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941" r:id="rId2"/>
    <p:sldId id="764" r:id="rId3"/>
    <p:sldId id="861" r:id="rId4"/>
    <p:sldId id="906" r:id="rId5"/>
    <p:sldId id="907" r:id="rId6"/>
    <p:sldId id="908" r:id="rId7"/>
    <p:sldId id="902" r:id="rId8"/>
    <p:sldId id="912" r:id="rId9"/>
    <p:sldId id="819" r:id="rId10"/>
    <p:sldId id="923" r:id="rId11"/>
    <p:sldId id="924" r:id="rId12"/>
    <p:sldId id="872" r:id="rId13"/>
    <p:sldId id="873" r:id="rId14"/>
    <p:sldId id="555" r:id="rId15"/>
    <p:sldId id="939" r:id="rId16"/>
    <p:sldId id="556" r:id="rId17"/>
    <p:sldId id="913" r:id="rId18"/>
    <p:sldId id="558" r:id="rId19"/>
    <p:sldId id="934" r:id="rId20"/>
    <p:sldId id="562" r:id="rId21"/>
    <p:sldId id="559" r:id="rId22"/>
    <p:sldId id="560" r:id="rId23"/>
    <p:sldId id="561" r:id="rId24"/>
    <p:sldId id="940" r:id="rId25"/>
    <p:sldId id="565" r:id="rId26"/>
    <p:sldId id="925" r:id="rId27"/>
    <p:sldId id="928" r:id="rId28"/>
    <p:sldId id="930" r:id="rId29"/>
    <p:sldId id="571" r:id="rId30"/>
    <p:sldId id="965" r:id="rId31"/>
    <p:sldId id="569" r:id="rId32"/>
    <p:sldId id="570" r:id="rId33"/>
    <p:sldId id="711" r:id="rId34"/>
    <p:sldId id="950" r:id="rId35"/>
    <p:sldId id="942" r:id="rId36"/>
    <p:sldId id="952" r:id="rId37"/>
    <p:sldId id="953" r:id="rId38"/>
    <p:sldId id="951" r:id="rId39"/>
    <p:sldId id="947" r:id="rId40"/>
    <p:sldId id="948" r:id="rId41"/>
    <p:sldId id="943" r:id="rId42"/>
    <p:sldId id="944" r:id="rId43"/>
    <p:sldId id="945" r:id="rId44"/>
    <p:sldId id="946" r:id="rId45"/>
    <p:sldId id="949" r:id="rId46"/>
    <p:sldId id="653" r:id="rId47"/>
    <p:sldId id="656" r:id="rId48"/>
    <p:sldId id="657" r:id="rId49"/>
    <p:sldId id="659" r:id="rId50"/>
    <p:sldId id="660" r:id="rId51"/>
    <p:sldId id="662" r:id="rId52"/>
    <p:sldId id="963" r:id="rId53"/>
    <p:sldId id="964" r:id="rId54"/>
    <p:sldId id="89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2891" autoAdjust="0"/>
  </p:normalViewPr>
  <p:slideViewPr>
    <p:cSldViewPr snapToGrid="0">
      <p:cViewPr varScale="1">
        <p:scale>
          <a:sx n="45" d="100"/>
          <a:sy n="45" d="100"/>
        </p:scale>
        <p:origin x="2124"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3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282BF6-B3F8-442E-9528-BC65FA16A353}" type="datetimeFigureOut">
              <a:rPr lang="en-US" smtClean="0"/>
              <a:pPr/>
              <a:t>06-Feb-23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35A58-D5F2-4587-8700-4EA368661A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pa.gov/climate-indicato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srl.noaa.gov/gmd/ccgg/trend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ews.un.org/en/story/2020/11/107832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pa.gov/climate-indicator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etoffice.gov.uk/climate-change/guide/ho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metoffice.gov.uk/climate-change/guide/ho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pa.gov/sites/production/files/2016-08/documents/print_bird-ranges-2016.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pa.gov/sites/production/files/2016-08/documents/print_cherry-blossoms-2016.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pa.gov/sites/production/files/2016-08/documents/print_ragweed-2016.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toffice.gov.uk/research/climate/climate-monitoring/index"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ncdc.noaa.gov/cag/statewide/time-series" TargetMode="External"/><Relationship Id="rId13" Type="http://schemas.openxmlformats.org/officeDocument/2006/relationships/hyperlink" Target="https://www.pnas.org/content/115/31/7901" TargetMode="External"/><Relationship Id="rId3" Type="http://schemas.openxmlformats.org/officeDocument/2006/relationships/hyperlink" Target="https://www.pnas.org/content/113/42/11770" TargetMode="External"/><Relationship Id="rId7" Type="http://schemas.openxmlformats.org/officeDocument/2006/relationships/hyperlink" Target="https://www.nps.gov/subjects/aknatureandscience/hi-latclimatechange.htm" TargetMode="External"/><Relationship Id="rId12" Type="http://schemas.openxmlformats.org/officeDocument/2006/relationships/hyperlink" Target="https://link.springer.com/article/10.1007/s10584-016-1762-6"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royalsocietypublishing.org/doi/full/10.1098/rstb.2015.0178" TargetMode="External"/><Relationship Id="rId11" Type="http://schemas.openxmlformats.org/officeDocument/2006/relationships/hyperlink" Target="https://www.pnas.org/content/116/13/6193.short" TargetMode="External"/><Relationship Id="rId5" Type="http://schemas.openxmlformats.org/officeDocument/2006/relationships/hyperlink" Target="https://agupubs.onlinelibrary.wiley.com/doi/epdf/10.1029/2019EF001210" TargetMode="External"/><Relationship Id="rId10" Type="http://schemas.openxmlformats.org/officeDocument/2006/relationships/hyperlink" Target="https://onlinelibrary.wiley.com/doi/abs/10.1111/ele.12889" TargetMode="External"/><Relationship Id="rId4" Type="http://schemas.openxmlformats.org/officeDocument/2006/relationships/hyperlink" Target="https://link.springer.com/article/10.1007/s10584-017-1899-y" TargetMode="External"/><Relationship Id="rId9" Type="http://schemas.openxmlformats.org/officeDocument/2006/relationships/hyperlink" Target="https://www.pnas.org/content/110/32/13055" TargetMode="External"/><Relationship Id="rId14" Type="http://schemas.openxmlformats.org/officeDocument/2006/relationships/hyperlink" Target="https://www.pnas.org/content/114/11/2946.shor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energystar.gov/"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enceofparkinsons.com/2020/10/22/pollu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really significant source of environmental pollution is energy production – how we create electricity and fuels.</a:t>
            </a:r>
          </a:p>
          <a:p>
            <a:endParaRPr lang="en-US" b="1" dirty="0"/>
          </a:p>
          <a:p>
            <a:r>
              <a:rPr lang="en-US" b="1" dirty="0"/>
              <a:t>It’s quite important to recognize that there are no perfect energy sources </a:t>
            </a:r>
            <a:r>
              <a:rPr lang="en-US" b="1" u="sng" dirty="0"/>
              <a:t>– but there are ones that you can choose that are better for your health and the health of the planet.</a:t>
            </a:r>
          </a:p>
        </p:txBody>
      </p:sp>
      <p:sp>
        <p:nvSpPr>
          <p:cNvPr id="4" name="Slide Number Placeholder 3"/>
          <p:cNvSpPr>
            <a:spLocks noGrp="1"/>
          </p:cNvSpPr>
          <p:nvPr>
            <p:ph type="sldNum" sz="quarter" idx="5"/>
          </p:nvPr>
        </p:nvSpPr>
        <p:spPr/>
        <p:txBody>
          <a:bodyPr/>
          <a:lstStyle/>
          <a:p>
            <a:fld id="{9C235A58-D5F2-4587-8700-4EA368661AE4}" type="slidenum">
              <a:rPr lang="en-US" smtClean="0"/>
              <a:pPr/>
              <a:t>2</a:t>
            </a:fld>
            <a:endParaRPr lang="en-US"/>
          </a:p>
        </p:txBody>
      </p:sp>
    </p:spTree>
    <p:extLst>
      <p:ext uri="{BB962C8B-B14F-4D97-AF65-F5344CB8AC3E}">
        <p14:creationId xmlns:p14="http://schemas.microsoft.com/office/powerpoint/2010/main" val="1538319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kern="1200" dirty="0">
                <a:solidFill>
                  <a:schemeClr val="tx1"/>
                </a:solidFill>
                <a:latin typeface="+mn-lt"/>
                <a:ea typeface="+mn-ea"/>
                <a:cs typeface="+mn-cs"/>
              </a:rPr>
              <a:t>#23 - 24, Chapter One of Laudato Si encyclical</a:t>
            </a:r>
          </a:p>
          <a:p>
            <a:endParaRPr lang="en-US" sz="1400" b="1" kern="1200" dirty="0">
              <a:solidFill>
                <a:schemeClr val="tx1"/>
              </a:solidFill>
              <a:latin typeface="+mn-lt"/>
              <a:ea typeface="+mn-ea"/>
              <a:cs typeface="+mn-cs"/>
            </a:endParaRPr>
          </a:p>
          <a:p>
            <a:r>
              <a:rPr lang="en-US" sz="1400" b="1" kern="1200" dirty="0">
                <a:solidFill>
                  <a:schemeClr val="tx1"/>
                </a:solidFill>
                <a:latin typeface="+mn-lt"/>
                <a:ea typeface="+mn-ea"/>
                <a:cs typeface="+mn-cs"/>
              </a:rPr>
              <a:t>In just two paragraphs, the Holy Father summarizes the facts and the consequences of the accumulation of greenhouse gases (primarily carbon dioxide but also methane, hydrofluorocarbons, nitrous oxide and others). Please take the time to read  the paragraphs (23 and 24) for yourself.</a:t>
            </a:r>
          </a:p>
        </p:txBody>
      </p:sp>
      <p:sp>
        <p:nvSpPr>
          <p:cNvPr id="4" name="Slide Number Placeholder 3"/>
          <p:cNvSpPr>
            <a:spLocks noGrp="1"/>
          </p:cNvSpPr>
          <p:nvPr>
            <p:ph type="sldNum" sz="quarter" idx="10"/>
          </p:nvPr>
        </p:nvSpPr>
        <p:spPr/>
        <p:txBody>
          <a:bodyPr/>
          <a:lstStyle/>
          <a:p>
            <a:fld id="{9C235A58-D5F2-4587-8700-4EA368661AE4}" type="slidenum">
              <a:rPr lang="en-US" smtClean="0"/>
              <a:pPr/>
              <a:t>11</a:t>
            </a:fld>
            <a:endParaRPr lang="en-US"/>
          </a:p>
        </p:txBody>
      </p:sp>
    </p:spTree>
    <p:extLst>
      <p:ext uri="{BB962C8B-B14F-4D97-AF65-F5344CB8AC3E}">
        <p14:creationId xmlns:p14="http://schemas.microsoft.com/office/powerpoint/2010/main" val="3157142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kern="1200" dirty="0">
                <a:solidFill>
                  <a:schemeClr val="tx1"/>
                </a:solidFill>
                <a:latin typeface="+mn-lt"/>
                <a:ea typeface="+mn-ea"/>
                <a:cs typeface="+mn-cs"/>
              </a:rPr>
              <a:t>#25</a:t>
            </a:r>
          </a:p>
          <a:p>
            <a:endParaRPr lang="en-US" sz="1400" b="1" u="sng" kern="1200" dirty="0">
              <a:solidFill>
                <a:schemeClr val="tx1"/>
              </a:solidFill>
              <a:latin typeface="+mn-lt"/>
              <a:ea typeface="+mn-ea"/>
              <a:cs typeface="+mn-cs"/>
            </a:endParaRPr>
          </a:p>
          <a:p>
            <a:endParaRPr lang="en-US" sz="1400" b="1" u="sng"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235A58-D5F2-4587-8700-4EA368661AE4}" type="slidenum">
              <a:rPr lang="en-US" smtClean="0"/>
              <a:pPr/>
              <a:t>12</a:t>
            </a:fld>
            <a:endParaRPr lang="en-US"/>
          </a:p>
        </p:txBody>
      </p:sp>
    </p:spTree>
    <p:extLst>
      <p:ext uri="{BB962C8B-B14F-4D97-AF65-F5344CB8AC3E}">
        <p14:creationId xmlns:p14="http://schemas.microsoft.com/office/powerpoint/2010/main" val="735935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kern="1200" dirty="0">
                <a:solidFill>
                  <a:schemeClr val="tx1"/>
                </a:solidFill>
                <a:latin typeface="+mn-lt"/>
                <a:ea typeface="+mn-ea"/>
                <a:cs typeface="+mn-cs"/>
              </a:rPr>
              <a:t>#25</a:t>
            </a:r>
            <a:endParaRPr lang="en-US" sz="1400" b="1" u="sng"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235A58-D5F2-4587-8700-4EA368661AE4}" type="slidenum">
              <a:rPr lang="en-US" smtClean="0"/>
              <a:pPr/>
              <a:t>13</a:t>
            </a:fld>
            <a:endParaRPr lang="en-US"/>
          </a:p>
        </p:txBody>
      </p:sp>
    </p:spTree>
    <p:extLst>
      <p:ext uri="{BB962C8B-B14F-4D97-AF65-F5344CB8AC3E}">
        <p14:creationId xmlns:p14="http://schemas.microsoft.com/office/powerpoint/2010/main" val="250386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miter lim="800000"/>
            <a:headEnd/>
            <a:tailEnd/>
          </a:ln>
        </p:spPr>
        <p:txBody>
          <a:bodyPr/>
          <a:lstStyle/>
          <a:p>
            <a:fld id="{5FA4880A-421D-4B84-AAB0-DB80B305ACA1}" type="slidenum">
              <a:rPr lang="en-GB"/>
              <a:pPr/>
              <a:t>14</a:t>
            </a:fld>
            <a:endParaRPr lang="en-GB"/>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sz="1200" dirty="0">
                <a:hlinkClick r:id="rId3"/>
              </a:rPr>
              <a:t>Climate Change Indicators in the United States | US EPA</a:t>
            </a:r>
            <a:endParaRPr lang="en-US" sz="1200" dirty="0"/>
          </a:p>
          <a:p>
            <a:pPr eaLnBrk="1" hangingPunct="1"/>
            <a:endParaRPr lang="en-US" sz="1000" dirty="0"/>
          </a:p>
          <a:p>
            <a:r>
              <a:rPr lang="en-US" sz="1000" b="0" u="none" dirty="0"/>
              <a:t>Global-average CO2 concentrations have been observed to increase from levels of around 280 parts per million (ppm) in the mid-19th century to 421 ppm by May 2022. CO2 concentrations can be measured in “ancient air” trapped in bubbles in ice, deep below the surface in Antarctica and Greenland; these show that present-day concentrations are higher than any that have been observed in the past 800,000 years, when CO2 varied between about 180 and 300 ppm. Various lines of evidence point strongly to human activity being the main reason for the recent increase, mainly due to the burning of fossil fuels (coal, oil, gas) with smaller contributions from land-use changes and cement manufacture. The evidence includes the consistency between calculations of the emitted CO2 and that expected to have accumulated in the atmosphere, the analysis of the proportions of different CO2 isotopes, and the amount of oxygen in the air.</a:t>
            </a:r>
          </a:p>
          <a:p>
            <a:endParaRPr lang="en-US" sz="1000" b="0" i="1" u="none" dirty="0"/>
          </a:p>
          <a:p>
            <a:r>
              <a:rPr lang="en-US" sz="1000" b="0" i="1" u="none" dirty="0"/>
              <a:t>These observations show that about half of the CO2 emitted by human activity since the industrial revolution has remained in the atmosphere. The remainder has been taken up by the oceans, soils and plants although the exact amount going to each of these individually is less well known.</a:t>
            </a:r>
          </a:p>
          <a:p>
            <a:endParaRPr lang="en-US" sz="1000" b="0" u="none" dirty="0"/>
          </a:p>
          <a:p>
            <a:r>
              <a:rPr lang="en-US" sz="1000" b="0" u="none" dirty="0"/>
              <a:t>Royal Society</a:t>
            </a:r>
          </a:p>
          <a:p>
            <a:pPr eaLnBrk="1" hangingPunct="1"/>
            <a:endParaRPr lang="en-US" sz="1000" dirty="0"/>
          </a:p>
          <a:p>
            <a:pPr eaLnBrk="1" hangingPunct="1"/>
            <a:r>
              <a:rPr lang="en-US" sz="1000" dirty="0"/>
              <a:t>June 8, 2021: 419.13 ppm in May 2021, which is 1.82 ppm more than a year before. </a:t>
            </a:r>
          </a:p>
          <a:p>
            <a:pPr eaLnBrk="1" hangingPunct="1"/>
            <a:r>
              <a:rPr lang="en-US" sz="1000" dirty="0"/>
              <a:t>May 2022 – 421 ppm</a:t>
            </a:r>
          </a:p>
        </p:txBody>
      </p:sp>
    </p:spTree>
    <p:extLst>
      <p:ext uri="{BB962C8B-B14F-4D97-AF65-F5344CB8AC3E}">
        <p14:creationId xmlns:p14="http://schemas.microsoft.com/office/powerpoint/2010/main" val="378242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miter lim="800000"/>
            <a:headEnd/>
            <a:tailEnd/>
          </a:ln>
        </p:spPr>
        <p:txBody>
          <a:bodyPr/>
          <a:lstStyle/>
          <a:p>
            <a:fld id="{5FA4880A-421D-4B84-AAB0-DB80B305ACA1}" type="slidenum">
              <a:rPr lang="en-GB"/>
              <a:pPr/>
              <a:t>15</a:t>
            </a:fld>
            <a:endParaRPr lang="en-GB"/>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sz="1000" dirty="0"/>
          </a:p>
        </p:txBody>
      </p:sp>
    </p:spTree>
    <p:extLst>
      <p:ext uri="{BB962C8B-B14F-4D97-AF65-F5344CB8AC3E}">
        <p14:creationId xmlns:p14="http://schemas.microsoft.com/office/powerpoint/2010/main" val="157939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miter lim="800000"/>
            <a:headEnd/>
            <a:tailEnd/>
          </a:ln>
        </p:spPr>
        <p:txBody>
          <a:bodyPr/>
          <a:lstStyle/>
          <a:p>
            <a:fld id="{5FA4880A-421D-4B84-AAB0-DB80B305ACA1}" type="slidenum">
              <a:rPr lang="en-GB"/>
              <a:pPr/>
              <a:t>16</a:t>
            </a:fld>
            <a:endParaRPr lang="en-GB"/>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latin typeface="+mn-lt"/>
                <a:ea typeface="+mn-ea"/>
                <a:cs typeface="+mn-cs"/>
              </a:rPr>
              <a:t>https://www.metoffice.gov.uk/weather/climate-change/what-is-climate-change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Global Monitoring Laboratory - Carbon Cycle Greenhouse Gases (noaa.gov)</a:t>
            </a:r>
            <a:r>
              <a:rPr lang="en-US" sz="1200" u="sng" kern="1200" dirty="0">
                <a:solidFill>
                  <a:schemeClr val="tx1"/>
                </a:solidFill>
                <a:latin typeface="+mn-lt"/>
                <a:ea typeface="+mn-ea"/>
                <a:cs typeface="+mn-cs"/>
              </a:rPr>
              <a:t> (https://www.esrl.noaa.gov/gmd/ccgg/trends/)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latin typeface="+mn-lt"/>
                <a:ea typeface="+mn-ea"/>
                <a:cs typeface="+mn-cs"/>
              </a:rPr>
              <a:t>April 18</a:t>
            </a:r>
            <a:r>
              <a:rPr lang="en-US" sz="1200" u="sng" kern="1200" baseline="30000" dirty="0">
                <a:solidFill>
                  <a:schemeClr val="tx1"/>
                </a:solidFill>
                <a:latin typeface="+mn-lt"/>
                <a:ea typeface="+mn-ea"/>
                <a:cs typeface="+mn-cs"/>
              </a:rPr>
              <a:t>th</a:t>
            </a:r>
            <a:r>
              <a:rPr lang="en-US" sz="1200" u="sng" kern="1200" dirty="0">
                <a:solidFill>
                  <a:schemeClr val="tx1"/>
                </a:solidFill>
                <a:latin typeface="+mn-lt"/>
                <a:ea typeface="+mn-ea"/>
                <a:cs typeface="+mn-cs"/>
              </a:rPr>
              <a:t>, 2017 – 410 ppm</a:t>
            </a:r>
            <a:r>
              <a:rPr lang="en-US" sz="1200" kern="1200" dirty="0">
                <a:solidFill>
                  <a:schemeClr val="tx1"/>
                </a:solidFill>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Lato"/>
              </a:rPr>
              <a:t>CO2 levels rose by 2.6 ppm in 2019, faster than the average rate for the last ten years, which was 2.37 ppm, and are now 48 per cent higher than the pre-industrial level.   </a:t>
            </a:r>
            <a:r>
              <a:rPr lang="en-US" dirty="0">
                <a:hlinkClick r:id="rId4"/>
              </a:rPr>
              <a:t>Carbon dioxide levels hit new record; COVID impact ‘a tiny blip’, WMO says   | | UN News</a:t>
            </a: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May 13, 2022 – 420 ppm</a:t>
            </a:r>
          </a:p>
          <a:p>
            <a:pPr eaLnBrk="1" hangingPunct="1"/>
            <a:endParaRPr lang="en-US" sz="1000" dirty="0"/>
          </a:p>
        </p:txBody>
      </p:sp>
    </p:spTree>
    <p:extLst>
      <p:ext uri="{BB962C8B-B14F-4D97-AF65-F5344CB8AC3E}">
        <p14:creationId xmlns:p14="http://schemas.microsoft.com/office/powerpoint/2010/main" val="3439041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miter lim="800000"/>
            <a:headEnd/>
            <a:tailEnd/>
          </a:ln>
        </p:spPr>
        <p:txBody>
          <a:bodyPr/>
          <a:lstStyle/>
          <a:p>
            <a:fld id="{5FA4880A-421D-4B84-AAB0-DB80B305ACA1}" type="slidenum">
              <a:rPr lang="en-GB"/>
              <a:pPr/>
              <a:t>17</a:t>
            </a:fld>
            <a:endParaRPr lang="en-GB"/>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sz="1000" dirty="0"/>
              <a:t>https://climate.nasa.gov/evidence/</a:t>
            </a:r>
          </a:p>
          <a:p>
            <a:pPr eaLnBrk="1" hangingPunct="1"/>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2B2B2B"/>
                </a:solidFill>
                <a:effectLst/>
                <a:latin typeface="Helvetica" panose="020B0604020202020204" pitchFamily="34" charset="0"/>
              </a:rPr>
              <a:t>The heat-trapping nature of carbon dioxide and other gases was demonstrated in the mid-19th century. Their ability to affect the transfer of infrared energy through the atmosphere is the scientific basis of many instruments flown by NASA. There is no question that increased levels of greenhouse gases must cause Earth to warm in response.</a:t>
            </a:r>
          </a:p>
          <a:p>
            <a:pPr eaLnBrk="1" hangingPunct="1"/>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2B2B2B"/>
                </a:solidFill>
                <a:effectLst/>
                <a:latin typeface="Helvetica" panose="020B0604020202020204" pitchFamily="34" charset="0"/>
              </a:rPr>
              <a:t>Ice cores drawn from Greenland, Antarctica, and tropical mountain glaciers show that Earth’s climate responds to changes in greenhouse gas levels. Ancient evidence can also be found in tree rings, ocean sediments, coral reefs, and layers of sedimentary rocks. This ancient, or paleoclimate, evidence reveals that current warming is occurring roughly ten times faster than the average rate of ice-age-recovery warming. Carbon dioxide from human activity is increasing more than 250 times faster than it did from natural sources after the last Ice Age.</a:t>
            </a:r>
          </a:p>
          <a:p>
            <a:pPr eaLnBrk="1" hangingPunct="1"/>
            <a:endParaRPr lang="en-US" sz="1000" dirty="0"/>
          </a:p>
          <a:p>
            <a:pPr algn="l"/>
            <a:r>
              <a:rPr lang="en-US" sz="1200" b="0" i="0" dirty="0">
                <a:solidFill>
                  <a:srgbClr val="2B2B2B"/>
                </a:solidFill>
                <a:effectLst/>
                <a:latin typeface="Helvetica" panose="020B0604020202020204" pitchFamily="34" charset="0"/>
              </a:rPr>
              <a:t>Earth-orbiting satellites and other technological advances have enabled scientists to see the big picture, collecting many different types of information about our planet and its climate on a global scale. This body of data, collected over many years, reveals the signals of a changing climate.</a:t>
            </a:r>
          </a:p>
          <a:p>
            <a:pPr eaLnBrk="1" hangingPunct="1"/>
            <a:endParaRPr lang="en-US" sz="1000" dirty="0"/>
          </a:p>
        </p:txBody>
      </p:sp>
    </p:spTree>
    <p:extLst>
      <p:ext uri="{BB962C8B-B14F-4D97-AF65-F5344CB8AC3E}">
        <p14:creationId xmlns:p14="http://schemas.microsoft.com/office/powerpoint/2010/main" val="370803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miter lim="800000"/>
            <a:headEnd/>
            <a:tailEnd/>
          </a:ln>
        </p:spPr>
        <p:txBody>
          <a:bodyPr/>
          <a:lstStyle/>
          <a:p>
            <a:fld id="{BF23AAC4-338E-408D-BE5E-CCD07D82D41B}" type="slidenum">
              <a:rPr lang="en-GB"/>
              <a:pPr/>
              <a:t>18</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normAutofit fontScale="92500" lnSpcReduction="10000"/>
          </a:bodyPr>
          <a:lstStyle/>
          <a:p>
            <a:pPr eaLnBrk="1" hangingPunct="1"/>
            <a:r>
              <a:rPr lang="en-US" dirty="0"/>
              <a:t>https://www3.epa.gov/climatechange/science/indicators/weather-climate/temperature.html </a:t>
            </a:r>
            <a:endParaRPr lang="en-US" b="1" dirty="0"/>
          </a:p>
          <a:p>
            <a:pPr eaLnBrk="1" hangingPunct="1"/>
            <a:endParaRPr lang="en-US" b="1" dirty="0"/>
          </a:p>
          <a:p>
            <a:pPr eaLnBrk="1" hangingPunct="1"/>
            <a:r>
              <a:rPr lang="en-US" sz="1200" b="1" i="0" kern="1200" dirty="0">
                <a:solidFill>
                  <a:schemeClr val="tx1"/>
                </a:solidFill>
                <a:latin typeface="+mn-lt"/>
                <a:ea typeface="+mn-ea"/>
                <a:cs typeface="+mn-cs"/>
              </a:rPr>
              <a:t>This figure shows how annual average temperatures in the lower 48 states have changed since 1901. </a:t>
            </a:r>
          </a:p>
          <a:p>
            <a:pPr eaLnBrk="1" hangingPunct="1"/>
            <a:endParaRPr lang="en-US" sz="1200" b="1" i="0" kern="1200" dirty="0">
              <a:solidFill>
                <a:schemeClr val="tx1"/>
              </a:solidFill>
              <a:latin typeface="+mn-lt"/>
              <a:ea typeface="+mn-ea"/>
              <a:cs typeface="+mn-cs"/>
            </a:endParaRPr>
          </a:p>
          <a:p>
            <a:pPr eaLnBrk="1" hangingPunct="1"/>
            <a:r>
              <a:rPr lang="en-US" sz="1200" b="1" i="0" kern="1200" dirty="0">
                <a:solidFill>
                  <a:schemeClr val="tx1"/>
                </a:solidFill>
                <a:latin typeface="+mn-lt"/>
                <a:ea typeface="+mn-ea"/>
                <a:cs typeface="+mn-cs"/>
              </a:rPr>
              <a:t>The red and blue are surface data coming from land-based weather stations</a:t>
            </a:r>
          </a:p>
          <a:p>
            <a:pPr eaLnBrk="1" hangingPunct="1"/>
            <a:r>
              <a:rPr lang="en-US" sz="1200" b="1" i="0" kern="1200" dirty="0">
                <a:solidFill>
                  <a:schemeClr val="tx1"/>
                </a:solidFill>
                <a:latin typeface="+mn-lt"/>
                <a:ea typeface="+mn-ea"/>
                <a:cs typeface="+mn-cs"/>
              </a:rPr>
              <a:t>The green and yellow present two different ways of analyzing satellite measurements</a:t>
            </a:r>
            <a:r>
              <a:rPr lang="en-US" sz="1200" b="0" i="0" kern="1200" dirty="0">
                <a:solidFill>
                  <a:schemeClr val="tx1"/>
                </a:solidFill>
                <a:latin typeface="+mn-lt"/>
                <a:ea typeface="+mn-ea"/>
                <a:cs typeface="+mn-cs"/>
              </a:rPr>
              <a:t> (temperature of the lower troposphere, which is the lowest level of the Earth’s atmosphere. “UAH” and “RSS” represent two different methods of analyzing the original satellite measurements.)</a:t>
            </a:r>
          </a:p>
          <a:p>
            <a:pPr eaLnBrk="1" hangingPunct="1"/>
            <a:endParaRPr lang="en-US" sz="1200" b="0" i="0" kern="1200" dirty="0">
              <a:solidFill>
                <a:schemeClr val="tx1"/>
              </a:solidFill>
              <a:latin typeface="+mn-lt"/>
              <a:ea typeface="+mn-ea"/>
              <a:cs typeface="+mn-cs"/>
            </a:endParaRPr>
          </a:p>
          <a:p>
            <a:pPr eaLnBrk="1" hangingPunct="1"/>
            <a:r>
              <a:rPr lang="en-US" sz="1200" b="0" i="0" kern="1200" dirty="0">
                <a:solidFill>
                  <a:schemeClr val="tx1"/>
                </a:solidFill>
                <a:latin typeface="+mn-lt"/>
                <a:ea typeface="+mn-ea"/>
                <a:cs typeface="+mn-cs"/>
              </a:rPr>
              <a:t>This graph uses the 1901–2000 average as a baseline for depicting change. Choosing a different baseline period would not change the shape of the data over time.</a:t>
            </a:r>
          </a:p>
          <a:p>
            <a:pPr eaLnBrk="1" hangingPunct="1"/>
            <a:endParaRPr lang="en-US" sz="1200" b="0" i="0" kern="1200" dirty="0">
              <a:solidFill>
                <a:schemeClr val="tx1"/>
              </a:solidFill>
              <a:latin typeface="+mn-lt"/>
              <a:ea typeface="+mn-ea"/>
              <a:cs typeface="+mn-cs"/>
            </a:endParaRPr>
          </a:p>
          <a:p>
            <a:pPr eaLnBrk="1" hangingPunct="1"/>
            <a:r>
              <a:rPr lang="en-US" sz="1200" dirty="0">
                <a:hlinkClick r:id="rId3"/>
              </a:rPr>
              <a:t>Climate Change Indicators in the United States | US EPA</a:t>
            </a:r>
            <a:endParaRPr lang="en-US" sz="1200" dirty="0"/>
          </a:p>
          <a:p>
            <a:pPr eaLnBrk="1" hangingPunct="1"/>
            <a:endParaRPr lang="en-US" dirty="0"/>
          </a:p>
          <a:p>
            <a:pPr marL="228600" indent="-228600" eaLnBrk="1" hangingPunct="1">
              <a:lnSpc>
                <a:spcPct val="90000"/>
              </a:lnSpc>
              <a:buFont typeface="+mj-lt"/>
              <a:buAutoNum type="arabicPeriod"/>
            </a:pPr>
            <a:r>
              <a:rPr lang="en-US" dirty="0"/>
              <a:t>Average temperatures have risen across the lower 48 states since 1901, with an increased rate of warming over the past 30 years</a:t>
            </a:r>
          </a:p>
          <a:p>
            <a:pPr marL="228600" indent="-228600">
              <a:lnSpc>
                <a:spcPct val="90000"/>
              </a:lnSpc>
              <a:buFont typeface="+mj-lt"/>
              <a:buAutoNum type="arabicPeriod"/>
            </a:pPr>
            <a:r>
              <a:rPr lang="en-US" dirty="0"/>
              <a:t>Seven of the top 10 warmest years on record for the lower 48 states have occurred since 1990</a:t>
            </a:r>
          </a:p>
          <a:p>
            <a:pPr marL="228600" indent="-228600">
              <a:lnSpc>
                <a:spcPct val="90000"/>
              </a:lnSpc>
              <a:buFont typeface="+mj-lt"/>
              <a:buAutoNum type="arabicPeriod"/>
            </a:pPr>
            <a:r>
              <a:rPr lang="en-US" b="0" i="0" dirty="0">
                <a:solidFill>
                  <a:srgbClr val="2B2B2B"/>
                </a:solidFill>
                <a:effectLst/>
                <a:latin typeface="Calibri" panose="020F0502020204030204" pitchFamily="34" charset="0"/>
                <a:cs typeface="Calibri" panose="020F0502020204030204" pitchFamily="34" charset="0"/>
              </a:rPr>
              <a:t>Most of the warming occurred in the past 40 years, and the past seven years have been the warmest on record (World Meteorological Association)</a:t>
            </a:r>
            <a:endParaRPr lang="en-US" b="0" i="0" dirty="0">
              <a:solidFill>
                <a:srgbClr val="2B2B2B"/>
              </a:solidFill>
              <a:effectLst/>
              <a:latin typeface="Helvetica" panose="020B0604020202020204" pitchFamily="34" charset="0"/>
            </a:endParaRPr>
          </a:p>
          <a:p>
            <a:pPr eaLnBrk="1" hangingPunct="1"/>
            <a:endParaRPr lang="en-US" b="0" i="0" dirty="0">
              <a:solidFill>
                <a:srgbClr val="2B2B2B"/>
              </a:solidFill>
              <a:effectLst/>
              <a:latin typeface="Helvetica" panose="020B0604020202020204" pitchFamily="34" charset="0"/>
            </a:endParaRPr>
          </a:p>
          <a:p>
            <a:pPr eaLnBrk="1" hangingPunct="1"/>
            <a:r>
              <a:rPr lang="en-US" dirty="0"/>
              <a:t>https://climate.nasa.gov/evidence/</a:t>
            </a:r>
          </a:p>
          <a:p>
            <a:pPr eaLnBrk="1" hangingPunct="1"/>
            <a:endParaRPr lang="en-US" dirty="0"/>
          </a:p>
        </p:txBody>
      </p:sp>
    </p:spTree>
    <p:extLst>
      <p:ext uri="{BB962C8B-B14F-4D97-AF65-F5344CB8AC3E}">
        <p14:creationId xmlns:p14="http://schemas.microsoft.com/office/powerpoint/2010/main" val="263151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miter lim="800000"/>
            <a:headEnd/>
            <a:tailEnd/>
          </a:ln>
        </p:spPr>
        <p:txBody>
          <a:bodyPr/>
          <a:lstStyle/>
          <a:p>
            <a:fld id="{BF23AAC4-338E-408D-BE5E-CCD07D82D41B}" type="slidenum">
              <a:rPr lang="en-GB"/>
              <a:pPr/>
              <a:t>19</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normAutofit/>
          </a:bodyPr>
          <a:lstStyle/>
          <a:p>
            <a:pPr eaLnBrk="1" hangingPunct="1"/>
            <a:r>
              <a:rPr lang="en-US" dirty="0"/>
              <a:t>https://www3.epa.gov/climatechange/science/indicators/weather-climate/temperature.html </a:t>
            </a:r>
          </a:p>
          <a:p>
            <a:pPr eaLnBrk="1" hangingPunct="1"/>
            <a:endParaRPr lang="en-US" b="1" dirty="0"/>
          </a:p>
          <a:p>
            <a:pPr eaLnBrk="1" hangingPunct="1"/>
            <a:r>
              <a:rPr lang="en-US" dirty="0"/>
              <a:t>This figure shows how annual average temperatures worldwide have changed since 1901. Surface data come from a combined set of land-based weather stations and sea surface temperature measurements. Satellite measurements cover the lower troposphere, which is the lowest level of the Earth’s atmosphere. “UAH” and “RSS” represent two different methods of analyzing the original satellite measurements. This graph uses the 1901–2000 average as a baseline for depicting change. Choosing a different baseline period would not change the shape of the data over time. </a:t>
            </a:r>
            <a:endParaRPr lang="en-US" b="1" dirty="0"/>
          </a:p>
          <a:p>
            <a:pPr eaLnBrk="1" hangingPunct="1"/>
            <a:endParaRPr lang="en-US" b="1" dirty="0"/>
          </a:p>
          <a:p>
            <a:pPr eaLnBrk="1" hangingPunct="1"/>
            <a:r>
              <a:rPr lang="en-US" dirty="0"/>
              <a:t>2 NOAA (National Oceanic and Atmospheric Administration). 2016. National Centers for Environmental Information. Accessed February 2016. www.ncei.noaa.gov. </a:t>
            </a:r>
            <a:endParaRPr lang="en-US" b="1" dirty="0"/>
          </a:p>
          <a:p>
            <a:pPr eaLnBrk="1" hangingPunct="1"/>
            <a:endParaRPr lang="en-US" dirty="0"/>
          </a:p>
        </p:txBody>
      </p:sp>
    </p:spTree>
    <p:extLst>
      <p:ext uri="{BB962C8B-B14F-4D97-AF65-F5344CB8AC3E}">
        <p14:creationId xmlns:p14="http://schemas.microsoft.com/office/powerpoint/2010/main" val="245603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miter lim="800000"/>
            <a:headEnd/>
            <a:tailEnd/>
          </a:ln>
        </p:spPr>
        <p:txBody>
          <a:bodyPr/>
          <a:lstStyle/>
          <a:p>
            <a:fld id="{D13C0E9B-A083-4868-94CA-482896B1992E}" type="slidenum">
              <a:rPr lang="en-GB"/>
              <a:pPr/>
              <a:t>20</a:t>
            </a:fld>
            <a:endParaRPr lang="en-GB"/>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normAutofit fontScale="92500" lnSpcReduction="20000"/>
          </a:bodyPr>
          <a:lstStyle/>
          <a:p>
            <a:pPr eaLnBrk="1" hangingPunct="1">
              <a:lnSpc>
                <a:spcPct val="90000"/>
              </a:lnSpc>
            </a:pPr>
            <a:r>
              <a:rPr lang="en-US" dirty="0">
                <a:hlinkClick r:id="rId3"/>
              </a:rPr>
              <a:t>http://www.metoffice.gov.uk/climate-change/guide/how</a:t>
            </a:r>
            <a:r>
              <a:rPr lang="en-US" dirty="0"/>
              <a:t>  </a:t>
            </a:r>
          </a:p>
          <a:p>
            <a:pPr eaLnBrk="1" hangingPunct="1">
              <a:lnSpc>
                <a:spcPct val="90000"/>
              </a:lnSpc>
            </a:pPr>
            <a:endParaRPr lang="en-US" dirty="0"/>
          </a:p>
          <a:p>
            <a:pPr eaLnBrk="1" hangingPunct="1">
              <a:lnSpc>
                <a:spcPct val="90000"/>
              </a:lnSpc>
            </a:pPr>
            <a:r>
              <a:rPr lang="en-US" dirty="0"/>
              <a:t>To understand changes and variations in our climate it is essential to know how the surface temperature changes — from month to month, up to decade to decade. Global-average temperature records provide this vital information.</a:t>
            </a:r>
          </a:p>
          <a:p>
            <a:pPr eaLnBrk="1" hangingPunct="1">
              <a:lnSpc>
                <a:spcPct val="90000"/>
              </a:lnSpc>
            </a:pPr>
            <a:r>
              <a:rPr lang="en-US" dirty="0"/>
              <a:t>From these records we can see how warm specific months, years or decades are, and we can discern trends in our climate over longer periods of time. Global records go back about 160 years, giving a long period from which to draw conclusions about how our climate is changing.</a:t>
            </a:r>
          </a:p>
          <a:p>
            <a:pPr eaLnBrk="1" hangingPunct="1">
              <a:lnSpc>
                <a:spcPct val="90000"/>
              </a:lnSpc>
            </a:pPr>
            <a:endParaRPr lang="en-US" b="1" dirty="0"/>
          </a:p>
          <a:p>
            <a:pPr eaLnBrk="1" hangingPunct="1">
              <a:lnSpc>
                <a:spcPct val="90000"/>
              </a:lnSpc>
            </a:pPr>
            <a:r>
              <a:rPr lang="en-US" b="1" dirty="0"/>
              <a:t>There are three centers which calculate global-average temperature each month.</a:t>
            </a:r>
          </a:p>
          <a:p>
            <a:pPr eaLnBrk="1" hangingPunct="1">
              <a:lnSpc>
                <a:spcPct val="90000"/>
              </a:lnSpc>
            </a:pPr>
            <a:endParaRPr lang="en-US" b="1" dirty="0"/>
          </a:p>
          <a:p>
            <a:pPr eaLnBrk="1" hangingPunct="1">
              <a:lnSpc>
                <a:spcPct val="90000"/>
              </a:lnSpc>
            </a:pPr>
            <a:r>
              <a:rPr lang="en-US" b="1" dirty="0"/>
              <a:t>Met Office, in collaboration with the Climatic Research Unit (CRU) at the University of East Anglia (UK)</a:t>
            </a:r>
          </a:p>
          <a:p>
            <a:pPr eaLnBrk="1" hangingPunct="1">
              <a:lnSpc>
                <a:spcPct val="90000"/>
              </a:lnSpc>
            </a:pPr>
            <a:r>
              <a:rPr lang="en-US" b="1" dirty="0"/>
              <a:t>Goddard Institute for Space Studies (GISS), which is part of NASA (USA)</a:t>
            </a:r>
          </a:p>
          <a:p>
            <a:pPr eaLnBrk="1" hangingPunct="1">
              <a:lnSpc>
                <a:spcPct val="90000"/>
              </a:lnSpc>
            </a:pPr>
            <a:r>
              <a:rPr lang="en-US" b="1" dirty="0"/>
              <a:t>National Climatic Data Center (NCDC), which is part of the National Oceanic and Atmospheric Administration (NOAA) (USA)</a:t>
            </a:r>
          </a:p>
          <a:p>
            <a:pPr eaLnBrk="1" hangingPunct="1">
              <a:lnSpc>
                <a:spcPct val="90000"/>
              </a:lnSpc>
            </a:pPr>
            <a:endParaRPr lang="en-US" b="1" dirty="0"/>
          </a:p>
          <a:p>
            <a:pPr eaLnBrk="1" hangingPunct="1">
              <a:lnSpc>
                <a:spcPct val="90000"/>
              </a:lnSpc>
            </a:pPr>
            <a:r>
              <a:rPr lang="en-US" b="1" dirty="0"/>
              <a:t>These work independently and use different methods in the way they collect and process data to calculate the global-average temperature. Despite this, the results of each are similar from month to month and year to year, and there is definite agreement on temperature trends from decade to decade (Figure 1). Most importantly, they all agree global-average temperature has increased over the past century and this warming has been particularly rapid since the 1970s. </a:t>
            </a:r>
          </a:p>
          <a:p>
            <a:pPr eaLnBrk="1" hangingPunct="1">
              <a:lnSpc>
                <a:spcPct val="90000"/>
              </a:lnSpc>
            </a:pPr>
            <a:endParaRPr lang="en-US" b="1" dirty="0"/>
          </a:p>
          <a:p>
            <a:pPr eaLnBrk="1" hangingPunct="1">
              <a:lnSpc>
                <a:spcPct val="90000"/>
              </a:lnSpc>
            </a:pPr>
            <a:r>
              <a:rPr lang="en-US" b="1" dirty="0"/>
              <a:t>NOAA and NASA use different</a:t>
            </a:r>
            <a:r>
              <a:rPr lang="en-US" b="1" baseline="0" dirty="0"/>
              <a:t> analyses: </a:t>
            </a:r>
            <a:r>
              <a:rPr lang="en-US" baseline="0" dirty="0"/>
              <a:t>the former places </a:t>
            </a:r>
            <a:r>
              <a:rPr lang="en-US" b="1" baseline="0" dirty="0">
                <a:solidFill>
                  <a:srgbClr val="FF0000"/>
                </a:solidFill>
              </a:rPr>
              <a:t>2017</a:t>
            </a:r>
            <a:r>
              <a:rPr lang="en-US" baseline="0" dirty="0"/>
              <a:t> as the third warmest year on record, after 2015 and 2016; NASA’s data indicate 2017 as the second warmest, after 2016. NOAA found the average global temperature as 0.84 deg. C higher than the twentieth century mean. NASA compared the 2017 data with a reference average from 1951-1980, and found its mean to be 0.9 deg. C. higher.</a:t>
            </a:r>
            <a:endParaRPr lang="en-US" dirty="0"/>
          </a:p>
          <a:p>
            <a:pPr eaLnBrk="1" hangingPunct="1">
              <a:lnSpc>
                <a:spcPct val="90000"/>
              </a:lnSpc>
            </a:pPr>
            <a:endParaRPr lang="en-US" dirty="0"/>
          </a:p>
          <a:p>
            <a:pPr eaLnBrk="1" hangingPunct="1">
              <a:lnSpc>
                <a:spcPct val="90000"/>
              </a:lnSpc>
            </a:pPr>
            <a:r>
              <a:rPr lang="en-US" dirty="0"/>
              <a:t>http://www.metoffice.gov.uk/climate-guide</a:t>
            </a:r>
            <a:r>
              <a:rPr lang="en-US" baseline="0" dirty="0"/>
              <a:t> </a:t>
            </a:r>
          </a:p>
          <a:p>
            <a:pPr eaLnBrk="1" hangingPunct="1">
              <a:lnSpc>
                <a:spcPct val="90000"/>
              </a:lnSpc>
            </a:pPr>
            <a:r>
              <a:rPr lang="en-US" dirty="0"/>
              <a:t>http://www.metoffice.gov.uk/media/pdf/4/b/Our_changing_climate_-_the_current_science.pdf </a:t>
            </a:r>
          </a:p>
        </p:txBody>
      </p:sp>
    </p:spTree>
    <p:extLst>
      <p:ext uri="{BB962C8B-B14F-4D97-AF65-F5344CB8AC3E}">
        <p14:creationId xmlns:p14="http://schemas.microsoft.com/office/powerpoint/2010/main" val="245517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Roboto"/>
              </a:rPr>
              <a:t>The messiest method is mountain top removal, seen here. Coal seams are extracted from a mountain by removing the land, or overburden, above the seams. This method of coal mining is conducted in the Appalachian Mountains in the eastern United States, in Kentucky, West Virginia, Virginia, and Tennessee.</a:t>
            </a:r>
          </a:p>
          <a:p>
            <a:r>
              <a:rPr lang="en-US" b="0" i="0" dirty="0">
                <a:solidFill>
                  <a:srgbClr val="666666"/>
                </a:solidFill>
                <a:effectLst/>
                <a:latin typeface="Roboto"/>
              </a:rPr>
              <a:t>Explosives are used to remove up to 400 vertical feet of mountain to expose underlying coal seams. Excess rock and soil is dumped into nearby valleys.</a:t>
            </a:r>
          </a:p>
          <a:p>
            <a:endParaRPr lang="en-US" b="0" i="0" dirty="0">
              <a:solidFill>
                <a:srgbClr val="666666"/>
              </a:solidFill>
              <a:effectLst/>
              <a:latin typeface="Roboto"/>
            </a:endParaRPr>
          </a:p>
          <a:p>
            <a:r>
              <a:rPr lang="en-US" b="0" i="0" dirty="0">
                <a:solidFill>
                  <a:srgbClr val="666666"/>
                </a:solidFill>
                <a:effectLst/>
                <a:latin typeface="Roboto"/>
              </a:rPr>
              <a:t>Inevitably, s</a:t>
            </a:r>
            <a:r>
              <a:rPr lang="en-US" altLang="en-US" dirty="0"/>
              <a:t>treams are contaminated, groundwater is made undrinkable, the air is filled with coal dust, and flooding from denuded hillsides is increased</a:t>
            </a:r>
          </a:p>
          <a:p>
            <a:pPr eaLnBrk="1" hangingPunct="1"/>
            <a:r>
              <a:rPr lang="en-US" altLang="en-US" dirty="0"/>
              <a:t>Local communities protest, but have very little recourse</a:t>
            </a:r>
          </a:p>
          <a:p>
            <a:pPr eaLnBrk="1" hangingPunct="1"/>
            <a:endParaRPr lang="en-US" altLang="en-US" dirty="0"/>
          </a:p>
          <a:p>
            <a:pPr eaLnBrk="1" hangingPunct="1"/>
            <a:r>
              <a:rPr lang="en-US" altLang="en-US" b="1" dirty="0"/>
              <a:t>https://www.christiansforthemountains.org/</a:t>
            </a:r>
          </a:p>
          <a:p>
            <a:pPr eaLnBrk="1" hangingPunct="1"/>
            <a:endParaRPr lang="en-US" altLang="en-US" dirty="0"/>
          </a:p>
          <a:p>
            <a:pPr eaLnBrk="1" hangingPunct="1"/>
            <a:r>
              <a:rPr lang="en-US" altLang="en-US" dirty="0"/>
              <a:t>Is God pleased when whole mountains and forests – with their wildlife – are destroyed?</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3</a:t>
            </a:fld>
            <a:endParaRPr lang="en-US"/>
          </a:p>
        </p:txBody>
      </p:sp>
    </p:spTree>
    <p:extLst>
      <p:ext uri="{BB962C8B-B14F-4D97-AF65-F5344CB8AC3E}">
        <p14:creationId xmlns:p14="http://schemas.microsoft.com/office/powerpoint/2010/main" val="2324767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miter lim="800000"/>
            <a:headEnd/>
            <a:tailEnd/>
          </a:ln>
        </p:spPr>
        <p:txBody>
          <a:bodyPr/>
          <a:lstStyle/>
          <a:p>
            <a:fld id="{BF23AAC4-338E-408D-BE5E-CCD07D82D41B}" type="slidenum">
              <a:rPr lang="en-GB"/>
              <a:pPr/>
              <a:t>21</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algn="l"/>
            <a:r>
              <a:rPr lang="en-US" b="0" i="0" u="sng" dirty="0">
                <a:solidFill>
                  <a:srgbClr val="333335"/>
                </a:solidFill>
                <a:effectLst/>
                <a:latin typeface="Atiza"/>
              </a:rPr>
              <a:t>Every area of the globe has warmed since instrument records began in 1880, NASA data shows. The planet isn't warming equally, however — the fastest temperature increases are taking place at the poles.</a:t>
            </a:r>
            <a:r>
              <a:rPr lang="en-US" b="0" i="0" dirty="0">
                <a:solidFill>
                  <a:srgbClr val="333335"/>
                </a:solidFill>
                <a:effectLst/>
                <a:latin typeface="Atiza"/>
              </a:rPr>
              <a:t> The Arctic, for example, is warming at more than twice the rate of the rest of the globe, melting sea ice, glaciers and permafrost.</a:t>
            </a:r>
          </a:p>
          <a:p>
            <a:pPr algn="l"/>
            <a:endParaRPr lang="en-US" b="1" i="0" dirty="0">
              <a:solidFill>
                <a:srgbClr val="333335"/>
              </a:solidFill>
              <a:effectLst/>
              <a:latin typeface="Atiza"/>
            </a:endParaRPr>
          </a:p>
          <a:p>
            <a:pPr algn="l"/>
            <a:r>
              <a:rPr lang="en-US" b="1" i="0" dirty="0">
                <a:solidFill>
                  <a:srgbClr val="333335"/>
                </a:solidFill>
                <a:effectLst/>
                <a:latin typeface="Atiza"/>
              </a:rPr>
              <a:t>The bottom line: </a:t>
            </a:r>
            <a:r>
              <a:rPr lang="en-US" b="0" i="0" dirty="0">
                <a:solidFill>
                  <a:srgbClr val="333335"/>
                </a:solidFill>
                <a:effectLst/>
                <a:latin typeface="Atiza"/>
              </a:rPr>
              <a:t>Due largely to human emissions of greenhouse gases, there is virtually no such thing as a cooler than average year on Earth anymore. (The last cooler-than-average month was 30 years ago, in December 1984).</a:t>
            </a:r>
          </a:p>
          <a:p>
            <a:pPr algn="l"/>
            <a:endParaRPr lang="en-US" b="0" i="0" dirty="0">
              <a:solidFill>
                <a:srgbClr val="333335"/>
              </a:solidFill>
              <a:effectLst/>
              <a:latin typeface="Atiza"/>
            </a:endParaRPr>
          </a:p>
          <a:p>
            <a:pPr algn="l"/>
            <a:r>
              <a:rPr lang="en-US" b="0" i="0" dirty="0">
                <a:solidFill>
                  <a:srgbClr val="333335"/>
                </a:solidFill>
                <a:effectLst/>
                <a:latin typeface="Atiza"/>
              </a:rPr>
              <a:t>"The globe is warming. There’s noise in each month or year but by the time you are looking at decadal means that part is small and the trends undeniable," said Gavin Schmidt, the director of NASA's Goddard Institute for Space Studies.</a:t>
            </a:r>
          </a:p>
          <a:p>
            <a:pPr eaLnBrk="1" hangingPunct="1"/>
            <a:endParaRPr lang="en-US" dirty="0"/>
          </a:p>
          <a:p>
            <a:pPr eaLnBrk="1" hangingPunct="1"/>
            <a:endParaRPr lang="en-US" dirty="0"/>
          </a:p>
          <a:p>
            <a:pPr eaLnBrk="1" hangingPunct="1"/>
            <a:r>
              <a:rPr lang="en-US" dirty="0"/>
              <a:t>https://www.axios.com/how-much-the-world-has-warmed-since-1880-9fcf1bcb-38d4-4bff-8dc8-10fde9f4c895.html</a:t>
            </a:r>
          </a:p>
          <a:p>
            <a:pPr eaLnBrk="1" hangingPunct="1"/>
            <a:endParaRPr lang="en-US" dirty="0"/>
          </a:p>
          <a:p>
            <a:pPr eaLnBrk="1" hangingPunct="1"/>
            <a:r>
              <a:rPr lang="en-US" dirty="0"/>
              <a:t>https://data.giss.nasa.gov/gistemp/maps/</a:t>
            </a:r>
          </a:p>
          <a:p>
            <a:pPr eaLnBrk="1" hangingPunct="1"/>
            <a:endParaRPr lang="en-US" dirty="0"/>
          </a:p>
          <a:p>
            <a:pPr eaLnBrk="1" hangingPunct="1"/>
            <a:endParaRPr lang="en-US" dirty="0"/>
          </a:p>
        </p:txBody>
      </p:sp>
    </p:spTree>
    <p:extLst>
      <p:ext uri="{BB962C8B-B14F-4D97-AF65-F5344CB8AC3E}">
        <p14:creationId xmlns:p14="http://schemas.microsoft.com/office/powerpoint/2010/main" val="1926593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miter lim="800000"/>
            <a:headEnd/>
            <a:tailEnd/>
          </a:ln>
        </p:spPr>
        <p:txBody>
          <a:bodyPr/>
          <a:lstStyle/>
          <a:p>
            <a:fld id="{BF23AAC4-338E-408D-BE5E-CCD07D82D41B}" type="slidenum">
              <a:rPr lang="en-GB"/>
              <a:pPr/>
              <a:t>22</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algn="l"/>
            <a:r>
              <a:rPr lang="en-US" b="0" i="0" dirty="0">
                <a:solidFill>
                  <a:srgbClr val="333335"/>
                </a:solidFill>
                <a:effectLst/>
                <a:latin typeface="Atiza"/>
              </a:rPr>
              <a:t>Every area of the globe has warmed since instrument records began in 1880, NASA data shows. The planet isn't warming equally, however — the fastest temperature increases are taking place at the poles. The Arctic, for example, is warming at more than twice the rate of the rest of the globe, melting sea ice, glaciers and permafrost.</a:t>
            </a:r>
          </a:p>
          <a:p>
            <a:pPr algn="l"/>
            <a:endParaRPr lang="en-US" b="1" i="0" dirty="0">
              <a:solidFill>
                <a:srgbClr val="333335"/>
              </a:solidFill>
              <a:effectLst/>
              <a:latin typeface="Atiza"/>
            </a:endParaRPr>
          </a:p>
          <a:p>
            <a:pPr algn="l"/>
            <a:r>
              <a:rPr lang="en-US" b="1" i="0" dirty="0">
                <a:solidFill>
                  <a:srgbClr val="333335"/>
                </a:solidFill>
                <a:effectLst/>
                <a:latin typeface="Atiza"/>
              </a:rPr>
              <a:t>The bottom line: </a:t>
            </a:r>
            <a:r>
              <a:rPr lang="en-US" b="0" i="0" dirty="0">
                <a:solidFill>
                  <a:srgbClr val="333335"/>
                </a:solidFill>
                <a:effectLst/>
                <a:latin typeface="Atiza"/>
              </a:rPr>
              <a:t>Due largely to human emissions of greenhouse gases, there is virtually no such thing as a cooler than average year on Earth anymore. (The last cooler-than-average month was 30 years ago, in December 1984).</a:t>
            </a:r>
          </a:p>
          <a:p>
            <a:pPr algn="l"/>
            <a:endParaRPr lang="en-US" b="0" i="0" dirty="0">
              <a:solidFill>
                <a:srgbClr val="333335"/>
              </a:solidFill>
              <a:effectLst/>
              <a:latin typeface="Atiza"/>
            </a:endParaRPr>
          </a:p>
          <a:p>
            <a:pPr algn="l"/>
            <a:r>
              <a:rPr lang="en-US" b="0" i="0" dirty="0">
                <a:solidFill>
                  <a:srgbClr val="333335"/>
                </a:solidFill>
                <a:effectLst/>
                <a:latin typeface="Atiza"/>
              </a:rPr>
              <a:t>"The globe is warming. There’s noise in each month or year but by the time you are looking at decadal means that part is small and the trends undeniable," said Gavin Schmidt, the director of NASA's Goddard Institute for Space Studies.</a:t>
            </a:r>
          </a:p>
          <a:p>
            <a:pPr eaLnBrk="1" hangingPunct="1"/>
            <a:endParaRPr lang="en-US" dirty="0"/>
          </a:p>
          <a:p>
            <a:pPr eaLnBrk="1" hangingPunct="1"/>
            <a:endParaRPr lang="en-US" dirty="0"/>
          </a:p>
          <a:p>
            <a:pPr eaLnBrk="1" hangingPunct="1"/>
            <a:r>
              <a:rPr lang="en-US" dirty="0"/>
              <a:t>https://www.axios.com/how-much-the-world-has-warmed-since-1880-9fcf1bcb-38d4-4bff-8dc8-10fde9f4c895.html</a:t>
            </a:r>
          </a:p>
          <a:p>
            <a:pPr eaLnBrk="1" hangingPunct="1"/>
            <a:endParaRPr lang="en-US" dirty="0"/>
          </a:p>
          <a:p>
            <a:pPr eaLnBrk="1" hangingPunct="1"/>
            <a:r>
              <a:rPr lang="en-US" dirty="0"/>
              <a:t>https://data.giss.nasa.gov/gistemp/maps/</a:t>
            </a:r>
          </a:p>
          <a:p>
            <a:pPr eaLnBrk="1" hangingPunct="1"/>
            <a:endParaRPr lang="en-US" dirty="0"/>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4113585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miter lim="800000"/>
            <a:headEnd/>
            <a:tailEnd/>
          </a:ln>
        </p:spPr>
        <p:txBody>
          <a:bodyPr/>
          <a:lstStyle/>
          <a:p>
            <a:fld id="{BF23AAC4-338E-408D-BE5E-CCD07D82D41B}" type="slidenum">
              <a:rPr lang="en-GB"/>
              <a:pPr/>
              <a:t>23</a:t>
            </a:fld>
            <a:endParaRPr lang="en-GB"/>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algn="l"/>
            <a:r>
              <a:rPr lang="en-US" b="0" i="0" dirty="0">
                <a:solidFill>
                  <a:srgbClr val="333335"/>
                </a:solidFill>
                <a:effectLst/>
                <a:latin typeface="Atiza"/>
              </a:rPr>
              <a:t>Every area of the globe has warmed since instrument records began in 1880, NASA data shows. The planet isn't warming equally, however — the fastest temperature increases are taking place at the poles. The Arctic, for example, is warming at more than twice the rate of the rest of the globe, melting sea ice, glaciers and permafrost.</a:t>
            </a:r>
          </a:p>
          <a:p>
            <a:pPr algn="l"/>
            <a:endParaRPr lang="en-US" b="1" i="0" dirty="0">
              <a:solidFill>
                <a:srgbClr val="333335"/>
              </a:solidFill>
              <a:effectLst/>
              <a:latin typeface="Atiza"/>
            </a:endParaRPr>
          </a:p>
          <a:p>
            <a:pPr algn="l"/>
            <a:r>
              <a:rPr lang="en-US" b="1" i="0" dirty="0">
                <a:solidFill>
                  <a:srgbClr val="333335"/>
                </a:solidFill>
                <a:effectLst/>
                <a:latin typeface="Atiza"/>
              </a:rPr>
              <a:t>The bottom line: </a:t>
            </a:r>
            <a:r>
              <a:rPr lang="en-US" b="0" i="0" dirty="0">
                <a:solidFill>
                  <a:srgbClr val="333335"/>
                </a:solidFill>
                <a:effectLst/>
                <a:latin typeface="Atiza"/>
              </a:rPr>
              <a:t>Due largely to human emissions of greenhouse gases, there is virtually no such thing as a cooler than average year on Earth anymore. (The last cooler-than-average month was 30 years ago, in December 1984).</a:t>
            </a:r>
          </a:p>
          <a:p>
            <a:pPr algn="l"/>
            <a:endParaRPr lang="en-US" b="0" i="0" dirty="0">
              <a:solidFill>
                <a:srgbClr val="333335"/>
              </a:solidFill>
              <a:effectLst/>
              <a:latin typeface="Atiza"/>
            </a:endParaRPr>
          </a:p>
          <a:p>
            <a:pPr algn="l"/>
            <a:r>
              <a:rPr lang="en-US" b="0" i="0" dirty="0">
                <a:solidFill>
                  <a:srgbClr val="333335"/>
                </a:solidFill>
                <a:effectLst/>
                <a:latin typeface="Atiza"/>
              </a:rPr>
              <a:t>"The globe is warming. There’s noise in each month or year but by the time you are looking at decadal means that part is small and the trends undeniable," said Gavin Schmidt, the director of NASA's Goddard Institute for Space Studies.</a:t>
            </a:r>
          </a:p>
          <a:p>
            <a:pPr eaLnBrk="1" hangingPunct="1"/>
            <a:endParaRPr lang="en-US" dirty="0"/>
          </a:p>
          <a:p>
            <a:pPr eaLnBrk="1" hangingPunct="1"/>
            <a:endParaRPr lang="en-US" dirty="0"/>
          </a:p>
          <a:p>
            <a:pPr eaLnBrk="1" hangingPunct="1"/>
            <a:r>
              <a:rPr lang="en-US" dirty="0"/>
              <a:t>https://www.axios.com/how-much-the-world-has-warmed-since-1880-9fcf1bcb-38d4-4bff-8dc8-10fde9f4c895.html</a:t>
            </a:r>
          </a:p>
          <a:p>
            <a:pPr eaLnBrk="1" hangingPunct="1"/>
            <a:endParaRPr lang="en-US" dirty="0"/>
          </a:p>
          <a:p>
            <a:pPr eaLnBrk="1" hangingPunct="1"/>
            <a:r>
              <a:rPr lang="en-US" dirty="0"/>
              <a:t>https://data.giss.nasa.gov/gistemp/maps/</a:t>
            </a:r>
          </a:p>
          <a:p>
            <a:pPr eaLnBrk="1" hangingPunct="1"/>
            <a:endParaRPr lang="en-US" dirty="0"/>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39366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Philadelphia </a:t>
            </a:r>
            <a:r>
              <a:rPr lang="en-US"/>
              <a:t>Inquirer September 5, 2021</a:t>
            </a:r>
          </a:p>
          <a:p>
            <a:endParaRPr lang="en-US"/>
          </a:p>
        </p:txBody>
      </p:sp>
      <p:sp>
        <p:nvSpPr>
          <p:cNvPr id="4" name="Slide Number Placeholder 3"/>
          <p:cNvSpPr>
            <a:spLocks noGrp="1"/>
          </p:cNvSpPr>
          <p:nvPr>
            <p:ph type="sldNum" sz="quarter" idx="10"/>
          </p:nvPr>
        </p:nvSpPr>
        <p:spPr/>
        <p:txBody>
          <a:bodyPr/>
          <a:lstStyle/>
          <a:p>
            <a:fld id="{9C235A58-D5F2-4587-8700-4EA368661AE4}"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miter lim="800000"/>
            <a:headEnd/>
            <a:tailEnd/>
          </a:ln>
        </p:spPr>
        <p:txBody>
          <a:bodyPr/>
          <a:lstStyle/>
          <a:p>
            <a:fld id="{B4D123AB-81BD-49C2-9095-BF1FA4934176}" type="slidenum">
              <a:rPr lang="en-GB"/>
              <a:pPr/>
              <a:t>25</a:t>
            </a:fld>
            <a:endParaRPr lang="en-GB"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normAutofit lnSpcReduction="10000"/>
          </a:bodyPr>
          <a:lstStyle/>
          <a:p>
            <a:pPr eaLnBrk="1" hangingPunct="1"/>
            <a:r>
              <a:rPr lang="en-US" dirty="0"/>
              <a:t>Nature isn’t biased. All the signs point to a warming Earth.</a:t>
            </a:r>
          </a:p>
          <a:p>
            <a:pPr eaLnBrk="1" hangingPunct="1"/>
            <a:endParaRPr lang="en-US" dirty="0"/>
          </a:p>
          <a:p>
            <a:pPr eaLnBrk="1" hangingPunct="1"/>
            <a:r>
              <a:rPr lang="en-US" dirty="0"/>
              <a:t>BBC Wildlife April 2017 – average British spring temperature: 7.1 deg C 1961-1990; 7.7 deg C 1981-2010; 8.1 deg C 2006-2015. Sand martins arrive 23 days earlier (2000s </a:t>
            </a:r>
            <a:r>
              <a:rPr lang="en-US" dirty="0" err="1"/>
              <a:t>vs</a:t>
            </a:r>
            <a:r>
              <a:rPr lang="en-US" dirty="0"/>
              <a:t> 1960s). Past 70 years – English oak leafs out in early April now, used to be early May.</a:t>
            </a:r>
          </a:p>
          <a:p>
            <a:pPr eaLnBrk="1" hangingPunct="1"/>
            <a:endParaRPr lang="en-US" dirty="0"/>
          </a:p>
          <a:p>
            <a:pPr eaLnBrk="1" hangingPunct="1"/>
            <a:r>
              <a:rPr lang="en-US" dirty="0"/>
              <a:t>State of the UK Birds 2017: swallows now return 15 days earlier than in the 1960s.</a:t>
            </a:r>
          </a:p>
          <a:p>
            <a:pPr eaLnBrk="1" hangingPunct="1"/>
            <a:endParaRPr lang="en-US" dirty="0"/>
          </a:p>
          <a:p>
            <a:pPr eaLnBrk="1" hangingPunct="1"/>
            <a:r>
              <a:rPr lang="en-US" dirty="0"/>
              <a:t>Predatory</a:t>
            </a:r>
            <a:r>
              <a:rPr lang="en-US" baseline="0" dirty="0"/>
              <a:t> birds, fish and mammals are much less sensitive to temperature – arriving back too late for caterpillar peak etc.  (plants flowering/leafing 10 days earlier, insects emerging 2 weeks earlier, birds migrating/breeding only 1 week earlier (2016 </a:t>
            </a:r>
            <a:r>
              <a:rPr lang="en-US" baseline="0" dirty="0" err="1"/>
              <a:t>vs</a:t>
            </a:r>
            <a:r>
              <a:rPr lang="en-US" baseline="0" dirty="0"/>
              <a:t> 2001.</a:t>
            </a:r>
            <a:r>
              <a:rPr lang="en-US" dirty="0"/>
              <a:t>  </a:t>
            </a:r>
          </a:p>
          <a:p>
            <a:pPr eaLnBrk="1" hangingPunct="1"/>
            <a:endParaRPr lang="en-US" dirty="0"/>
          </a:p>
          <a:p>
            <a:pPr eaLnBrk="1" hangingPunct="1"/>
            <a:r>
              <a:rPr lang="en-US" dirty="0"/>
              <a:t>The average length of the growing season in the lower 48 states has increased by about two weeks since the beginning of the 20</a:t>
            </a:r>
            <a:r>
              <a:rPr lang="en-US" baseline="30000" dirty="0"/>
              <a:t>th</a:t>
            </a:r>
            <a:r>
              <a:rPr lang="en-US" dirty="0"/>
              <a:t> century </a:t>
            </a:r>
          </a:p>
          <a:p>
            <a:pPr lvl="1" eaLnBrk="1" hangingPunct="1"/>
            <a:r>
              <a:rPr lang="en-US" dirty="0"/>
              <a:t>A particularly large and steady increase has occurred over the last 30 years</a:t>
            </a:r>
          </a:p>
          <a:p>
            <a:pPr lvl="1" eaLnBrk="1" hangingPunct="1"/>
            <a:r>
              <a:rPr lang="en-US" dirty="0"/>
              <a:t>The observed changes reflect earlier spring warming as well as later arrival of fall frosts</a:t>
            </a:r>
          </a:p>
          <a:p>
            <a:pPr lvl="1" eaLnBrk="1" hangingPunct="1"/>
            <a:r>
              <a:rPr lang="en-US" dirty="0"/>
              <a:t>The length of the growing season has increased more rapidly in the West than in the East</a:t>
            </a:r>
          </a:p>
          <a:p>
            <a:pPr eaLnBrk="1" hangingPunct="1"/>
            <a:endParaRPr lang="en-US" dirty="0"/>
          </a:p>
          <a:p>
            <a:pPr eaLnBrk="1" hangingPunct="1"/>
            <a:endParaRPr lang="en-US" dirty="0">
              <a:hlinkClick r:id="rId3"/>
            </a:endParaRPr>
          </a:p>
          <a:p>
            <a:pPr eaLnBrk="1" hangingPunct="1"/>
            <a:r>
              <a:rPr lang="en-US" dirty="0">
                <a:hlinkClick r:id="rId3"/>
              </a:rPr>
              <a:t>http://www.metoffice.gov.uk/climate-change/guide/how</a:t>
            </a:r>
            <a:endParaRPr lang="en-US" dirty="0"/>
          </a:p>
          <a:p>
            <a:pPr eaLnBrk="1" hangingPunct="1"/>
            <a:endParaRPr lang="en-US" dirty="0"/>
          </a:p>
        </p:txBody>
      </p:sp>
    </p:spTree>
    <p:extLst>
      <p:ext uri="{BB962C8B-B14F-4D97-AF65-F5344CB8AC3E}">
        <p14:creationId xmlns:p14="http://schemas.microsoft.com/office/powerpoint/2010/main" val="414636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miter lim="800000"/>
            <a:headEnd/>
            <a:tailEnd/>
          </a:ln>
        </p:spPr>
        <p:txBody>
          <a:bodyPr/>
          <a:lstStyle/>
          <a:p>
            <a:fld id="{B4D123AB-81BD-49C2-9095-BF1FA4934176}" type="slidenum">
              <a:rPr lang="en-GB"/>
              <a:pPr/>
              <a:t>26</a:t>
            </a:fld>
            <a:endParaRPr lang="en-GB"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normAutofit fontScale="92500" lnSpcReduction="20000"/>
          </a:bodyPr>
          <a:lstStyle/>
          <a:p>
            <a:pPr eaLnBrk="1" hangingPunct="1"/>
            <a:r>
              <a:rPr lang="en-US" dirty="0">
                <a:hlinkClick r:id="rId3"/>
              </a:rPr>
              <a:t>Bird Wintering Ranges (epa.gov)</a:t>
            </a:r>
            <a:endParaRPr lang="en-US" dirty="0"/>
          </a:p>
          <a:p>
            <a:pPr eaLnBrk="1" hangingPunct="1"/>
            <a:r>
              <a:rPr lang="en-US" dirty="0"/>
              <a:t>https://www.epa.gov/sites/production/files/2016-08/documents/print_bird-ranges-2016.pdf </a:t>
            </a:r>
          </a:p>
          <a:p>
            <a:pPr eaLnBrk="1" hangingPunct="1"/>
            <a:r>
              <a:rPr lang="en-US" dirty="0"/>
              <a:t>https://birds.audubon.org/sites/default/files/documents/birds_and_climate_report.pdf</a:t>
            </a:r>
          </a:p>
          <a:p>
            <a:pPr eaLnBrk="1" hangingPunct="1"/>
            <a:endParaRPr lang="en-US" dirty="0"/>
          </a:p>
          <a:p>
            <a:r>
              <a:rPr lang="en-US" dirty="0"/>
              <a:t>Among 305 widespread North American bird species, the average mid-December to early January center of abundance moved northward by more than 40 miles between 1966 and 2013.</a:t>
            </a:r>
          </a:p>
          <a:p>
            <a:pPr lvl="1"/>
            <a:r>
              <a:rPr lang="en-US" dirty="0"/>
              <a:t>Trends in the center of abundance moving northward can be closely related to increasing winter temperatures.</a:t>
            </a:r>
          </a:p>
          <a:p>
            <a:pPr lvl="1"/>
            <a:r>
              <a:rPr lang="en-US" dirty="0"/>
              <a:t>61% moved north, 27% south, the rest stayed loyal to their wintering place</a:t>
            </a:r>
          </a:p>
          <a:p>
            <a:r>
              <a:rPr lang="en-US" dirty="0"/>
              <a:t>On average, bird species have also moved their wintering grounds farther from the coast since the 1960s. </a:t>
            </a:r>
          </a:p>
          <a:p>
            <a:pPr lvl="1"/>
            <a:r>
              <a:rPr lang="en-US" dirty="0"/>
              <a:t>Related to changes in winter temperatures. Inland areas tend to experience more extreme cold than coastal areas, but those extremes are becoming less severe as the climate warms overall.</a:t>
            </a:r>
          </a:p>
          <a:p>
            <a:pPr eaLnBrk="1" hangingPunct="1"/>
            <a:endParaRPr lang="en-US" b="1" dirty="0"/>
          </a:p>
          <a:p>
            <a:pPr eaLnBrk="1" hangingPunct="1"/>
            <a:r>
              <a:rPr lang="en-US" b="1" dirty="0"/>
              <a:t>For year-to-year consistency, this indicator uses observations from the National Audubon Society’s Christmas Bird Count which is a well curated set of data about what birds are seen in a defined area on a particular weekend in December.</a:t>
            </a:r>
          </a:p>
          <a:p>
            <a:pPr eaLnBrk="1" hangingPunct="1"/>
            <a:r>
              <a:rPr lang="en-US" dirty="0"/>
              <a:t> which takes place every year in early winter. The Christmas Bird Count is a </a:t>
            </a:r>
            <a:r>
              <a:rPr lang="en-US" dirty="0" err="1"/>
              <a:t>longrunning</a:t>
            </a:r>
            <a:r>
              <a:rPr lang="en-US" dirty="0"/>
              <a:t> citizen-science program in which individuals are organized by the National Audubon Society, Bird Studies Canada, local Audubon chapters, and other bird clubs to identify and count bird species. The data presented in this indicator were collected from more than 2,000 locations throughout the United States and parts of Canada. At each location, skilled observers follow a standard counting procedure to estimate the number of birds within a 15-mile diameter “count circle” over a 24-hour period. Study methods remain generally consistent from year to year. Data produced by the Christmas Bird Count go through several levels of review before Audubon scientists analyze the final data, which have been used to support a wide variety of peer-reviewed studies.</a:t>
            </a:r>
          </a:p>
        </p:txBody>
      </p:sp>
    </p:spTree>
    <p:extLst>
      <p:ext uri="{BB962C8B-B14F-4D97-AF65-F5344CB8AC3E}">
        <p14:creationId xmlns:p14="http://schemas.microsoft.com/office/powerpoint/2010/main" val="1425333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miter lim="800000"/>
            <a:headEnd/>
            <a:tailEnd/>
          </a:ln>
        </p:spPr>
        <p:txBody>
          <a:bodyPr/>
          <a:lstStyle/>
          <a:p>
            <a:fld id="{B4D123AB-81BD-49C2-9095-BF1FA4934176}" type="slidenum">
              <a:rPr lang="en-GB"/>
              <a:pPr/>
              <a:t>27</a:t>
            </a:fld>
            <a:endParaRPr lang="en-GB"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normAutofit fontScale="92500"/>
          </a:bodyPr>
          <a:lstStyle/>
          <a:p>
            <a:pPr eaLnBrk="1" hangingPunct="1"/>
            <a:r>
              <a:rPr lang="en-US" dirty="0">
                <a:hlinkClick r:id="rId3"/>
              </a:rPr>
              <a:t>Community Connection: Cherry Blossom Bloom Dates in Washington, D.C. (epa.gov)</a:t>
            </a:r>
            <a:endParaRPr lang="en-US" dirty="0"/>
          </a:p>
          <a:p>
            <a:pPr eaLnBrk="1" hangingPunct="1"/>
            <a:endParaRPr lang="en-US" dirty="0"/>
          </a:p>
          <a:p>
            <a:pPr eaLnBrk="1" hangingPunct="1"/>
            <a:r>
              <a:rPr lang="en-US" dirty="0"/>
              <a:t>IN 1912, we were given 3,000 cherry trees by the Japanese as a gesture of friendship. The beautiful blooms set against the backdrop of the national monuments bring more than 1.5 million visitors to the area every year during the National Cherry Blossom Festival. Not surprisingly, the festival is planned to coincide with the peak bloom of the cherry trees. </a:t>
            </a:r>
          </a:p>
          <a:p>
            <a:pPr eaLnBrk="1" hangingPunct="1"/>
            <a:endParaRPr lang="en-US" dirty="0"/>
          </a:p>
          <a:p>
            <a:pPr algn="l">
              <a:buFont typeface="Arial" panose="020B0604020202020204" pitchFamily="34" charset="0"/>
              <a:buChar char="•"/>
            </a:pPr>
            <a:r>
              <a:rPr lang="en-US" dirty="0"/>
              <a:t>The exact timing of peak bloom varies from year to year, and it is largely driven by local temperatures during the winter and early spring. As the Leaf and Bloom Dates indicator explains, scientists have very high confidence that recent warming trends in global climate are causing spring events such as leaf growth and flower blooms to happen earlier.1 In the case of Washington’s cherry blossoms, earlier bloom dates could affect tourism and the local economy. The peak bloom date for the most common type of cherry tree around Washington’s Tidal Basin—the Yoshino variety—has been carefully estimated and recorded since 1921 by the National Park Service. The peak bloom date is defined as the day when 70 percent of the blossoms are in full bloom.</a:t>
            </a:r>
            <a:r>
              <a:rPr lang="en-US" b="0" i="0" dirty="0">
                <a:solidFill>
                  <a:srgbClr val="212121"/>
                </a:solidFill>
                <a:effectLst/>
                <a:latin typeface="Source Sans Pro" panose="020B0503030403020204" pitchFamily="34" charset="0"/>
              </a:rPr>
              <a:t> </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Based on the entire 96 years of </a:t>
            </a:r>
            <a:r>
              <a:rPr lang="en-US" b="1" i="0" dirty="0" err="1">
                <a:solidFill>
                  <a:srgbClr val="212121"/>
                </a:solidFill>
                <a:effectLst/>
                <a:latin typeface="Source Sans Pro" panose="020B0503030403020204" pitchFamily="34" charset="0"/>
              </a:rPr>
              <a:t>datapeak</a:t>
            </a:r>
            <a:r>
              <a:rPr lang="en-US" b="1" i="0" dirty="0">
                <a:solidFill>
                  <a:srgbClr val="212121"/>
                </a:solidFill>
                <a:effectLst/>
                <a:latin typeface="Source Sans Pro" panose="020B0503030403020204" pitchFamily="34" charset="0"/>
              </a:rPr>
              <a:t> bloom date for the cherry trees is occurring earlier than it did in the past. Since 1921, peak bloom dates have shifted earlier by approximately five days.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While the length of the National Cherry Blossom Festival has continued to expand, the Yoshino cherry trees have bloomed near the beginning of the festival in recent years. During some years, the festival missed the peak bloom date entirely.</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951072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miter lim="800000"/>
            <a:headEnd/>
            <a:tailEnd/>
          </a:ln>
        </p:spPr>
        <p:txBody>
          <a:bodyPr/>
          <a:lstStyle/>
          <a:p>
            <a:fld id="{B4D123AB-81BD-49C2-9095-BF1FA4934176}" type="slidenum">
              <a:rPr lang="en-GB"/>
              <a:pPr/>
              <a:t>28</a:t>
            </a:fld>
            <a:endParaRPr lang="en-GB"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normAutofit fontScale="85000" lnSpcReduction="20000"/>
          </a:bodyPr>
          <a:lstStyle/>
          <a:p>
            <a:pPr eaLnBrk="1" hangingPunct="1"/>
            <a:r>
              <a:rPr lang="en-US" dirty="0">
                <a:hlinkClick r:id="rId3"/>
              </a:rPr>
              <a:t>Ragweed Pollen Season (epa.gov)</a:t>
            </a:r>
            <a:endParaRPr lang="en-US" dirty="0"/>
          </a:p>
          <a:p>
            <a:pPr eaLnBrk="1" hangingPunct="1"/>
            <a:endParaRPr lang="en-US" dirty="0"/>
          </a:p>
          <a:p>
            <a:pPr eaLnBrk="1" hangingPunct="1"/>
            <a:r>
              <a:rPr lang="en-US" b="1" dirty="0"/>
              <a:t>Allergies are a major public health concern, with hay fever (congestion, runny nose, itchy eyes) accounting for more than 13 million visits to physicians’ offices and other medical facilities every year. One of the most common environmental allergens is ragweed, which can cause hay fever and trigger asthma attacks, especially in children and the elderly. An estimated 16 percent of all Americans are sensitive to ragweed. Ragweed plants mature in mid-summer and produce small flowers that generate pollen. Ragweed pollen season usually peaks in late summer and early fall, but these plants often continue to produce pollen until the first frost. A single ragweed plant can produce up to a billion pollen grains in one season, and these grains can be carried long distances by the wind. </a:t>
            </a:r>
          </a:p>
          <a:p>
            <a:pPr eaLnBrk="1" hangingPunct="1"/>
            <a:endParaRPr lang="en-US" dirty="0"/>
          </a:p>
          <a:p>
            <a:pPr eaLnBrk="1" hangingPunct="1"/>
            <a:r>
              <a:rPr lang="en-US" dirty="0"/>
              <a:t>Climate change can affect pollen allergies in several ways. Warmer spring temperatures cause some plants to start producing pollen earlier (see the Leaf and Bloom Dates indicator), while warmer fall temperatures extend the growing season for other plants, such as ragweed (see the Length of Growing Season indicator).</a:t>
            </a:r>
          </a:p>
          <a:p>
            <a:endParaRPr lang="en-US" b="1" dirty="0"/>
          </a:p>
          <a:p>
            <a:r>
              <a:rPr lang="en-US" b="1" dirty="0"/>
              <a:t>Since 1995, ragweed pollen season has grown longer at 10 of the 11 locations studied.</a:t>
            </a:r>
          </a:p>
          <a:p>
            <a:r>
              <a:rPr lang="en-US" b="1" dirty="0"/>
              <a:t>The increase in ragweed season length generally becomes more pronounced from south to north. This trend is consistent with many other observations showing that climate is changing more rapidly at higher latitudes.</a:t>
            </a:r>
          </a:p>
          <a:p>
            <a:endParaRPr lang="en-US" b="1" dirty="0"/>
          </a:p>
          <a:p>
            <a:r>
              <a:rPr lang="en-US" b="1" dirty="0"/>
              <a:t>The trends are strongly related to changes in the length of the frost-free season and the timing of the first fall frost. </a:t>
            </a:r>
          </a:p>
          <a:p>
            <a:r>
              <a:rPr lang="en-US" b="1" dirty="0"/>
              <a:t>Northern areas have seen fall frosts happening later than they used to, with the delay in first frost closely matching the increase in pollen season. Meanwhile, some southern stations have experienced only a modest change in frost-free season length since 1995.</a:t>
            </a:r>
          </a:p>
          <a:p>
            <a:pPr eaLnBrk="1" hangingPunct="1"/>
            <a:r>
              <a:rPr lang="en-US" dirty="0"/>
              <a:t> </a:t>
            </a:r>
          </a:p>
          <a:p>
            <a:pPr eaLnBrk="1" hangingPunct="1"/>
            <a:endParaRPr lang="en-US" b="1" dirty="0"/>
          </a:p>
          <a:p>
            <a:pPr eaLnBrk="1" hangingPunct="1"/>
            <a:r>
              <a:rPr lang="en-US" b="1" dirty="0"/>
              <a:t>Warmer temperatures and increased carbon dioxide concentrations also enable ragweed and other plants to produce more allergenic pollen, in larger quantities. This means that many locations could experience longer allergy seasons and higher pollen counts as a result of climate change.</a:t>
            </a:r>
          </a:p>
        </p:txBody>
      </p:sp>
    </p:spTree>
    <p:extLst>
      <p:ext uri="{BB962C8B-B14F-4D97-AF65-F5344CB8AC3E}">
        <p14:creationId xmlns:p14="http://schemas.microsoft.com/office/powerpoint/2010/main" val="2503159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miter lim="800000"/>
            <a:headEnd/>
            <a:tailEnd/>
          </a:ln>
        </p:spPr>
        <p:txBody>
          <a:bodyPr/>
          <a:lstStyle/>
          <a:p>
            <a:fld id="{3CD52824-5AF8-42D2-8A19-46ADABA977A3}" type="slidenum">
              <a:rPr lang="en-GB"/>
              <a:pPr/>
              <a:t>29</a:t>
            </a:fld>
            <a:endParaRPr lang="en-GB"/>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r>
              <a:rPr lang="en-US" dirty="0"/>
              <a:t>Although the ocean’s ability to take up carbon dioxide is a positive attribute with respect to mitigating climate change, these reactions can have a negative effect on marine life. Carbon dioxide from the atmosphere reacts with sea water to produce carbonic acid. </a:t>
            </a:r>
          </a:p>
          <a:p>
            <a:pPr eaLnBrk="1" hangingPunct="1"/>
            <a:endParaRPr lang="en-US" dirty="0"/>
          </a:p>
          <a:p>
            <a:pPr eaLnBrk="1" hangingPunct="1"/>
            <a:r>
              <a:rPr lang="en-US" dirty="0"/>
              <a:t>Increasing acidity (measured by lower pH values) reduces the availability of chemicals needed to make calcium carbonate, which corals, some types of plankton, and </a:t>
            </a:r>
          </a:p>
          <a:p>
            <a:pPr eaLnBrk="1" hangingPunct="1"/>
            <a:r>
              <a:rPr lang="en-US" dirty="0"/>
              <a:t>other creatures rely on to produce their hard skeletons and shells. The effect of declining pH on shell-producing ocean organisms can </a:t>
            </a:r>
          </a:p>
          <a:p>
            <a:pPr eaLnBrk="1" hangingPunct="1"/>
            <a:r>
              <a:rPr lang="en-US" dirty="0"/>
              <a:t>cause changes in overall ecosystem structure in coastal ecosystems.</a:t>
            </a:r>
          </a:p>
          <a:p>
            <a:pPr eaLnBrk="1" hangingPunct="1"/>
            <a:endParaRPr lang="en-US" dirty="0"/>
          </a:p>
          <a:p>
            <a:pPr eaLnBrk="1" hangingPunct="1"/>
            <a:endParaRPr lang="en-US" dirty="0"/>
          </a:p>
          <a:p>
            <a:pPr eaLnBrk="1" hangingPunct="1"/>
            <a:r>
              <a:rPr lang="en-US" dirty="0"/>
              <a:t>https://www.economist.com/films/2023/02/02/the-threat-of-ocean-acidification </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45959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miter lim="800000"/>
            <a:headEnd/>
            <a:tailEnd/>
          </a:ln>
        </p:spPr>
        <p:txBody>
          <a:bodyPr/>
          <a:lstStyle/>
          <a:p>
            <a:fld id="{3CD52824-5AF8-42D2-8A19-46ADABA977A3}" type="slidenum">
              <a:rPr lang="en-GB"/>
              <a:pPr/>
              <a:t>30</a:t>
            </a:fld>
            <a:endParaRPr lang="en-GB"/>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67893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of the Deepwater Horizon disaster. In April 2010, a natural gas leak was ignited, and the explosion killed 11 and injured 17.</a:t>
            </a:r>
          </a:p>
          <a:p>
            <a:r>
              <a:rPr lang="en-US" dirty="0"/>
              <a:t>The rig sank and there was an oil leak that lasted until July – the largest in history, creating a slick of over 57.500 square miles that polluted 1,100 miles of coastline.	</a:t>
            </a:r>
          </a:p>
        </p:txBody>
      </p:sp>
      <p:sp>
        <p:nvSpPr>
          <p:cNvPr id="4" name="Slide Number Placeholder 3"/>
          <p:cNvSpPr>
            <a:spLocks noGrp="1"/>
          </p:cNvSpPr>
          <p:nvPr>
            <p:ph type="sldNum" sz="quarter" idx="5"/>
          </p:nvPr>
        </p:nvSpPr>
        <p:spPr/>
        <p:txBody>
          <a:bodyPr/>
          <a:lstStyle/>
          <a:p>
            <a:fld id="{9C235A58-D5F2-4587-8700-4EA368661AE4}" type="slidenum">
              <a:rPr lang="en-US" smtClean="0"/>
              <a:pPr/>
              <a:t>4</a:t>
            </a:fld>
            <a:endParaRPr lang="en-US"/>
          </a:p>
        </p:txBody>
      </p:sp>
    </p:spTree>
    <p:extLst>
      <p:ext uri="{BB962C8B-B14F-4D97-AF65-F5344CB8AC3E}">
        <p14:creationId xmlns:p14="http://schemas.microsoft.com/office/powerpoint/2010/main" val="2138625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miter lim="800000"/>
            <a:headEnd/>
            <a:tailEnd/>
          </a:ln>
        </p:spPr>
        <p:txBody>
          <a:bodyPr/>
          <a:lstStyle/>
          <a:p>
            <a:fld id="{7DF92919-7394-4FF4-BFB3-1293CA531809}" type="slidenum">
              <a:rPr lang="en-GB"/>
              <a:pPr/>
              <a:t>31</a:t>
            </a:fld>
            <a:endParaRPr lang="en-GB"/>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b="1" dirty="0"/>
              <a:t>Sea temperatures are going up.</a:t>
            </a:r>
          </a:p>
          <a:p>
            <a:pPr eaLnBrk="1" hangingPunct="1"/>
            <a:endParaRPr lang="en-US" dirty="0"/>
          </a:p>
          <a:p>
            <a:pPr eaLnBrk="1" hangingPunct="1"/>
            <a:endParaRPr lang="en-US" dirty="0"/>
          </a:p>
          <a:p>
            <a:pPr eaLnBrk="1" hangingPunct="1"/>
            <a:r>
              <a:rPr lang="en-US" dirty="0"/>
              <a:t>https://www.epa.gov/climate-indicators/climate-change-indicators-sea-surface-temperature</a:t>
            </a:r>
          </a:p>
          <a:p>
            <a:pPr eaLnBrk="1" hangingPunct="1"/>
            <a:r>
              <a:rPr lang="en-US" dirty="0"/>
              <a:t>https://climate.nasa.gov/evidence/</a:t>
            </a:r>
          </a:p>
        </p:txBody>
      </p:sp>
    </p:spTree>
    <p:extLst>
      <p:ext uri="{BB962C8B-B14F-4D97-AF65-F5344CB8AC3E}">
        <p14:creationId xmlns:p14="http://schemas.microsoft.com/office/powerpoint/2010/main" val="647185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miter lim="800000"/>
            <a:headEnd/>
            <a:tailEnd/>
          </a:ln>
        </p:spPr>
        <p:txBody>
          <a:bodyPr/>
          <a:lstStyle/>
          <a:p>
            <a:fld id="{7DF92919-7394-4FF4-BFB3-1293CA531809}" type="slidenum">
              <a:rPr lang="en-GB"/>
              <a:pPr/>
              <a:t>32</a:t>
            </a:fld>
            <a:endParaRPr lang="en-GB"/>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dirty="0">
                <a:hlinkClick r:id="rId3"/>
              </a:rPr>
              <a:t>Climate monitoring and attribution - Met Office</a:t>
            </a:r>
            <a:endParaRPr lang="en-US" dirty="0"/>
          </a:p>
          <a:p>
            <a:pPr eaLnBrk="1" hangingPunct="1"/>
            <a:r>
              <a:rPr lang="en-US" dirty="0"/>
              <a:t>https://www.metoffice.gov.uk/research/climate/climate-monitoring/index</a:t>
            </a:r>
          </a:p>
          <a:p>
            <a:pPr eaLnBrk="1" hangingPunct="1"/>
            <a:endParaRPr lang="en-US" dirty="0"/>
          </a:p>
          <a:p>
            <a:pPr eaLnBrk="1" hangingPunct="1"/>
            <a:r>
              <a:rPr lang="en-US" dirty="0"/>
              <a:t>Global sea levels have risen by around 1.7 mm per year over the last century and increasing to 3.2 mm per year since around the early 1990s. Our understanding of the components of sea-level rise has improved significantly over recent years, with the main contributors being thermal expansion (oceans expanding as they warm) and melting of glaciers.</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rise in the sea level, for example, can create extremely serious situations, if we consider that a quarter of the world’s population lives on the coast or nearby, and that the majority of our megacities are situated in coastal areas.’ </a:t>
            </a:r>
            <a:r>
              <a:rPr lang="en-US" sz="1100" b="1" i="1" dirty="0"/>
              <a:t>(Laudato Si’, #24)</a:t>
            </a:r>
            <a:endParaRPr lang="en-US" b="1" dirty="0"/>
          </a:p>
          <a:p>
            <a:pPr eaLnBrk="1" hangingPunct="1"/>
            <a:endParaRPr lang="en-US" dirty="0"/>
          </a:p>
          <a:p>
            <a:pPr eaLnBrk="1" hangingPunct="1"/>
            <a:endParaRPr lang="en-US" dirty="0"/>
          </a:p>
          <a:p>
            <a:pPr eaLnBrk="1" hangingPunct="1"/>
            <a:r>
              <a:rPr lang="en-US" dirty="0"/>
              <a:t>http://www.cmar.csiro.au/sealevel/sl_hist_last_decades.html</a:t>
            </a:r>
          </a:p>
        </p:txBody>
      </p:sp>
    </p:spTree>
    <p:extLst>
      <p:ext uri="{BB962C8B-B14F-4D97-AF65-F5344CB8AC3E}">
        <p14:creationId xmlns:p14="http://schemas.microsoft.com/office/powerpoint/2010/main" val="381476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dirty="0"/>
              <a:t>Basic physics/common sense will tell you that a hurricane going over warmer water absorbs heat and thus becomes more powerful.</a:t>
            </a:r>
          </a:p>
          <a:p>
            <a:endParaRPr lang="en-US" b="1" dirty="0"/>
          </a:p>
          <a:p>
            <a:r>
              <a:rPr lang="en-US" b="1" dirty="0"/>
              <a:t>More hot, dry air and less rain accentuate the fire risk in the West.</a:t>
            </a:r>
          </a:p>
          <a:p>
            <a:endParaRPr lang="en-US" dirty="0"/>
          </a:p>
          <a:p>
            <a:endParaRPr lang="en-US" dirty="0"/>
          </a:p>
          <a:p>
            <a:r>
              <a:rPr lang="en-US" dirty="0"/>
              <a:t>https://blogs.ei.columbia.edu/2014/10/13/what-do-wildfires-have-to-do-with-climate-change/#:~:text=Wildfires%2C%20which%20are%20intensified%20by%20global%20warming%2C%20also,soil%20into%20the%20atmosphere%2C%20trapping%20ever%20more%20heat.</a:t>
            </a:r>
          </a:p>
          <a:p>
            <a:endParaRPr lang="en-US" dirty="0"/>
          </a:p>
          <a:p>
            <a:pPr marL="0" marR="0"/>
            <a:r>
              <a:rPr lang="en-US" sz="1800" dirty="0">
                <a:solidFill>
                  <a:srgbClr val="222222"/>
                </a:solidFill>
                <a:effectLst/>
                <a:latin typeface="Helvetica" panose="020B0604020202020204" pitchFamily="34" charset="0"/>
                <a:ea typeface="Times New Roman" panose="02020603050405020304" pitchFamily="18" charset="0"/>
              </a:rPr>
              <a:t>Average annual temperatures in the western U.S. have risen 1.9˚F since 1970 and are expected to climb 2.5˚F to 6.5˚F by 2050. According to a 2011 study by the National Academies, even 1.8˚F of warming will dramatically increase the average area burned every year in the western U.S.</a:t>
            </a:r>
            <a:endParaRPr lang="en-US" sz="1800" dirty="0">
              <a:effectLst/>
              <a:latin typeface="Times New Roman" panose="02020603050405020304" pitchFamily="18" charset="0"/>
              <a:ea typeface="Times New Roman" panose="02020603050405020304" pitchFamily="18" charset="0"/>
            </a:endParaRPr>
          </a:p>
          <a:p>
            <a:pPr marL="0" marR="0" algn="l"/>
            <a:r>
              <a:rPr lang="en-US" sz="1800" dirty="0">
                <a:solidFill>
                  <a:srgbClr val="222222"/>
                </a:solidFill>
                <a:effectLst/>
                <a:latin typeface="Helvetica" panose="020B0604020202020204" pitchFamily="34" charset="0"/>
                <a:ea typeface="Times New Roman" panose="02020603050405020304" pitchFamily="18" charset="0"/>
              </a:rPr>
              <a:t>“As it gets warmer, the area burned increases exponentially as a function of temperature,” explained Park Williams, an assistant research professor at Lamont-Doherty Earth Observatory who studies the effect temperature has on drought. His research has shown that small changes in temperature result in large changes in the atmosphere’s “sponginess.”</a:t>
            </a:r>
            <a:endParaRPr lang="en-US" sz="1800" dirty="0">
              <a:effectLst/>
              <a:latin typeface="Times New Roman" panose="02020603050405020304" pitchFamily="18" charset="0"/>
              <a:ea typeface="Times New Roman" panose="02020603050405020304" pitchFamily="18" charset="0"/>
            </a:endParaRPr>
          </a:p>
          <a:p>
            <a:pPr marL="0" marR="0" algn="l"/>
            <a:r>
              <a:rPr lang="en-US" sz="1800" dirty="0">
                <a:solidFill>
                  <a:srgbClr val="222222"/>
                </a:solidFill>
                <a:effectLst/>
                <a:latin typeface="Helvetica" panose="020B0604020202020204" pitchFamily="34" charset="0"/>
                <a:ea typeface="Times New Roman" panose="02020603050405020304" pitchFamily="18" charset="0"/>
              </a:rPr>
              <a:t>“As the temperature rises, the ability of the atmosphere to pull water out of the ecosystem goes up exponentially,” said Williams. For the past 15 years, the atmosphere’s ability to pull water out of the ecosystem has been 12 percent higher than its 120-year average.</a:t>
            </a:r>
            <a:endParaRPr lang="en-US" sz="1800" dirty="0">
              <a:effectLst/>
              <a:latin typeface="Times New Roman" panose="02020603050405020304" pitchFamily="18" charset="0"/>
              <a:ea typeface="Times New Roman" panose="02020603050405020304" pitchFamily="18" charset="0"/>
            </a:endParaRPr>
          </a:p>
          <a:p>
            <a:pPr marL="0" marR="0" algn="l"/>
            <a:r>
              <a:rPr lang="en-US" sz="1800" dirty="0">
                <a:solidFill>
                  <a:srgbClr val="222222"/>
                </a:solidFill>
                <a:effectLst/>
                <a:latin typeface="Helvetica" panose="020B0604020202020204" pitchFamily="34" charset="0"/>
                <a:ea typeface="Times New Roman" panose="02020603050405020304" pitchFamily="18" charset="0"/>
              </a:rPr>
              <a:t>Climate models project that by 2050, burned areas will increase 60 percent and the fire season will last 23 days longer. “Based on what we’ve seen in the last 30 years, we will see increased wildfire activity as long as fuels are available,” said Williams. “But at some point, forests will become so fragmented because of wildfires, that we will no longer see increases in the size of wildfires.”</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a:p>
            <a:r>
              <a:rPr lang="en-US" dirty="0"/>
              <a:t>https://www.sciline.org/quick-facts/wildfires-climate-change</a:t>
            </a:r>
          </a:p>
          <a:p>
            <a:endParaRPr lang="en-US" dirty="0"/>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In the western United </a:t>
            </a:r>
            <a:r>
              <a:rPr lang="en-US" sz="1800" dirty="0" err="1">
                <a:effectLst/>
                <a:latin typeface="Times New Roman" panose="02020603050405020304" pitchFamily="18" charset="0"/>
                <a:ea typeface="Times New Roman" panose="02020603050405020304" pitchFamily="18" charset="0"/>
              </a:rPr>
              <a:t>States</a:t>
            </a:r>
            <a:r>
              <a:rPr lang="en-US" sz="1800" baseline="30000" dirty="0" err="1">
                <a:effectLst/>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 human-caused climate change caused more than half the increase in forest fuel aridity (how dry and flammable vegetation is) since the 1970s and has approximately doubled the cumulative area burned in forest fires since 1984.</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3"/>
              </a:rPr>
              <a:t>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Climate-change-related declines in western spring snowpack, and increased evaporation from higher temperatures in spring, summer, and fall, have in the decades since the early 1980s reduced moisture and contributed to a marked increase in the frequency of large fires and the total area burned by western wildfires.</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4"/>
              </a:rPr>
              <a:t>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From 1972 to 2018, there was an eight-fold increase in the annual area burned in California’s summertime forest fires. Evidence suggests that this dramatic increase was caused primarily by unusually dry air linked to human-caused climate change.</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5"/>
              </a:rPr>
              <a:t>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Earlier spring snowmelt and other factors related to human-caused climate change have contributed to a substantial increase in fire </a:t>
            </a:r>
            <a:r>
              <a:rPr lang="en-US" sz="1800" dirty="0" err="1">
                <a:effectLst/>
                <a:latin typeface="Times New Roman" panose="02020603050405020304" pitchFamily="18" charset="0"/>
                <a:ea typeface="Times New Roman" panose="02020603050405020304" pitchFamily="18" charset="0"/>
              </a:rPr>
              <a:t>season</a:t>
            </a:r>
            <a:r>
              <a:rPr lang="en-US" sz="1800" baseline="30000" dirty="0" err="1">
                <a:effectLst/>
                <a:latin typeface="Times New Roman" panose="02020603050405020304" pitchFamily="18" charset="0"/>
                <a:ea typeface="Times New Roman" panose="02020603050405020304" pitchFamily="18" charset="0"/>
              </a:rPr>
              <a:t>ii</a:t>
            </a:r>
            <a:r>
              <a:rPr lang="en-US" sz="1800" dirty="0">
                <a:effectLst/>
                <a:latin typeface="Times New Roman" panose="02020603050405020304" pitchFamily="18" charset="0"/>
                <a:ea typeface="Times New Roman" panose="02020603050405020304" pitchFamily="18" charset="0"/>
              </a:rPr>
              <a:t> length in forests throughout the western United States. Western U.S. fire seasons in 2003–2012 averaged more than 84 days longer than in 1973–1982. The average burn time of the largest wildfires also increased during this period, from nearly six days to more than 50 days.</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6"/>
              </a:rPr>
              <a:t>4</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Nights have warmed significantly—even more than days—during the U.S. fire season. That added heat has lowered the overnight relative humidity that once gave firefighters some of their best opportunities to gain control over wildfires.</a:t>
            </a: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Warming has been especially dramatic at higher latitudes.</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7"/>
              </a:rPr>
              <a:t>5</a:t>
            </a:r>
            <a:r>
              <a:rPr lang="en-US" sz="1800" dirty="0">
                <a:effectLst/>
                <a:latin typeface="Times New Roman" panose="02020603050405020304" pitchFamily="18" charset="0"/>
                <a:ea typeface="Times New Roman" panose="02020603050405020304" pitchFamily="18" charset="0"/>
              </a:rPr>
              <a:t> In Alaska, a state that already suffered severe wildfires early in 2019, the average overnight low temperature in July 2019 was the hottest since record-keeping began in 1925.</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8"/>
              </a:rPr>
              <a:t>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The frequency and intensity of wildfires in Alaska have been greater in the past few decades than for any period in the past 10,000 years.</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9"/>
              </a:rPr>
              <a:t>7</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A study of Rocky Mountain wildfire-prone areas found that moisture levels were lower in the 15 years after 2000 than in the 15 years before 2000—a “moisture deficit” that correlates with a post-2000 decline in tree seedling densities and forest regeneration.</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10"/>
              </a:rPr>
              <a:t>8</a:t>
            </a:r>
            <a:r>
              <a:rPr lang="en-US" sz="1800" dirty="0">
                <a:effectLst/>
                <a:latin typeface="Times New Roman" panose="02020603050405020304" pitchFamily="18" charset="0"/>
                <a:ea typeface="Times New Roman" panose="02020603050405020304" pitchFamily="18" charset="0"/>
              </a:rPr>
              <a:t> A study of western U.S. ponderosa pine and Douglas fir forests concluded that climate-change-related moisture deficits are undermining post-wildfire forest regeneration and recovery there.</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11"/>
              </a:rPr>
              <a:t>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Wildfire “smoke waves” impose a significant health burden on millions of people in western U.S. states. During the 2004 to 2009 fire seasons, in the western U.S. counties where wildfires are frequent, wildfires were responsible for more than 70 percent of the air pollution on days when fine particulate matter in the air surpassed regulatory limits.</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12"/>
              </a:rPr>
              <a:t>10</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Despite widespread improvements in air quality across the United States in recent decades, air quality during the summer has declined across much of the Northwest as a consequence of increased wildfire activity.</a:t>
            </a:r>
            <a:r>
              <a:rPr lang="en-US" sz="1800" u="sng" baseline="30000" dirty="0">
                <a:solidFill>
                  <a:srgbClr val="231F20"/>
                </a:solidFill>
                <a:effectLst/>
                <a:latin typeface="Times New Roman" panose="02020603050405020304" pitchFamily="18" charset="0"/>
                <a:ea typeface="Times New Roman" panose="02020603050405020304" pitchFamily="18" charset="0"/>
                <a:hlinkClick r:id="rId13"/>
              </a:rPr>
              <a:t>11</a:t>
            </a:r>
            <a:endParaRPr lang="en-US" sz="1800" dirty="0">
              <a:effectLst/>
              <a:latin typeface="Times New Roman" panose="02020603050405020304" pitchFamily="18" charset="0"/>
              <a:ea typeface="Times New Roman" panose="02020603050405020304" pitchFamily="18" charset="0"/>
            </a:endParaRPr>
          </a:p>
          <a:p>
            <a:pPr marL="0" marR="0">
              <a:spcAft>
                <a:spcPts val="0"/>
              </a:spcAft>
            </a:pPr>
            <a:r>
              <a:rPr lang="en-US" sz="1800" b="1" dirty="0">
                <a:effectLst/>
                <a:latin typeface="Times New Roman" panose="02020603050405020304" pitchFamily="18" charset="0"/>
                <a:ea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rPr>
              <a:t> </a:t>
            </a:r>
            <a:r>
              <a:rPr lang="en-US" sz="1800" u="none" strike="noStrike" dirty="0" err="1">
                <a:solidFill>
                  <a:srgbClr val="231F20"/>
                </a:solidFill>
                <a:effectLst/>
                <a:latin typeface="Times New Roman" panose="02020603050405020304" pitchFamily="18" charset="0"/>
                <a:ea typeface="Times New Roman" panose="02020603050405020304" pitchFamily="18" charset="0"/>
                <a:hlinkClick r:id="rId3"/>
              </a:rPr>
              <a:t>Abatzoglou</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3"/>
              </a:rPr>
              <a:t>, J.T. and Williams, Park, (2016), Impact of anthropogenic climate change on wildfire across western U.S. forests, PNAS, 113, (42), 11770-11775</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a:t>
            </a:r>
            <a:r>
              <a:rPr lang="en-US" sz="1800" u="none" strike="noStrike" dirty="0" err="1">
                <a:solidFill>
                  <a:srgbClr val="231F20"/>
                </a:solidFill>
                <a:effectLst/>
                <a:latin typeface="Times New Roman" panose="02020603050405020304" pitchFamily="18" charset="0"/>
                <a:ea typeface="Times New Roman" panose="02020603050405020304" pitchFamily="18" charset="0"/>
                <a:hlinkClick r:id="rId4"/>
              </a:rPr>
              <a:t>Westerling</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4"/>
              </a:rPr>
              <a:t>, A.L., et al., (2016) Warming and earlier spring increase western U.S. forest wildfire activity, Science, 313, 5789, 940-943</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5"/>
              </a:rPr>
              <a:t>Williams, A.P., et al., (2019), Observed impacts of anthropogenic climate change on wildfire in California, Earth’s Future, 7</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4.</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6"/>
              </a:rPr>
              <a:t> </a:t>
            </a:r>
            <a:r>
              <a:rPr lang="en-US" sz="1800" u="none" strike="noStrike" dirty="0" err="1">
                <a:solidFill>
                  <a:srgbClr val="231F20"/>
                </a:solidFill>
                <a:effectLst/>
                <a:latin typeface="Times New Roman" panose="02020603050405020304" pitchFamily="18" charset="0"/>
                <a:ea typeface="Times New Roman" panose="02020603050405020304" pitchFamily="18" charset="0"/>
                <a:hlinkClick r:id="rId6"/>
              </a:rPr>
              <a:t>Westerling</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6"/>
              </a:rPr>
              <a:t>, A.L., (2016), Increasing western US forest wildfire activity: sensitivity to changes in the timing of spring, Philosophical Transactions of the Royal Society B: Biological Sciences, 371, (1696), 20150178</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5.</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7"/>
              </a:rPr>
              <a:t>National Park Service, (2019), Alaska Nature and Science: High-latitude Climate Change</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6.</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8"/>
              </a:rPr>
              <a:t>NOAA National Centers for Environmental Information, (2019), Climate at a Glance</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7.</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9"/>
              </a:rPr>
              <a:t>Kelly, R., et al., (2013), Recent burning of boreal forests exceeds fire regime limits of the past 10,000 years, PNAS, 110, (32), 13055-13060</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8.</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10"/>
              </a:rPr>
              <a:t>Stevens-</a:t>
            </a:r>
            <a:r>
              <a:rPr lang="en-US" sz="1800" u="none" strike="noStrike" dirty="0" err="1">
                <a:solidFill>
                  <a:srgbClr val="231F20"/>
                </a:solidFill>
                <a:effectLst/>
                <a:latin typeface="Times New Roman" panose="02020603050405020304" pitchFamily="18" charset="0"/>
                <a:ea typeface="Times New Roman" panose="02020603050405020304" pitchFamily="18" charset="0"/>
                <a:hlinkClick r:id="rId10"/>
              </a:rPr>
              <a:t>Rumann</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10"/>
              </a:rPr>
              <a:t>, C.S., et al., (2017), Evidence for declining forest resilience to wildfires under climate change, Ecology Letters, 21, 243-252</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9.</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11"/>
              </a:rPr>
              <a:t>Davis, K.T., et al., (2019), Wildfires and climate-change push low-elevation forests across a critical climate threshold for tree regeneration, PNAS, 116, (13), 6193-6198</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10.</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12"/>
              </a:rPr>
              <a:t>Liu, J.C., et al., (2016), Particulate air pollution from wildfires in the western US under climate change, Climatic Change, 138, 655-666</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11.</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13"/>
              </a:rPr>
              <a:t> McClure, C.D., and Jaffe, D.A., (2018), US particulate matter air quality improves except in wildfire-prone areas, PNAS, 115, (31), 7901-7906</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12.</a:t>
            </a:r>
            <a:r>
              <a:rPr lang="en-US" sz="1800" dirty="0">
                <a:effectLst/>
                <a:latin typeface="Times New Roman" panose="02020603050405020304" pitchFamily="18" charset="0"/>
                <a:ea typeface="Times New Roman" panose="02020603050405020304" pitchFamily="18" charset="0"/>
              </a:rPr>
              <a:t> </a:t>
            </a:r>
            <a:r>
              <a:rPr lang="en-US" sz="1800" u="none" strike="noStrike" dirty="0">
                <a:solidFill>
                  <a:srgbClr val="231F20"/>
                </a:solidFill>
                <a:effectLst/>
                <a:latin typeface="Times New Roman" panose="02020603050405020304" pitchFamily="18" charset="0"/>
                <a:ea typeface="Times New Roman" panose="02020603050405020304" pitchFamily="18" charset="0"/>
                <a:hlinkClick r:id="rId14"/>
              </a:rPr>
              <a:t>Balch, J.K., et al., (2017), Human-started wildfires expand the fire niche across the United States, PNAS, 114, (11), 2946-2951</a:t>
            </a:r>
            <a:endParaRPr lang="en-US" sz="1800" dirty="0">
              <a:effectLst/>
              <a:latin typeface="Times New Roman" panose="02020603050405020304" pitchFamily="18" charset="0"/>
              <a:ea typeface="Times New Roman" panose="02020603050405020304" pitchFamily="18" charset="0"/>
            </a:endParaRPr>
          </a:p>
          <a:p>
            <a:pPr marL="0" marR="0" algn="ctr">
              <a:lnSpc>
                <a:spcPts val="1680"/>
              </a:lnSpc>
              <a:spcBef>
                <a:spcPts val="0"/>
              </a:spcBef>
            </a:pPr>
            <a:r>
              <a:rPr lang="en-US" sz="1800" b="0" i="1" cap="all" spc="120" dirty="0">
                <a:solidFill>
                  <a:srgbClr val="231F20"/>
                </a:solidFill>
                <a:effectLst/>
                <a:latin typeface="aktiv-grotesk"/>
                <a:ea typeface="Times New Roman" panose="02020603050405020304" pitchFamily="18" charset="0"/>
              </a:rPr>
              <a:t>LAST UPDATED OCTOBER 11, 2019</a:t>
            </a:r>
            <a:endParaRPr lang="en-US" sz="18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33</a:t>
            </a:fld>
            <a:endParaRPr lang="en-US"/>
          </a:p>
        </p:txBody>
      </p:sp>
    </p:spTree>
    <p:extLst>
      <p:ext uri="{BB962C8B-B14F-4D97-AF65-F5344CB8AC3E}">
        <p14:creationId xmlns:p14="http://schemas.microsoft.com/office/powerpoint/2010/main" val="35775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https://www.climatesignals.org/events/western-wildfire-season-2022 </a:t>
            </a:r>
          </a:p>
        </p:txBody>
      </p:sp>
      <p:sp>
        <p:nvSpPr>
          <p:cNvPr id="4" name="Slide Number Placeholder 3"/>
          <p:cNvSpPr>
            <a:spLocks noGrp="1"/>
          </p:cNvSpPr>
          <p:nvPr>
            <p:ph type="sldNum" sz="quarter" idx="5"/>
          </p:nvPr>
        </p:nvSpPr>
        <p:spPr/>
        <p:txBody>
          <a:bodyPr/>
          <a:lstStyle/>
          <a:p>
            <a:fld id="{9C235A58-D5F2-4587-8700-4EA368661AE4}" type="slidenum">
              <a:rPr lang="en-US" smtClean="0"/>
              <a:pPr/>
              <a:t>34</a:t>
            </a:fld>
            <a:endParaRPr lang="en-US"/>
          </a:p>
        </p:txBody>
      </p:sp>
    </p:spTree>
    <p:extLst>
      <p:ext uri="{BB962C8B-B14F-4D97-AF65-F5344CB8AC3E}">
        <p14:creationId xmlns:p14="http://schemas.microsoft.com/office/powerpoint/2010/main" val="59970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Colorado 2022 fire (200,000 acres)</a:t>
            </a:r>
          </a:p>
        </p:txBody>
      </p:sp>
      <p:sp>
        <p:nvSpPr>
          <p:cNvPr id="4" name="Slide Number Placeholder 3"/>
          <p:cNvSpPr>
            <a:spLocks noGrp="1"/>
          </p:cNvSpPr>
          <p:nvPr>
            <p:ph type="sldNum" sz="quarter" idx="5"/>
          </p:nvPr>
        </p:nvSpPr>
        <p:spPr/>
        <p:txBody>
          <a:bodyPr/>
          <a:lstStyle/>
          <a:p>
            <a:fld id="{9C235A58-D5F2-4587-8700-4EA368661AE4}" type="slidenum">
              <a:rPr lang="en-US" smtClean="0"/>
              <a:pPr/>
              <a:t>35</a:t>
            </a:fld>
            <a:endParaRPr lang="en-US"/>
          </a:p>
        </p:txBody>
      </p:sp>
    </p:spTree>
    <p:extLst>
      <p:ext uri="{BB962C8B-B14F-4D97-AF65-F5344CB8AC3E}">
        <p14:creationId xmlns:p14="http://schemas.microsoft.com/office/powerpoint/2010/main" val="3613857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https://www.voanews.com/a/usa_wildfires-rage-california-and-other-western-us-states/6195665.html</a:t>
            </a:r>
          </a:p>
          <a:p>
            <a:endParaRPr lang="en-US" dirty="0"/>
          </a:p>
          <a:p>
            <a:r>
              <a:rPr lang="en-US" dirty="0"/>
              <a:t>This picture, a Californian fire in 2020</a:t>
            </a:r>
          </a:p>
        </p:txBody>
      </p:sp>
      <p:sp>
        <p:nvSpPr>
          <p:cNvPr id="4" name="Slide Number Placeholder 3"/>
          <p:cNvSpPr>
            <a:spLocks noGrp="1"/>
          </p:cNvSpPr>
          <p:nvPr>
            <p:ph type="sldNum" sz="quarter" idx="5"/>
          </p:nvPr>
        </p:nvSpPr>
        <p:spPr/>
        <p:txBody>
          <a:bodyPr/>
          <a:lstStyle/>
          <a:p>
            <a:fld id="{9C235A58-D5F2-4587-8700-4EA368661AE4}" type="slidenum">
              <a:rPr lang="en-US" smtClean="0"/>
              <a:pPr/>
              <a:t>36</a:t>
            </a:fld>
            <a:endParaRPr lang="en-US"/>
          </a:p>
        </p:txBody>
      </p:sp>
    </p:spTree>
    <p:extLst>
      <p:ext uri="{BB962C8B-B14F-4D97-AF65-F5344CB8AC3E}">
        <p14:creationId xmlns:p14="http://schemas.microsoft.com/office/powerpoint/2010/main" val="3779056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https://www.voanews.com/a/usa_wildfires-rage-california-and-other-western-us-states/6195665.html</a:t>
            </a:r>
          </a:p>
          <a:p>
            <a:endParaRPr lang="en-US" dirty="0"/>
          </a:p>
          <a:p>
            <a:r>
              <a:rPr lang="en-US" dirty="0"/>
              <a:t>This picture, a Californian fire in 2020</a:t>
            </a:r>
          </a:p>
        </p:txBody>
      </p:sp>
      <p:sp>
        <p:nvSpPr>
          <p:cNvPr id="4" name="Slide Number Placeholder 3"/>
          <p:cNvSpPr>
            <a:spLocks noGrp="1"/>
          </p:cNvSpPr>
          <p:nvPr>
            <p:ph type="sldNum" sz="quarter" idx="5"/>
          </p:nvPr>
        </p:nvSpPr>
        <p:spPr/>
        <p:txBody>
          <a:bodyPr/>
          <a:lstStyle/>
          <a:p>
            <a:fld id="{9C235A58-D5F2-4587-8700-4EA368661AE4}" type="slidenum">
              <a:rPr lang="en-US" smtClean="0"/>
              <a:pPr/>
              <a:t>37</a:t>
            </a:fld>
            <a:endParaRPr lang="en-US"/>
          </a:p>
        </p:txBody>
      </p:sp>
    </p:spTree>
    <p:extLst>
      <p:ext uri="{BB962C8B-B14F-4D97-AF65-F5344CB8AC3E}">
        <p14:creationId xmlns:p14="http://schemas.microsoft.com/office/powerpoint/2010/main" val="1297906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38</a:t>
            </a:fld>
            <a:endParaRPr lang="en-US"/>
          </a:p>
        </p:txBody>
      </p:sp>
    </p:spTree>
    <p:extLst>
      <p:ext uri="{BB962C8B-B14F-4D97-AF65-F5344CB8AC3E}">
        <p14:creationId xmlns:p14="http://schemas.microsoft.com/office/powerpoint/2010/main" val="3160696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39</a:t>
            </a:fld>
            <a:endParaRPr lang="en-US"/>
          </a:p>
        </p:txBody>
      </p:sp>
    </p:spTree>
    <p:extLst>
      <p:ext uri="{BB962C8B-B14F-4D97-AF65-F5344CB8AC3E}">
        <p14:creationId xmlns:p14="http://schemas.microsoft.com/office/powerpoint/2010/main" val="2904546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40</a:t>
            </a:fld>
            <a:endParaRPr lang="en-US"/>
          </a:p>
        </p:txBody>
      </p:sp>
    </p:spTree>
    <p:extLst>
      <p:ext uri="{BB962C8B-B14F-4D97-AF65-F5344CB8AC3E}">
        <p14:creationId xmlns:p14="http://schemas.microsoft.com/office/powerpoint/2010/main" val="16087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Oil shale is, if you like, a deposit of oil/natural gas that isn’t quite mature. The most easily accessible reserves of oil shale are accessed via open cast mining. This emits on average three times more carbon dioxide than conventional oil extraction, not including the emissions resulting from deforestation. For every barrel of oil produced in this way at least 2 </a:t>
            </a:r>
            <a:r>
              <a:rPr lang="en-US" altLang="en-US" dirty="0" err="1">
                <a:latin typeface="Arial" panose="020B0604020202020204" pitchFamily="34" charset="0"/>
              </a:rPr>
              <a:t>tonnes</a:t>
            </a:r>
            <a:r>
              <a:rPr lang="en-US" altLang="en-US" dirty="0">
                <a:latin typeface="Arial" panose="020B0604020202020204" pitchFamily="34" charset="0"/>
              </a:rPr>
              <a:t> of material is mined. Some of these open cast mines are large enough to be seen from space. The small yellow dots in this image are in fact huge dumper trucks.</a:t>
            </a:r>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5</a:t>
            </a:fld>
            <a:endParaRPr lang="en-US"/>
          </a:p>
        </p:txBody>
      </p:sp>
    </p:spTree>
    <p:extLst>
      <p:ext uri="{BB962C8B-B14F-4D97-AF65-F5344CB8AC3E}">
        <p14:creationId xmlns:p14="http://schemas.microsoft.com/office/powerpoint/2010/main" val="3775233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https://www.themoscowtimes.com/2021/08/13/in-photos-life-amid-siberias-devastating-wildfires-a74777</a:t>
            </a:r>
          </a:p>
        </p:txBody>
      </p:sp>
      <p:sp>
        <p:nvSpPr>
          <p:cNvPr id="4" name="Slide Number Placeholder 3"/>
          <p:cNvSpPr>
            <a:spLocks noGrp="1"/>
          </p:cNvSpPr>
          <p:nvPr>
            <p:ph type="sldNum" sz="quarter" idx="5"/>
          </p:nvPr>
        </p:nvSpPr>
        <p:spPr/>
        <p:txBody>
          <a:bodyPr/>
          <a:lstStyle/>
          <a:p>
            <a:fld id="{9C235A58-D5F2-4587-8700-4EA368661AE4}" type="slidenum">
              <a:rPr lang="en-US" smtClean="0"/>
              <a:pPr/>
              <a:t>41</a:t>
            </a:fld>
            <a:endParaRPr lang="en-US"/>
          </a:p>
        </p:txBody>
      </p:sp>
    </p:spTree>
    <p:extLst>
      <p:ext uri="{BB962C8B-B14F-4D97-AF65-F5344CB8AC3E}">
        <p14:creationId xmlns:p14="http://schemas.microsoft.com/office/powerpoint/2010/main" val="596792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https://www.themoscowtimes.com/2021/08/13/in-photos-life-amid-siberias-devastating-wildfires-a74777</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42</a:t>
            </a:fld>
            <a:endParaRPr lang="en-US"/>
          </a:p>
        </p:txBody>
      </p:sp>
    </p:spTree>
    <p:extLst>
      <p:ext uri="{BB962C8B-B14F-4D97-AF65-F5344CB8AC3E}">
        <p14:creationId xmlns:p14="http://schemas.microsoft.com/office/powerpoint/2010/main" val="3331202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https://www.themoscowtimes.com/2021/08/13/in-photos-life-amid-siberias-devastating-wildfires-a74777</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43</a:t>
            </a:fld>
            <a:endParaRPr lang="en-US"/>
          </a:p>
        </p:txBody>
      </p:sp>
    </p:spTree>
    <p:extLst>
      <p:ext uri="{BB962C8B-B14F-4D97-AF65-F5344CB8AC3E}">
        <p14:creationId xmlns:p14="http://schemas.microsoft.com/office/powerpoint/2010/main" val="3295055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44</a:t>
            </a:fld>
            <a:endParaRPr lang="en-US"/>
          </a:p>
        </p:txBody>
      </p:sp>
    </p:spTree>
    <p:extLst>
      <p:ext uri="{BB962C8B-B14F-4D97-AF65-F5344CB8AC3E}">
        <p14:creationId xmlns:p14="http://schemas.microsoft.com/office/powerpoint/2010/main" val="2974454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Ironic name</a:t>
            </a:r>
          </a:p>
        </p:txBody>
      </p:sp>
      <p:sp>
        <p:nvSpPr>
          <p:cNvPr id="4" name="Slide Number Placeholder 3"/>
          <p:cNvSpPr>
            <a:spLocks noGrp="1"/>
          </p:cNvSpPr>
          <p:nvPr>
            <p:ph type="sldNum" sz="quarter" idx="5"/>
          </p:nvPr>
        </p:nvSpPr>
        <p:spPr/>
        <p:txBody>
          <a:bodyPr/>
          <a:lstStyle/>
          <a:p>
            <a:fld id="{9C235A58-D5F2-4587-8700-4EA368661AE4}" type="slidenum">
              <a:rPr lang="en-US" smtClean="0"/>
              <a:pPr/>
              <a:t>45</a:t>
            </a:fld>
            <a:endParaRPr lang="en-US"/>
          </a:p>
        </p:txBody>
      </p:sp>
    </p:spTree>
    <p:extLst>
      <p:ext uri="{BB962C8B-B14F-4D97-AF65-F5344CB8AC3E}">
        <p14:creationId xmlns:p14="http://schemas.microsoft.com/office/powerpoint/2010/main" val="452407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46</a:t>
            </a:fld>
            <a:endParaRPr lang="en-US"/>
          </a:p>
        </p:txBody>
      </p:sp>
    </p:spTree>
    <p:extLst>
      <p:ext uri="{BB962C8B-B14F-4D97-AF65-F5344CB8AC3E}">
        <p14:creationId xmlns:p14="http://schemas.microsoft.com/office/powerpoint/2010/main" val="3986436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miter lim="800000"/>
            <a:headEnd/>
            <a:tailEnd/>
          </a:ln>
        </p:spPr>
        <p:txBody>
          <a:bodyPr/>
          <a:lstStyle/>
          <a:p>
            <a:fld id="{BA6B25DC-1600-4FF4-BC39-3173B9DDA339}" type="slidenum">
              <a:rPr lang="en-GB"/>
              <a:pPr/>
              <a:t>47</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normAutofit/>
          </a:bodyPr>
          <a:lstStyle/>
          <a:p>
            <a:pPr eaLnBrk="1" hangingPunct="1"/>
            <a:r>
              <a:rPr lang="en-US" b="1" dirty="0"/>
              <a:t>We’ll be stuck with carbon dioxide-generating power stations for a while. Even renewables have some cost for the environment.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miter lim="800000"/>
            <a:headEnd/>
            <a:tailEnd/>
          </a:ln>
        </p:spPr>
        <p:txBody>
          <a:bodyPr/>
          <a:lstStyle/>
          <a:p>
            <a:fld id="{BA6B25DC-1600-4FF4-BC39-3173B9DDA339}" type="slidenum">
              <a:rPr lang="en-GB"/>
              <a:pPr/>
              <a:t>48</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normAutofit/>
          </a:bodyPr>
          <a:lstStyle/>
          <a:p>
            <a:pPr lvl="0"/>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Here are some ideas to save fuel that will pay back handsomely at a relatively modest payback.</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Choose </a:t>
            </a:r>
            <a:r>
              <a:rPr lang="en-US" sz="1200" kern="1200" dirty="0" err="1">
                <a:solidFill>
                  <a:schemeClr val="tx1"/>
                </a:solidFill>
                <a:latin typeface="+mn-lt"/>
                <a:ea typeface="+mn-ea"/>
                <a:cs typeface="+mn-cs"/>
              </a:rPr>
              <a:t>EnergyStar</a:t>
            </a:r>
            <a:r>
              <a:rPr lang="en-US" sz="1200" kern="1200" dirty="0">
                <a:solidFill>
                  <a:schemeClr val="tx1"/>
                </a:solidFill>
                <a:latin typeface="+mn-lt"/>
                <a:ea typeface="+mn-ea"/>
                <a:cs typeface="+mn-cs"/>
              </a:rPr>
              <a:t> appliances when you purchase anew: </a:t>
            </a:r>
            <a:r>
              <a:rPr lang="en-US" sz="1200" u="sng" kern="1200" dirty="0">
                <a:solidFill>
                  <a:schemeClr val="tx1"/>
                </a:solidFill>
                <a:latin typeface="+mn-lt"/>
                <a:ea typeface="+mn-ea"/>
                <a:cs typeface="+mn-cs"/>
                <a:hlinkClick r:id="rId3"/>
              </a:rPr>
              <a:t>http://www.energystar.gov/</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These will consume less electricity – saving you money and reducing pollution.</a:t>
            </a:r>
          </a:p>
          <a:p>
            <a:pPr eaLnBrk="1" hangingPunct="1"/>
            <a:r>
              <a:rPr lang="en-US" sz="1200" kern="1200" dirty="0">
                <a:solidFill>
                  <a:schemeClr val="tx1"/>
                </a:solidFill>
                <a:latin typeface="+mn-lt"/>
                <a:ea typeface="+mn-ea"/>
                <a:cs typeface="+mn-cs"/>
              </a:rPr>
              <a:t> </a:t>
            </a:r>
            <a:r>
              <a:rPr lang="en-US" b="1" dirty="0"/>
              <a:t>Personal action</a:t>
            </a:r>
            <a:r>
              <a:rPr lang="en-US" dirty="0"/>
              <a:t> is the key (activism is very valuable too!) If we all did this then it would save the same amount of carbon dioxide as taking eight million cars off the road</a:t>
            </a:r>
          </a:p>
          <a:p>
            <a:pPr eaLnBrk="1" hangingPunct="1"/>
            <a:endParaRPr lang="en-US" dirty="0"/>
          </a:p>
          <a:p>
            <a:pPr eaLnBrk="1" hangingPunct="1"/>
            <a:r>
              <a:rPr lang="en-US" dirty="0"/>
              <a:t>Some facts – according to the American Council for an Energy-Efficient Economy (a Washington DC non-profit, http://www.aceee.org/), the energy use in an average household breaks out as follows:</a:t>
            </a:r>
          </a:p>
          <a:p>
            <a:pPr eaLnBrk="1" hangingPunct="1"/>
            <a:r>
              <a:rPr lang="en-US" dirty="0"/>
              <a:t>11% of it is on air conditioning; 8% on refrigerators and freezers; and 5% on laundry and dishwashing combined. (boy those other electrical items really add up!)</a:t>
            </a:r>
          </a:p>
          <a:p>
            <a:pPr eaLnBrk="1" hangingPunct="1"/>
            <a:r>
              <a:rPr lang="en-US" dirty="0"/>
              <a:t>ACEEE quote: “By replacing a 20-year-old refrigerator with a new, energy-efficient model, not only will you save about 800 kWh per year, you will also reduce your home's CO2 contribution by about one ton per year—all while saving about $65 per year through reduced electric bills “</a:t>
            </a:r>
          </a:p>
          <a:p>
            <a:pPr eaLnBrk="1" hangingPunct="1"/>
            <a:endParaRPr lang="en-US" dirty="0"/>
          </a:p>
          <a:p>
            <a:pPr eaLnBrk="1" hangingPunct="1"/>
            <a:endParaRPr lang="en-US" dirty="0"/>
          </a:p>
          <a:p>
            <a:pPr eaLnBrk="1" hangingPunct="1"/>
            <a:endParaRPr lang="en-US" dirty="0"/>
          </a:p>
          <a:p>
            <a:pPr eaLnBrk="1" hangingPunct="1"/>
            <a:endParaRPr lang="en-US" dirty="0"/>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miter lim="800000"/>
            <a:headEnd/>
            <a:tailEnd/>
          </a:ln>
        </p:spPr>
        <p:txBody>
          <a:bodyPr/>
          <a:lstStyle/>
          <a:p>
            <a:fld id="{BA6B25DC-1600-4FF4-BC39-3173B9DDA339}" type="slidenum">
              <a:rPr lang="en-GB"/>
              <a:pPr/>
              <a:t>49</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normAutofit/>
          </a:bodyPr>
          <a:lstStyle/>
          <a:p>
            <a:r>
              <a:rPr lang="en-US" sz="1200" b="1" kern="1200" dirty="0">
                <a:solidFill>
                  <a:schemeClr val="tx1"/>
                </a:solidFill>
                <a:latin typeface="+mn-lt"/>
                <a:ea typeface="+mn-ea"/>
                <a:cs typeface="+mn-cs"/>
              </a:rPr>
              <a:t>Simple no-cost changes for the better</a:t>
            </a:r>
          </a:p>
          <a:p>
            <a:r>
              <a:rPr lang="en-US" sz="1200" kern="1200" dirty="0">
                <a:solidFill>
                  <a:schemeClr val="tx1"/>
                </a:solidFill>
                <a:latin typeface="+mn-lt"/>
                <a:ea typeface="+mn-ea"/>
                <a:cs typeface="+mn-cs"/>
              </a:rPr>
              <a:t> </a:t>
            </a:r>
          </a:p>
          <a:p>
            <a:pPr lvl="0"/>
            <a:r>
              <a:rPr lang="en-US" u="sng" dirty="0"/>
              <a:t>Clothes dryers</a:t>
            </a:r>
            <a:r>
              <a:rPr lang="en-US" dirty="0"/>
              <a:t> - - whatever happened to hanging the washing out? - - - at least when it’s sunny!</a:t>
            </a:r>
            <a:endParaRPr lang="en-US" sz="1200" kern="1200" dirty="0">
              <a:solidFill>
                <a:schemeClr val="tx1"/>
              </a:solidFill>
              <a:latin typeface="+mn-lt"/>
              <a:ea typeface="+mn-ea"/>
              <a:cs typeface="+mn-cs"/>
            </a:endParaRPr>
          </a:p>
          <a:p>
            <a:pPr lvl="0"/>
            <a:endParaRPr lang="en-US" sz="1200" b="1" kern="1200" dirty="0">
              <a:solidFill>
                <a:schemeClr val="tx1"/>
              </a:solidFill>
              <a:latin typeface="+mn-lt"/>
              <a:ea typeface="+mn-ea"/>
              <a:cs typeface="+mn-cs"/>
            </a:endParaRPr>
          </a:p>
          <a:p>
            <a:pPr lvl="0"/>
            <a:r>
              <a:rPr lang="en-US" b="1" i="0" dirty="0">
                <a:solidFill>
                  <a:srgbClr val="1A1A1A"/>
                </a:solidFill>
                <a:effectLst/>
                <a:latin typeface="myriad-pro"/>
              </a:rPr>
              <a:t>Many of the practical things we can do are not difficult, and indeed are often personally beneficial.</a:t>
            </a:r>
          </a:p>
          <a:p>
            <a:pPr lvl="0"/>
            <a:r>
              <a:rPr lang="en-US" b="1" i="0" dirty="0">
                <a:solidFill>
                  <a:srgbClr val="1A1A1A"/>
                </a:solidFill>
                <a:effectLst/>
                <a:latin typeface="myriad-pro"/>
              </a:rPr>
              <a:t>Walking or cycling is usually healthier than driving. Changing to low-energy light bulbs, switching off the stand-by on the TV and stereo and insulating our roofs and walls will all save us money. So why are they often so difficult for us? Partly it is because we live in an intensely individualistic and materialistic society; partly it is because we are prone to put to the back of our minds the impact of our actions on those we can’t see; and perhaps mainly it is because we are by nature sinful – </a:t>
            </a:r>
            <a:r>
              <a:rPr lang="en-US" b="1" i="0" dirty="0" err="1">
                <a:solidFill>
                  <a:srgbClr val="1A1A1A"/>
                </a:solidFill>
                <a:effectLst/>
                <a:latin typeface="myriad-pro"/>
              </a:rPr>
              <a:t>self-centred</a:t>
            </a:r>
            <a:r>
              <a:rPr lang="en-US" b="1" i="0" dirty="0">
                <a:solidFill>
                  <a:srgbClr val="1A1A1A"/>
                </a:solidFill>
                <a:effectLst/>
                <a:latin typeface="myriad-pro"/>
              </a:rPr>
              <a:t> in our thoughts and our actions. But once we are aware that our decision to drive a big car, to fly to Mexico for the weekend, to turn up the heating rather than to put on a sweater, will all have a direct impact on someone already living on the edge, then how can we ignore it? - - - - </a:t>
            </a:r>
          </a:p>
          <a:p>
            <a:pPr lvl="0"/>
            <a:r>
              <a:rPr lang="en-US" b="1" i="0" dirty="0">
                <a:solidFill>
                  <a:srgbClr val="1A1A1A"/>
                </a:solidFill>
                <a:effectLst/>
                <a:latin typeface="myriad-pro"/>
              </a:rPr>
              <a:t> - - - - https://www.jubilee-centre.org/cambridge-papers/a-burning-issue-christian-care-for-the-enviornment-by-robert-white</a:t>
            </a:r>
          </a:p>
          <a:p>
            <a:pPr lvl="0"/>
            <a:endParaRPr lang="en-US" sz="1200" b="1" i="0" kern="1200" dirty="0">
              <a:solidFill>
                <a:srgbClr val="1A1A1A"/>
              </a:solidFill>
              <a:effectLst/>
              <a:latin typeface="myriad-pro"/>
              <a:ea typeface="+mn-ea"/>
              <a:cs typeface="+mn-cs"/>
            </a:endParaRPr>
          </a:p>
          <a:p>
            <a:pPr lvl="0"/>
            <a:r>
              <a:rPr lang="en-US" b="0" i="1" dirty="0">
                <a:solidFill>
                  <a:srgbClr val="1A1A1A"/>
                </a:solidFill>
                <a:effectLst/>
                <a:latin typeface="myriad-pro"/>
              </a:rPr>
              <a:t>Robert (Bob) White, FRS is Professor of Geophysics at Cambridge University and Associate Director of the Faraday Institute for Science and Religion.</a:t>
            </a:r>
            <a:endParaRPr lang="en-US" sz="1200" b="1" kern="1200" dirty="0">
              <a:solidFill>
                <a:schemeClr val="tx1"/>
              </a:solidFill>
              <a:latin typeface="+mn-lt"/>
              <a:ea typeface="+mn-ea"/>
              <a:cs typeface="+mn-cs"/>
            </a:endParaRPr>
          </a:p>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miter lim="800000"/>
            <a:headEnd/>
            <a:tailEnd/>
          </a:ln>
        </p:spPr>
        <p:txBody>
          <a:bodyPr/>
          <a:lstStyle/>
          <a:p>
            <a:fld id="{BA6B25DC-1600-4FF4-BC39-3173B9DDA339}" type="slidenum">
              <a:rPr lang="en-GB"/>
              <a:pPr/>
              <a:t>50</a:t>
            </a:fld>
            <a:endParaRPr lang="en-GB"/>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normAutofit/>
          </a:bodyPr>
          <a:lstStyle/>
          <a:p>
            <a:r>
              <a:rPr lang="en-US" sz="1200" b="1" kern="1200" dirty="0">
                <a:solidFill>
                  <a:schemeClr val="tx1"/>
                </a:solidFill>
                <a:latin typeface="+mn-lt"/>
                <a:ea typeface="+mn-ea"/>
                <a:cs typeface="+mn-cs"/>
              </a:rPr>
              <a:t>Simple no-cost changes for the better</a:t>
            </a:r>
          </a:p>
          <a:p>
            <a:r>
              <a:rPr lang="en-US" sz="1200" kern="1200" dirty="0">
                <a:solidFill>
                  <a:schemeClr val="tx1"/>
                </a:solidFill>
                <a:latin typeface="+mn-lt"/>
                <a:ea typeface="+mn-ea"/>
                <a:cs typeface="+mn-cs"/>
              </a:rPr>
              <a:t> </a:t>
            </a:r>
            <a:endParaRPr lang="en-US" dirty="0"/>
          </a:p>
          <a:p>
            <a:pPr eaLnBrk="1" hangingPunct="1"/>
            <a:r>
              <a:rPr lang="en-US" u="sng" dirty="0"/>
              <a:t>Remember </a:t>
            </a:r>
            <a:r>
              <a:rPr lang="en-US" dirty="0"/>
              <a:t>what your parents told you? </a:t>
            </a:r>
            <a:r>
              <a:rPr lang="en-US" b="1" dirty="0"/>
              <a:t>SWITCH THAT LIGHT OFF</a:t>
            </a: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Getting oil and coal out of the grounds is environmentally very ugly, as we have just seen. </a:t>
            </a:r>
          </a:p>
          <a:p>
            <a:r>
              <a:rPr lang="en-US" dirty="0"/>
              <a:t>Burning it – for electricity generation or propel a car – is equally nasty. </a:t>
            </a:r>
          </a:p>
          <a:p>
            <a:endParaRPr lang="en-US" dirty="0"/>
          </a:p>
          <a:p>
            <a:pPr marL="228600" indent="-228600">
              <a:buFont typeface="+mj-lt"/>
              <a:buAutoNum type="arabicPeriod"/>
            </a:pPr>
            <a:r>
              <a:rPr lang="en-US" dirty="0"/>
              <a:t>Combustion of anything carbon based releases carbon dioxide, CO</a:t>
            </a:r>
            <a:r>
              <a:rPr lang="en-US" baseline="-25000" dirty="0"/>
              <a:t>2</a:t>
            </a:r>
            <a:r>
              <a:rPr lang="en-US" dirty="0"/>
              <a:t>, which as we will discover shortly, warms up the climate.</a:t>
            </a:r>
          </a:p>
          <a:p>
            <a:pPr marL="228600" indent="-228600">
              <a:buFont typeface="+mj-lt"/>
              <a:buAutoNum type="arabicPeriod"/>
            </a:pPr>
            <a:r>
              <a:rPr lang="en-US" dirty="0"/>
              <a:t>Ground-level smog makes breathing more difficult for asthmatics</a:t>
            </a:r>
          </a:p>
          <a:p>
            <a:pPr marL="228600" indent="-228600">
              <a:buFont typeface="+mj-lt"/>
              <a:buAutoNum type="arabicPeriod"/>
            </a:pPr>
            <a:r>
              <a:rPr lang="en-US" dirty="0"/>
              <a:t>“Particulate matter” smaller than 10 microns, especially two and a half microns in size and smaller, makes the heart work harder and even more worrying, seems associated with a higher risk of Parkinson’s and Alzheimer’s.</a:t>
            </a:r>
          </a:p>
          <a:p>
            <a:pPr marL="228600" indent="-228600">
              <a:buFont typeface="+mj-lt"/>
              <a:buAutoNum type="arabicPeriod"/>
            </a:pPr>
            <a:r>
              <a:rPr lang="en-US" dirty="0"/>
              <a:t>Coal contains quite large amounts of mercury -  and so burning it is the prime source of mercury in the food chain.</a:t>
            </a:r>
          </a:p>
          <a:p>
            <a:endParaRPr lang="en-US" dirty="0"/>
          </a:p>
          <a:p>
            <a:endParaRPr lang="en-US" dirty="0"/>
          </a:p>
          <a:p>
            <a:r>
              <a:rPr lang="en-US" dirty="0"/>
              <a:t>Concerning PM2.5 pollution - - - </a:t>
            </a:r>
          </a:p>
          <a:p>
            <a:endParaRPr lang="en-US" dirty="0"/>
          </a:p>
          <a:p>
            <a:pPr lvl="1"/>
            <a:r>
              <a:rPr lang="en-US" sz="1200" dirty="0">
                <a:hlinkClick r:id="rId3"/>
              </a:rPr>
              <a:t>https://scienceofparkinsons.com/2020/10/22/pollution/</a:t>
            </a:r>
            <a:endParaRPr lang="en-US" sz="1200" dirty="0"/>
          </a:p>
          <a:p>
            <a:pPr lvl="1"/>
            <a:endParaRPr lang="en-US" sz="2400" dirty="0"/>
          </a:p>
          <a:p>
            <a:pPr lvl="1"/>
            <a:r>
              <a:rPr lang="en-US" sz="2400" dirty="0"/>
              <a:t>(quotes from this article)</a:t>
            </a:r>
          </a:p>
          <a:p>
            <a:r>
              <a:rPr lang="en-US" dirty="0"/>
              <a:t>PM2·5 particles can originate from different sources, such as motor vehicles, airplanes, power plants, residential wood burning, forest fires, volcanic eruptions, dust storms, </a:t>
            </a:r>
            <a:r>
              <a:rPr lang="en-US" dirty="0" err="1"/>
              <a:t>etc</a:t>
            </a:r>
            <a:r>
              <a:rPr lang="en-US" dirty="0"/>
              <a:t>). They are believed to be more troublesome because – being small and light – they tend to hang around longer in the air than their heavier siblings (like PM10).</a:t>
            </a:r>
          </a:p>
          <a:p>
            <a:r>
              <a:rPr lang="en-US" dirty="0"/>
              <a:t>Ok, so increases in annual PM2·5 concentrations was associated with a higher risk of Parkinson’s or Alzheimer’s?</a:t>
            </a:r>
          </a:p>
          <a:p>
            <a:r>
              <a:rPr lang="en-US" dirty="0"/>
              <a:t>Basically yes. The researchers found that for each defined amount of increase in PM2·5 levels (that amount being 5 </a:t>
            </a:r>
            <a:r>
              <a:rPr lang="en-US" dirty="0" err="1"/>
              <a:t>μg</a:t>
            </a:r>
            <a:r>
              <a:rPr lang="en-US" dirty="0"/>
              <a:t>/m3) in the course of a year, there was an increased risk of first hospital admission with Parkinson’s and Alzheimer’s.</a:t>
            </a:r>
          </a:p>
          <a:p>
            <a:endParaRPr lang="en-US" dirty="0"/>
          </a:p>
          <a:p>
            <a:r>
              <a:rPr lang="en-US" dirty="0"/>
              <a:t>Mercury – burning coal releases mercury which enters the food chain via microorganisms converting it to methylmercury. As these organisms are consumed by small fish, which are in turn eaten by bigger fish, then ultimately, us, there is a massive concentration of the mercury compounds (a swordfish or tuna is found to have tissue concentrations of mercury one million times higher than the concentration in the water they are swimming in.)</a:t>
            </a:r>
          </a:p>
          <a:p>
            <a:r>
              <a:rPr lang="en-US" dirty="0"/>
              <a:t>Mercury, eaten at these levels, is dangerous to a developing baby if the mother eats enough such fish.</a:t>
            </a:r>
          </a:p>
          <a:p>
            <a:endParaRPr lang="en-US"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6</a:t>
            </a:fld>
            <a:endParaRPr lang="en-US"/>
          </a:p>
        </p:txBody>
      </p:sp>
    </p:spTree>
    <p:extLst>
      <p:ext uri="{BB962C8B-B14F-4D97-AF65-F5344CB8AC3E}">
        <p14:creationId xmlns:p14="http://schemas.microsoft.com/office/powerpoint/2010/main" val="475559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miter lim="800000"/>
            <a:headEnd/>
            <a:tailEnd/>
          </a:ln>
        </p:spPr>
        <p:txBody>
          <a:bodyPr/>
          <a:lstStyle/>
          <a:p>
            <a:fld id="{A18D638F-FF7A-4BAE-BD2E-132CA624B5F7}" type="slidenum">
              <a:rPr lang="en-GB"/>
              <a:pPr/>
              <a:t>51</a:t>
            </a:fld>
            <a:endParaRPr lang="en-GB"/>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en-US" dirty="0"/>
          </a:p>
          <a:p>
            <a:r>
              <a:rPr lang="en-US" sz="1200" kern="1200" dirty="0">
                <a:solidFill>
                  <a:schemeClr val="tx1"/>
                </a:solidFill>
                <a:latin typeface="+mn-lt"/>
                <a:ea typeface="+mn-ea"/>
                <a:cs typeface="+mn-cs"/>
              </a:rPr>
              <a:t>Travel sensibly by:</a:t>
            </a:r>
          </a:p>
          <a:p>
            <a:r>
              <a:rPr lang="en-US" sz="1200" kern="1200" dirty="0">
                <a:solidFill>
                  <a:schemeClr val="tx1"/>
                </a:solidFill>
                <a:latin typeface="+mn-lt"/>
                <a:ea typeface="+mn-ea"/>
                <a:cs typeface="+mn-cs"/>
              </a:rPr>
              <a:t> </a:t>
            </a:r>
          </a:p>
          <a:p>
            <a:pPr lvl="0"/>
            <a:r>
              <a:rPr lang="en-US" sz="1200" kern="1200" dirty="0">
                <a:solidFill>
                  <a:schemeClr val="tx1"/>
                </a:solidFill>
                <a:latin typeface="+mn-lt"/>
                <a:ea typeface="+mn-ea"/>
                <a:cs typeface="+mn-cs"/>
              </a:rPr>
              <a:t>Walking or cycling more often, particularly for short distances</a:t>
            </a:r>
          </a:p>
          <a:p>
            <a:pPr lvl="0"/>
            <a:r>
              <a:rPr lang="en-US" sz="1200" kern="1200" dirty="0">
                <a:solidFill>
                  <a:schemeClr val="tx1"/>
                </a:solidFill>
                <a:latin typeface="+mn-lt"/>
                <a:ea typeface="+mn-ea"/>
                <a:cs typeface="+mn-cs"/>
              </a:rPr>
              <a:t>Using the bus/train more often – relax and read a book rather than endure traffic jams!</a:t>
            </a:r>
          </a:p>
          <a:p>
            <a:pPr lvl="0"/>
            <a:r>
              <a:rPr lang="en-US" sz="1200" kern="1200" dirty="0">
                <a:solidFill>
                  <a:schemeClr val="tx1"/>
                </a:solidFill>
                <a:latin typeface="+mn-lt"/>
                <a:ea typeface="+mn-ea"/>
                <a:cs typeface="+mn-cs"/>
              </a:rPr>
              <a:t>Planning to use one journey for a number of tasks and, if possible, sharing journeys </a:t>
            </a:r>
          </a:p>
          <a:p>
            <a:pPr lvl="0"/>
            <a:r>
              <a:rPr lang="en-US" sz="1200" kern="1200" dirty="0">
                <a:solidFill>
                  <a:schemeClr val="tx1"/>
                </a:solidFill>
                <a:latin typeface="+mn-lt"/>
                <a:ea typeface="+mn-ea"/>
                <a:cs typeface="+mn-cs"/>
              </a:rPr>
              <a:t>Asking if your employer would encourage the use of public transport through the provision of season ticket loans and encourage cycling to work by providing secure facilities for bicycles, together with showers and lockers</a:t>
            </a:r>
          </a:p>
          <a:p>
            <a:pPr eaLnBrk="1" hangingPunct="1"/>
            <a:endParaRPr lang="en-US" dirty="0"/>
          </a:p>
          <a:p>
            <a:pPr lvl="0"/>
            <a:r>
              <a:rPr lang="en-US" sz="1200" kern="1200" dirty="0">
                <a:solidFill>
                  <a:schemeClr val="tx1"/>
                </a:solidFill>
                <a:latin typeface="+mn-lt"/>
                <a:ea typeface="+mn-ea"/>
                <a:cs typeface="+mn-cs"/>
              </a:rPr>
              <a:t>Drive at slower speeds - driving at 70 mph uses 30% more fuel than driving at 40-55 mph</a:t>
            </a:r>
          </a:p>
          <a:p>
            <a:pPr lvl="0"/>
            <a:r>
              <a:rPr lang="en-US" sz="1200" kern="1200" dirty="0">
                <a:solidFill>
                  <a:schemeClr val="tx1"/>
                </a:solidFill>
                <a:latin typeface="+mn-lt"/>
                <a:ea typeface="+mn-ea"/>
                <a:cs typeface="+mn-cs"/>
              </a:rPr>
              <a:t>Develop a good driving technique - accelerate gently and avoid sharp breaking. These methods can lead to a 25% reduction in fuel used</a:t>
            </a:r>
          </a:p>
          <a:p>
            <a:pPr lvl="0"/>
            <a:r>
              <a:rPr lang="en-US" sz="1200" kern="1200" dirty="0">
                <a:solidFill>
                  <a:schemeClr val="tx1"/>
                </a:solidFill>
                <a:latin typeface="+mn-lt"/>
                <a:ea typeface="+mn-ea"/>
                <a:cs typeface="+mn-cs"/>
              </a:rPr>
              <a:t>Have your car serviced regularly – an incorrectly adjusted carburetor can waste up to 25% of fuel. Incorrect tire pressure can increase fuel consumption too</a:t>
            </a:r>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miter lim="800000"/>
            <a:headEnd/>
            <a:tailEnd/>
          </a:ln>
        </p:spPr>
        <p:txBody>
          <a:bodyPr/>
          <a:lstStyle/>
          <a:p>
            <a:fld id="{81D73A45-2577-42BB-88BC-C3B774360483}" type="slidenum">
              <a:rPr lang="en-GB"/>
              <a:pPr/>
              <a:t>52</a:t>
            </a:fld>
            <a:endParaRPr lang="en-GB"/>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normAutofit fontScale="92500" lnSpcReduction="20000"/>
          </a:bodyPr>
          <a:lstStyle/>
          <a:p>
            <a:pPr algn="l"/>
            <a:r>
              <a:rPr lang="en-US" dirty="0"/>
              <a:t>AS BENEDICT XVI SAID: </a:t>
            </a:r>
            <a:endParaRPr lang="en-US" sz="1800" b="0" i="0" u="none" strike="noStrike" baseline="0" dirty="0">
              <a:solidFill>
                <a:srgbClr val="000000"/>
              </a:solidFill>
              <a:latin typeface="Garamond" panose="02020404030301010803" pitchFamily="18" charset="0"/>
            </a:endParaRPr>
          </a:p>
          <a:p>
            <a:r>
              <a:rPr lang="en-US" sz="1800" b="0" i="0" u="none" strike="noStrike" baseline="0" dirty="0">
                <a:solidFill>
                  <a:srgbClr val="000000"/>
                </a:solidFill>
                <a:latin typeface="Garamond" panose="02020404030301010803" pitchFamily="18" charset="0"/>
              </a:rPr>
              <a:t>“The external deserts in the world are growing, because the internal deserts have become so vast”.</a:t>
            </a:r>
          </a:p>
          <a:p>
            <a:pPr algn="l"/>
            <a:endParaRPr lang="en-US" sz="1800" b="0" i="0" u="none" strike="noStrike" baseline="0" dirty="0">
              <a:solidFill>
                <a:srgbClr val="000000"/>
              </a:solidFill>
              <a:latin typeface="Garamond" panose="02020404030301010803" pitchFamily="18" charset="0"/>
            </a:endParaRPr>
          </a:p>
          <a:p>
            <a:r>
              <a:rPr lang="en-US" sz="1800" b="0" i="0" u="none" strike="noStrike" baseline="0" dirty="0">
                <a:solidFill>
                  <a:srgbClr val="000000"/>
                </a:solidFill>
                <a:latin typeface="Garamond" panose="02020404030301010803" pitchFamily="18" charset="0"/>
              </a:rPr>
              <a:t>“The external deserts in the world are growing, because the internal deserts have become so vast”. For this reason, the ecological crisis is also a summons to profound interior conversion. It must be said that some committed and prayerful Christians, with the excuse of realism and pragmatism, tend to ridicule expressions of concern for the environment. Others are passive; they choose not to change their habits and thus become inconsistent. So what they all need is an “ecological conversion”, whereby the effects of their encounter with Jesus Christ become evident in their relationship with the world around them. Living our vocation to be protectors of God’s handiwork is essential to a life of virtue; it is not an optional or a secondary aspect of our Christian experience.”</a:t>
            </a:r>
            <a:endParaRPr lang="en-US" b="1" u="sng" dirty="0"/>
          </a:p>
          <a:p>
            <a:pPr eaLnBrk="1" hangingPunct="1"/>
            <a:r>
              <a:rPr lang="en-US" b="1" u="sng" dirty="0"/>
              <a:t>(LS #217)</a:t>
            </a:r>
          </a:p>
        </p:txBody>
      </p:sp>
    </p:spTree>
    <p:extLst>
      <p:ext uri="{BB962C8B-B14F-4D97-AF65-F5344CB8AC3E}">
        <p14:creationId xmlns:p14="http://schemas.microsoft.com/office/powerpoint/2010/main" val="3553264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miter lim="800000"/>
            <a:headEnd/>
            <a:tailEnd/>
          </a:ln>
        </p:spPr>
        <p:txBody>
          <a:bodyPr/>
          <a:lstStyle/>
          <a:p>
            <a:fld id="{81D73A45-2577-42BB-88BC-C3B774360483}" type="slidenum">
              <a:rPr lang="en-GB"/>
              <a:pPr/>
              <a:t>53</a:t>
            </a:fld>
            <a:endParaRPr lang="en-GB"/>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normAutofit fontScale="92500" lnSpcReduction="20000"/>
          </a:bodyPr>
          <a:lstStyle/>
          <a:p>
            <a:pPr algn="l"/>
            <a:r>
              <a:rPr lang="en-US" dirty="0"/>
              <a:t>AS BENEDICT XVI SAID: </a:t>
            </a:r>
            <a:endParaRPr lang="en-US" sz="1800" b="0" i="0" u="none" strike="noStrike" baseline="0" dirty="0">
              <a:solidFill>
                <a:srgbClr val="000000"/>
              </a:solidFill>
              <a:latin typeface="Garamond" panose="02020404030301010803" pitchFamily="18" charset="0"/>
            </a:endParaRPr>
          </a:p>
          <a:p>
            <a:r>
              <a:rPr lang="en-US" sz="1800" b="0" i="0" u="none" strike="noStrike" baseline="0" dirty="0">
                <a:solidFill>
                  <a:srgbClr val="000000"/>
                </a:solidFill>
                <a:latin typeface="Garamond" panose="02020404030301010803" pitchFamily="18" charset="0"/>
              </a:rPr>
              <a:t>“The external deserts in the world are growing, because the internal deserts have become so vast”</a:t>
            </a:r>
          </a:p>
          <a:p>
            <a:endParaRPr lang="en-US" sz="1800" b="0" i="0" u="none" strike="noStrike" baseline="0" dirty="0">
              <a:solidFill>
                <a:srgbClr val="000000"/>
              </a:solidFill>
              <a:latin typeface="Garamond" panose="02020404030301010803" pitchFamily="18" charset="0"/>
            </a:endParaRPr>
          </a:p>
          <a:p>
            <a:r>
              <a:rPr lang="en-US" sz="1800" b="0" i="0" u="none" strike="noStrike" baseline="0" dirty="0">
                <a:solidFill>
                  <a:srgbClr val="000000"/>
                </a:solidFill>
                <a:latin typeface="Garamond" panose="02020404030301010803" pitchFamily="18" charset="0"/>
              </a:rPr>
              <a:t>“The external deserts in the world are growing, because the internal deserts have become so vast”. For this reason, the ecological crisis is also a summons to profound interior conversion. It must be said that some committed and prayerful Christians, with the excuse of realism and pragmatism, tend to ridicule expressions of concern for the environment. Others are passive; they choose not to change their habits and thus become inconsistent. So what they all need is an “ecological conversion”, whereby the effects of their encounter with Jesus Christ become evident in their relationship with the world around them. Living our vocation to be protectors of God’s handiwork is essential to a life of virtue; it is not an optional or a secondary aspect of our Christian experience.”</a:t>
            </a:r>
            <a:endParaRPr lang="en-US" b="1" u="sng" dirty="0"/>
          </a:p>
          <a:p>
            <a:pPr eaLnBrk="1" hangingPunct="1"/>
            <a:r>
              <a:rPr lang="en-US" b="1" u="sng" dirty="0"/>
              <a:t>(LS #217)</a:t>
            </a:r>
          </a:p>
        </p:txBody>
      </p:sp>
    </p:spTree>
    <p:extLst>
      <p:ext uri="{BB962C8B-B14F-4D97-AF65-F5344CB8AC3E}">
        <p14:creationId xmlns:p14="http://schemas.microsoft.com/office/powerpoint/2010/main" val="154457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solidFill>
                  <a:srgbClr val="3C61AA"/>
                </a:solidFill>
                <a:effectLst/>
              </a:rPr>
              <a:t>Other energy sources are a mixed bag.</a:t>
            </a:r>
          </a:p>
          <a:p>
            <a:pPr marL="228600" indent="-228600">
              <a:buFont typeface="+mj-lt"/>
              <a:buAutoNum type="arabicPeriod"/>
            </a:pPr>
            <a:r>
              <a:rPr lang="en-US" u="none" dirty="0">
                <a:solidFill>
                  <a:srgbClr val="3C61AA"/>
                </a:solidFill>
                <a:effectLst/>
              </a:rPr>
              <a:t>Burning gas such as methane (natural gas) and propane is pretty clean but still of course makes carbon dioxide</a:t>
            </a:r>
          </a:p>
          <a:p>
            <a:pPr marL="228600" indent="-228600">
              <a:buFont typeface="+mj-lt"/>
              <a:buAutoNum type="arabicPeriod"/>
            </a:pPr>
            <a:r>
              <a:rPr lang="en-US" u="none" dirty="0">
                <a:solidFill>
                  <a:srgbClr val="3C61AA"/>
                </a:solidFill>
                <a:effectLst/>
              </a:rPr>
              <a:t>Nuclear power does not directly generate carbon dioxide and can be fantastically efficient in terms of how much mining is needed to produce the uranium. But building costs and waste storage costs are high. </a:t>
            </a:r>
          </a:p>
          <a:p>
            <a:pPr marL="228600" indent="-228600">
              <a:buFont typeface="+mj-lt"/>
              <a:buAutoNum type="arabicPeriod"/>
            </a:pPr>
            <a:r>
              <a:rPr lang="en-US" u="none" dirty="0">
                <a:solidFill>
                  <a:srgbClr val="3C61AA"/>
                </a:solidFill>
                <a:effectLst/>
              </a:rPr>
              <a:t>Hydroelectric power (from dams) again does not directly generate carbon dioxide but has a very destructive environmental footprint (drowning trees, blocking free movement of fish, very high CO</a:t>
            </a:r>
            <a:r>
              <a:rPr lang="en-US" u="none" baseline="-25000" dirty="0">
                <a:solidFill>
                  <a:srgbClr val="3C61AA"/>
                </a:solidFill>
                <a:effectLst/>
              </a:rPr>
              <a:t>2</a:t>
            </a:r>
            <a:r>
              <a:rPr lang="en-US" u="none" baseline="0" dirty="0">
                <a:solidFill>
                  <a:srgbClr val="3C61AA"/>
                </a:solidFill>
                <a:effectLst/>
              </a:rPr>
              <a:t> generation making concrete)</a:t>
            </a:r>
          </a:p>
          <a:p>
            <a:pPr marL="228600" indent="-228600">
              <a:buFont typeface="+mj-lt"/>
              <a:buAutoNum type="arabicPeriod"/>
            </a:pPr>
            <a:r>
              <a:rPr lang="en-US" u="none" baseline="0" dirty="0">
                <a:solidFill>
                  <a:srgbClr val="3C61AA"/>
                </a:solidFill>
                <a:effectLst/>
              </a:rPr>
              <a:t>The technologies behind solar and wind power are improving, but battery storage and networks are needed.</a:t>
            </a:r>
          </a:p>
          <a:p>
            <a:pPr marL="228600" indent="-228600">
              <a:buFont typeface="+mj-lt"/>
              <a:buAutoNum type="arabicPeriod"/>
            </a:pPr>
            <a:r>
              <a:rPr lang="en-US" u="none" baseline="0" dirty="0">
                <a:solidFill>
                  <a:srgbClr val="3C61AA"/>
                </a:solidFill>
                <a:effectLst/>
              </a:rPr>
              <a:t>Geothermal and wave power, although very ‘niche’, have good potential.</a:t>
            </a:r>
          </a:p>
          <a:p>
            <a:pPr marL="228600" indent="-228600">
              <a:buFont typeface="+mj-lt"/>
              <a:buAutoNum type="arabicPeriod"/>
            </a:pPr>
            <a:r>
              <a:rPr lang="en-US" u="none" baseline="0" dirty="0">
                <a:solidFill>
                  <a:srgbClr val="3C61AA"/>
                </a:solidFill>
                <a:effectLst/>
              </a:rPr>
              <a:t> …. But conservation is the best option.</a:t>
            </a:r>
          </a:p>
          <a:p>
            <a:endParaRPr lang="en-US" u="none" dirty="0"/>
          </a:p>
        </p:txBody>
      </p:sp>
      <p:sp>
        <p:nvSpPr>
          <p:cNvPr id="4" name="Slide Number Placeholder 3"/>
          <p:cNvSpPr>
            <a:spLocks noGrp="1"/>
          </p:cNvSpPr>
          <p:nvPr>
            <p:ph type="sldNum" sz="quarter" idx="5"/>
          </p:nvPr>
        </p:nvSpPr>
        <p:spPr/>
        <p:txBody>
          <a:bodyPr/>
          <a:lstStyle/>
          <a:p>
            <a:fld id="{9C235A58-D5F2-4587-8700-4EA368661AE4}" type="slidenum">
              <a:rPr lang="en-US" smtClean="0"/>
              <a:pPr/>
              <a:t>7</a:t>
            </a:fld>
            <a:endParaRPr lang="en-US"/>
          </a:p>
        </p:txBody>
      </p:sp>
    </p:spTree>
    <p:extLst>
      <p:ext uri="{BB962C8B-B14F-4D97-AF65-F5344CB8AC3E}">
        <p14:creationId xmlns:p14="http://schemas.microsoft.com/office/powerpoint/2010/main" val="24943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DB50BED1-2F50-40B7-BC9F-AF6B21DEDB8A}"/>
              </a:ext>
            </a:extLst>
          </p:cNvPr>
          <p:cNvSpPr>
            <a:spLocks noGrp="1" noChangeArrowheads="1"/>
          </p:cNvSpPr>
          <p:nvPr>
            <p:ph type="sldNum" sz="quarter" idx="5"/>
          </p:nvPr>
        </p:nvSpPr>
        <p:spPr>
          <a:noFill/>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05AD83-FDAF-4C5A-A417-79840D9B805D}" type="slidenum">
              <a:rPr lang="en-GB" altLang="en-US"/>
              <a:pPr eaLnBrk="1" hangingPunct="1"/>
              <a:t>8</a:t>
            </a:fld>
            <a:endParaRPr lang="en-GB" altLang="en-US" dirty="0"/>
          </a:p>
        </p:txBody>
      </p:sp>
      <p:sp>
        <p:nvSpPr>
          <p:cNvPr id="155651" name="Rectangle 2">
            <a:extLst>
              <a:ext uri="{FF2B5EF4-FFF2-40B4-BE49-F238E27FC236}">
                <a16:creationId xmlns:a16="http://schemas.microsoft.com/office/drawing/2014/main" id="{6DACF2BA-F570-43A0-8E9D-1CFC97BD5A0F}"/>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A7F81F9D-3BEE-4879-9A5A-C2C9068C30AA}"/>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4484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kern="1200" dirty="0">
                <a:solidFill>
                  <a:schemeClr val="tx1"/>
                </a:solidFill>
                <a:latin typeface="+mn-lt"/>
                <a:ea typeface="+mn-ea"/>
                <a:cs typeface="+mn-cs"/>
              </a:rPr>
              <a:t>#23 - 24, Chapter One of Laudato Si encyclical</a:t>
            </a:r>
          </a:p>
          <a:p>
            <a:endParaRPr lang="en-US" sz="1400" b="1" kern="1200" dirty="0">
              <a:solidFill>
                <a:schemeClr val="tx1"/>
              </a:solidFill>
              <a:latin typeface="+mn-lt"/>
              <a:ea typeface="+mn-ea"/>
              <a:cs typeface="+mn-cs"/>
            </a:endParaRPr>
          </a:p>
          <a:p>
            <a:r>
              <a:rPr lang="en-US" sz="1400" b="1" kern="1200" dirty="0">
                <a:solidFill>
                  <a:schemeClr val="tx1"/>
                </a:solidFill>
                <a:latin typeface="+mn-lt"/>
                <a:ea typeface="+mn-ea"/>
                <a:cs typeface="+mn-cs"/>
              </a:rPr>
              <a:t>In just two paragraphs, the Holy Father summarizes the facts and the consequences of the accumulation of greenhouse gases (primarily carbon dioxide but also methane, hydrofluorocarbons, nitrous oxide and others). Please take the time to read  the paragraphs (23 and 24) for yourself.</a:t>
            </a:r>
          </a:p>
          <a:p>
            <a:endParaRPr lang="en-US" sz="1400" b="1" kern="1200" dirty="0">
              <a:solidFill>
                <a:schemeClr val="tx1"/>
              </a:solidFill>
              <a:latin typeface="+mn-lt"/>
              <a:ea typeface="+mn-ea"/>
              <a:cs typeface="+mn-cs"/>
            </a:endParaRPr>
          </a:p>
          <a:p>
            <a:endParaRPr lang="en-US" sz="1400" b="1" u="sng"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235A58-D5F2-4587-8700-4EA368661AE4}" type="slidenum">
              <a:rPr lang="en-US" smtClean="0"/>
              <a:pPr/>
              <a:t>9</a:t>
            </a:fld>
            <a:endParaRPr lang="en-US"/>
          </a:p>
        </p:txBody>
      </p:sp>
    </p:spTree>
    <p:extLst>
      <p:ext uri="{BB962C8B-B14F-4D97-AF65-F5344CB8AC3E}">
        <p14:creationId xmlns:p14="http://schemas.microsoft.com/office/powerpoint/2010/main" val="226412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kern="1200" dirty="0">
                <a:solidFill>
                  <a:schemeClr val="tx1"/>
                </a:solidFill>
                <a:latin typeface="+mn-lt"/>
                <a:ea typeface="+mn-ea"/>
                <a:cs typeface="+mn-cs"/>
              </a:rPr>
              <a:t>#23 - 24, Chapter One of Laudato Si encyclical</a:t>
            </a:r>
          </a:p>
          <a:p>
            <a:endParaRPr lang="en-US" sz="1400" b="1" kern="1200" dirty="0">
              <a:solidFill>
                <a:schemeClr val="tx1"/>
              </a:solidFill>
              <a:latin typeface="+mn-lt"/>
              <a:ea typeface="+mn-ea"/>
              <a:cs typeface="+mn-cs"/>
            </a:endParaRPr>
          </a:p>
          <a:p>
            <a:r>
              <a:rPr lang="en-US" sz="1400" b="1" kern="1200" dirty="0">
                <a:solidFill>
                  <a:schemeClr val="tx1"/>
                </a:solidFill>
                <a:latin typeface="+mn-lt"/>
                <a:ea typeface="+mn-ea"/>
                <a:cs typeface="+mn-cs"/>
              </a:rPr>
              <a:t>In just two paragraphs, the Holy Father summarizes the facts and the consequences of the accumulation of greenhouse gases (primarily carbon dioxide but also methane, hydrofluorocarbons, nitrous oxide and others). Please take the time to read  the paragraphs (23 and 24) for yourself.</a:t>
            </a:r>
          </a:p>
          <a:p>
            <a:endParaRPr lang="en-US" sz="14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235A58-D5F2-4587-8700-4EA368661AE4}" type="slidenum">
              <a:rPr lang="en-US" smtClean="0"/>
              <a:pPr/>
              <a:t>10</a:t>
            </a:fld>
            <a:endParaRPr lang="en-US"/>
          </a:p>
        </p:txBody>
      </p:sp>
    </p:spTree>
    <p:extLst>
      <p:ext uri="{BB962C8B-B14F-4D97-AF65-F5344CB8AC3E}">
        <p14:creationId xmlns:p14="http://schemas.microsoft.com/office/powerpoint/2010/main" val="4131655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pic>
        <p:nvPicPr>
          <p:cNvPr id="10" name="Picture 9">
            <a:extLst>
              <a:ext uri="{FF2B5EF4-FFF2-40B4-BE49-F238E27FC236}">
                <a16:creationId xmlns:a16="http://schemas.microsoft.com/office/drawing/2014/main" id="{986B9AF0-BC79-42E2-9EDB-D0380A015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1"/>
            <a:ext cx="914400" cy="99391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5312A-540E-44D5-BADE-14888CC12A64}" type="datetime1">
              <a:rPr lang="en-US" smtClean="0"/>
              <a:t>06-Feb-23</a:t>
            </a:fld>
            <a:endParaRPr lang="en-US"/>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A8F8F-F943-4536-97E3-D652B30F3CAB}" type="datetime1">
              <a:rPr lang="en-US" smtClean="0"/>
              <a:t>06-Feb-23</a:t>
            </a:fld>
            <a:endParaRPr lang="en-US"/>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60955" y="6379779"/>
            <a:ext cx="2888845" cy="352294"/>
          </a:xfrm>
        </p:spPr>
        <p:txBody>
          <a:bodyPr/>
          <a:lstStyle>
            <a:lvl1pPr>
              <a:defRPr b="1">
                <a:solidFill>
                  <a:srgbClr val="0070C0"/>
                </a:solidFill>
              </a:defRPr>
            </a:lvl1pPr>
          </a:lstStyle>
          <a:p>
            <a:r>
              <a:rPr lang="en-US" dirty="0"/>
              <a:t>© EcoPhilly.org  2022</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pic>
        <p:nvPicPr>
          <p:cNvPr id="8" name="Picture 7">
            <a:extLst>
              <a:ext uri="{FF2B5EF4-FFF2-40B4-BE49-F238E27FC236}">
                <a16:creationId xmlns:a16="http://schemas.microsoft.com/office/drawing/2014/main" id="{AFDA6CDF-05AD-4BF3-BA0A-F932B4FE5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56"/>
            <a:ext cx="731520" cy="7951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B7825-9AD8-4E2C-8813-4788F6139580}" type="datetime1">
              <a:rPr lang="en-US" smtClean="0"/>
              <a:t>06-Feb-23</a:t>
            </a:fld>
            <a:endParaRPr lang="en-US"/>
          </a:p>
        </p:txBody>
      </p:sp>
      <p:sp>
        <p:nvSpPr>
          <p:cNvPr id="5" name="Footer Placeholder 4"/>
          <p:cNvSpPr>
            <a:spLocks noGrp="1"/>
          </p:cNvSpPr>
          <p:nvPr>
            <p:ph type="ftr" sz="quarter" idx="11"/>
          </p:nvPr>
        </p:nvSpPr>
        <p:spPr/>
        <p:txBody>
          <a:bodyPr/>
          <a:lstStyle/>
          <a:p>
            <a:r>
              <a:rPr lang="en-US"/>
              <a:t>www.EcoPhilly.org</a:t>
            </a:r>
          </a:p>
        </p:txBody>
      </p:sp>
      <p:sp>
        <p:nvSpPr>
          <p:cNvPr id="6" name="Slide Number Placeholder 5"/>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8222E-659A-477B-AE3F-0B112916BD86}" type="datetime1">
              <a:rPr lang="en-US" smtClean="0"/>
              <a:t>06-Feb-23</a:t>
            </a:fld>
            <a:endParaRPr lang="en-US"/>
          </a:p>
        </p:txBody>
      </p:sp>
      <p:sp>
        <p:nvSpPr>
          <p:cNvPr id="6" name="Footer Placeholder 5"/>
          <p:cNvSpPr>
            <a:spLocks noGrp="1"/>
          </p:cNvSpPr>
          <p:nvPr>
            <p:ph type="ftr" sz="quarter" idx="11"/>
          </p:nvPr>
        </p:nvSpPr>
        <p:spPr/>
        <p:txBody>
          <a:bodyPr/>
          <a:lstStyle/>
          <a:p>
            <a:r>
              <a:rPr lang="en-US"/>
              <a:t>www.EcoPhilly.org</a:t>
            </a:r>
          </a:p>
        </p:txBody>
      </p:sp>
      <p:sp>
        <p:nvSpPr>
          <p:cNvPr id="7" name="Slide Number Placeholder 6"/>
          <p:cNvSpPr>
            <a:spLocks noGrp="1"/>
          </p:cNvSpPr>
          <p:nvPr>
            <p:ph type="sldNum" sz="quarter" idx="12"/>
          </p:nvPr>
        </p:nvSpPr>
        <p:spPr/>
        <p:txBody>
          <a:bodyPr/>
          <a:lstStyle/>
          <a:p>
            <a:fld id="{C58FD98D-BF78-4FF1-9D7F-5E85A7961EF8}" type="slidenum">
              <a:rPr lang="en-US" smtClean="0"/>
              <a:pPr/>
              <a:t>‹#›</a:t>
            </a:fld>
            <a:endParaRPr lang="en-US"/>
          </a:p>
        </p:txBody>
      </p:sp>
      <p:pic>
        <p:nvPicPr>
          <p:cNvPr id="8" name="Picture 7">
            <a:extLst>
              <a:ext uri="{FF2B5EF4-FFF2-40B4-BE49-F238E27FC236}">
                <a16:creationId xmlns:a16="http://schemas.microsoft.com/office/drawing/2014/main" id="{82132283-9154-49B5-A541-8CD3F32B4E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0"/>
            <a:ext cx="731520" cy="7951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B3C17-5E2E-4212-9740-8015D8F4DBF5}" type="datetime1">
              <a:rPr lang="en-US" smtClean="0"/>
              <a:t>06-Feb-23</a:t>
            </a:fld>
            <a:endParaRPr lang="en-US"/>
          </a:p>
        </p:txBody>
      </p:sp>
      <p:sp>
        <p:nvSpPr>
          <p:cNvPr id="8" name="Footer Placeholder 7"/>
          <p:cNvSpPr>
            <a:spLocks noGrp="1"/>
          </p:cNvSpPr>
          <p:nvPr>
            <p:ph type="ftr" sz="quarter" idx="11"/>
          </p:nvPr>
        </p:nvSpPr>
        <p:spPr/>
        <p:txBody>
          <a:bodyPr/>
          <a:lstStyle/>
          <a:p>
            <a:r>
              <a:rPr lang="en-US"/>
              <a:t>www.EcoPhilly.org</a:t>
            </a:r>
          </a:p>
        </p:txBody>
      </p:sp>
      <p:sp>
        <p:nvSpPr>
          <p:cNvPr id="9" name="Slide Number Placeholder 8"/>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9A0685-0029-4ED3-B91A-27358CC8F7E2}" type="datetime1">
              <a:rPr lang="en-US" smtClean="0"/>
              <a:t>06-Feb-23</a:t>
            </a:fld>
            <a:endParaRPr lang="en-US"/>
          </a:p>
        </p:txBody>
      </p:sp>
      <p:sp>
        <p:nvSpPr>
          <p:cNvPr id="4" name="Footer Placeholder 3"/>
          <p:cNvSpPr>
            <a:spLocks noGrp="1"/>
          </p:cNvSpPr>
          <p:nvPr>
            <p:ph type="ftr" sz="quarter" idx="11"/>
          </p:nvPr>
        </p:nvSpPr>
        <p:spPr/>
        <p:txBody>
          <a:bodyPr/>
          <a:lstStyle/>
          <a:p>
            <a:r>
              <a:rPr lang="en-US"/>
              <a:t>www.EcoPhilly.org</a:t>
            </a:r>
          </a:p>
        </p:txBody>
      </p:sp>
      <p:sp>
        <p:nvSpPr>
          <p:cNvPr id="5" name="Slide Number Placeholder 4"/>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13A9E-AB19-4648-A7A2-D01FEE73B11E}" type="datetime1">
              <a:rPr lang="en-US" smtClean="0"/>
              <a:t>06-Feb-23</a:t>
            </a:fld>
            <a:endParaRPr lang="en-US"/>
          </a:p>
        </p:txBody>
      </p:sp>
      <p:sp>
        <p:nvSpPr>
          <p:cNvPr id="3" name="Footer Placeholder 2"/>
          <p:cNvSpPr>
            <a:spLocks noGrp="1"/>
          </p:cNvSpPr>
          <p:nvPr>
            <p:ph type="ftr" sz="quarter" idx="11"/>
          </p:nvPr>
        </p:nvSpPr>
        <p:spPr/>
        <p:txBody>
          <a:bodyPr/>
          <a:lstStyle/>
          <a:p>
            <a:r>
              <a:rPr lang="en-US"/>
              <a:t>www.EcoPhilly.org</a:t>
            </a:r>
          </a:p>
        </p:txBody>
      </p:sp>
      <p:sp>
        <p:nvSpPr>
          <p:cNvPr id="4" name="Slide Number Placeholder 3"/>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CCDF8C-6E3F-4A31-95A4-C7F64CAC13FF}" type="datetime1">
              <a:rPr lang="en-US" smtClean="0"/>
              <a:t>06-Feb-23</a:t>
            </a:fld>
            <a:endParaRPr lang="en-US"/>
          </a:p>
        </p:txBody>
      </p:sp>
      <p:sp>
        <p:nvSpPr>
          <p:cNvPr id="6" name="Footer Placeholder 5"/>
          <p:cNvSpPr>
            <a:spLocks noGrp="1"/>
          </p:cNvSpPr>
          <p:nvPr>
            <p:ph type="ftr" sz="quarter" idx="11"/>
          </p:nvPr>
        </p:nvSpPr>
        <p:spPr/>
        <p:txBody>
          <a:bodyPr/>
          <a:lstStyle/>
          <a:p>
            <a:r>
              <a:rPr lang="en-US"/>
              <a:t>www.EcoPhilly.org</a:t>
            </a:r>
          </a:p>
        </p:txBody>
      </p:sp>
      <p:sp>
        <p:nvSpPr>
          <p:cNvPr id="7" name="Slide Number Placeholder 6"/>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700DFB-17AE-441B-8B2B-5C869488DED8}" type="datetime1">
              <a:rPr lang="en-US" smtClean="0"/>
              <a:t>06-Feb-23</a:t>
            </a:fld>
            <a:endParaRPr lang="en-US"/>
          </a:p>
        </p:txBody>
      </p:sp>
      <p:sp>
        <p:nvSpPr>
          <p:cNvPr id="6" name="Footer Placeholder 5"/>
          <p:cNvSpPr>
            <a:spLocks noGrp="1"/>
          </p:cNvSpPr>
          <p:nvPr>
            <p:ph type="ftr" sz="quarter" idx="11"/>
          </p:nvPr>
        </p:nvSpPr>
        <p:spPr/>
        <p:txBody>
          <a:bodyPr/>
          <a:lstStyle/>
          <a:p>
            <a:r>
              <a:rPr lang="en-US"/>
              <a:t>www.EcoPhilly.org</a:t>
            </a:r>
          </a:p>
        </p:txBody>
      </p:sp>
      <p:sp>
        <p:nvSpPr>
          <p:cNvPr id="7" name="Slide Number Placeholder 6"/>
          <p:cNvSpPr>
            <a:spLocks noGrp="1"/>
          </p:cNvSpPr>
          <p:nvPr>
            <p:ph type="sldNum" sz="quarter" idx="12"/>
          </p:nvPr>
        </p:nvSpPr>
        <p:spPr/>
        <p:txBody>
          <a:bodyPr/>
          <a:lstStyle/>
          <a:p>
            <a:fld id="{C58FD98D-BF78-4FF1-9D7F-5E85A7961E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D2B6B-1F99-4038-83A3-91E3554961C5}" type="datetime1">
              <a:rPr lang="en-US" smtClean="0"/>
              <a:t>06-Feb-23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www.EcoPhilly.org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FD98D-BF78-4FF1-9D7F-5E85A7961EF8}" type="slidenum">
              <a:rPr lang="en-US" smtClean="0"/>
              <a:pPr/>
              <a:t>‹#›</a:t>
            </a:fld>
            <a:endParaRPr lang="en-US"/>
          </a:p>
        </p:txBody>
      </p:sp>
      <p:pic>
        <p:nvPicPr>
          <p:cNvPr id="8" name="Picture 7">
            <a:extLst>
              <a:ext uri="{FF2B5EF4-FFF2-40B4-BE49-F238E27FC236}">
                <a16:creationId xmlns:a16="http://schemas.microsoft.com/office/drawing/2014/main" id="{96A2EBE7-7B9E-4B69-8455-38ABF32F73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0930"/>
            <a:ext cx="731520" cy="7951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xbrowne.com/html/newsletters/March_2009/news_mar09_st.htm" TargetMode="External"/><Relationship Id="rId5" Type="http://schemas.openxmlformats.org/officeDocument/2006/relationships/image" Target="../media/image3.jpeg"/><Relationship Id="rId4" Type="http://schemas.openxmlformats.org/officeDocument/2006/relationships/hyperlink" Target="http://www.olokuti.com/blog/temas/eco-gadgets/" TargetMode="Externa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economist.com/films/2023/02/02/the-threat-of-ocean-acidificatio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gupubs.onlinelibrary.wiley.com/doi/full/10.1029/2019EF00121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firststreet.org/press/press-release-2022-wildfire-model-launc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catholicclimatecovenant.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ecophilly.or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DA3D-E0C2-41FC-AF5C-4CA39E958090}"/>
              </a:ext>
            </a:extLst>
          </p:cNvPr>
          <p:cNvSpPr>
            <a:spLocks noGrp="1"/>
          </p:cNvSpPr>
          <p:nvPr>
            <p:ph type="ctrTitle"/>
          </p:nvPr>
        </p:nvSpPr>
        <p:spPr/>
        <p:txBody>
          <a:bodyPr/>
          <a:lstStyle/>
          <a:p>
            <a:r>
              <a:rPr lang="en-US" dirty="0"/>
              <a:t>Energy, pollution, and the climate crisis</a:t>
            </a:r>
          </a:p>
        </p:txBody>
      </p:sp>
      <p:sp>
        <p:nvSpPr>
          <p:cNvPr id="3" name="Subtitle 2">
            <a:extLst>
              <a:ext uri="{FF2B5EF4-FFF2-40B4-BE49-F238E27FC236}">
                <a16:creationId xmlns:a16="http://schemas.microsoft.com/office/drawing/2014/main" id="{4AD9591B-25BA-A555-081E-2E4955C83E0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8418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Laudato Si’ say?</a:t>
            </a:r>
          </a:p>
        </p:txBody>
      </p:sp>
      <p:sp>
        <p:nvSpPr>
          <p:cNvPr id="3" name="Content Placeholder 2"/>
          <p:cNvSpPr>
            <a:spLocks noGrp="1"/>
          </p:cNvSpPr>
          <p:nvPr>
            <p:ph idx="1"/>
          </p:nvPr>
        </p:nvSpPr>
        <p:spPr/>
        <p:txBody>
          <a:bodyPr>
            <a:noAutofit/>
          </a:bodyPr>
          <a:lstStyle/>
          <a:p>
            <a:r>
              <a:rPr lang="en-US" dirty="0"/>
              <a:t>‘</a:t>
            </a:r>
            <a:r>
              <a:rPr lang="en-US" kern="1200" dirty="0">
                <a:solidFill>
                  <a:schemeClr val="tx1"/>
                </a:solidFill>
                <a:latin typeface="+mn-lt"/>
                <a:ea typeface="+mn-ea"/>
                <a:cs typeface="+mn-cs"/>
              </a:rPr>
              <a:t>The melting in the polar ice caps and in high altitude plains can lead to the dangerous release of methane gas … Things are made worse by the loss of tropical forests which would otherwise help to mitigate climate change.’ </a:t>
            </a:r>
          </a:p>
          <a:p>
            <a:r>
              <a:rPr lang="en-US" dirty="0"/>
              <a:t>‘</a:t>
            </a:r>
            <a:r>
              <a:rPr lang="en-US" kern="1200" dirty="0">
                <a:solidFill>
                  <a:schemeClr val="tx1"/>
                </a:solidFill>
                <a:latin typeface="+mn-lt"/>
                <a:ea typeface="+mn-ea"/>
                <a:cs typeface="+mn-cs"/>
              </a:rPr>
              <a:t>Carbon dioxide pollution increases the acidification of the oceans and compromises the marine food chain.’</a:t>
            </a:r>
            <a:r>
              <a:rPr lang="en-US" dirty="0"/>
              <a:t> </a:t>
            </a:r>
            <a:r>
              <a:rPr lang="en-US" sz="2400" dirty="0"/>
              <a:t>(</a:t>
            </a:r>
            <a:r>
              <a:rPr lang="en-US" sz="2400" i="1" dirty="0"/>
              <a:t>Laudato Si’, </a:t>
            </a:r>
            <a:r>
              <a:rPr lang="en-US" sz="2400" dirty="0"/>
              <a:t>#24)</a:t>
            </a:r>
            <a:endParaRPr lang="en-US" dirty="0"/>
          </a:p>
        </p:txBody>
      </p:sp>
      <p:sp>
        <p:nvSpPr>
          <p:cNvPr id="4" name="Footer Placeholder 3">
            <a:extLst>
              <a:ext uri="{FF2B5EF4-FFF2-40B4-BE49-F238E27FC236}">
                <a16:creationId xmlns:a16="http://schemas.microsoft.com/office/drawing/2014/main" id="{E052998E-468F-4070-A7B8-96663A12D06B}"/>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84722ACA-465E-4A15-B52A-0781670C2056}"/>
              </a:ext>
            </a:extLst>
          </p:cNvPr>
          <p:cNvSpPr>
            <a:spLocks noGrp="1"/>
          </p:cNvSpPr>
          <p:nvPr>
            <p:ph type="sldNum" sz="quarter" idx="12"/>
          </p:nvPr>
        </p:nvSpPr>
        <p:spPr/>
        <p:txBody>
          <a:bodyPr/>
          <a:lstStyle/>
          <a:p>
            <a:fld id="{C58FD98D-BF78-4FF1-9D7F-5E85A7961EF8}" type="slidenum">
              <a:rPr lang="en-US" smtClean="0"/>
              <a:pPr/>
              <a:t>10</a:t>
            </a:fld>
            <a:endParaRPr lang="en-US"/>
          </a:p>
        </p:txBody>
      </p:sp>
    </p:spTree>
    <p:extLst>
      <p:ext uri="{BB962C8B-B14F-4D97-AF65-F5344CB8AC3E}">
        <p14:creationId xmlns:p14="http://schemas.microsoft.com/office/powerpoint/2010/main" val="3120909566"/>
      </p:ext>
    </p:extLst>
  </p:cSld>
  <p:clrMapOvr>
    <a:masterClrMapping/>
  </p:clrMapOvr>
  <mc:AlternateContent xmlns:mc="http://schemas.openxmlformats.org/markup-compatibility/2006" xmlns:p14="http://schemas.microsoft.com/office/powerpoint/2010/main">
    <mc:Choice Requires="p14">
      <p:transition spd="slow" p14:dur="2000" advTm="9267"/>
    </mc:Choice>
    <mc:Fallback xmlns="">
      <p:transition spd="slow" advTm="92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What does Laudato Si’ say?</a:t>
            </a: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r>
              <a:rPr lang="en-US" dirty="0"/>
              <a:t>‘If present trends continue, this century may well witness extraordinary climate change and an unprecedented destruction of ecosystems, with serious consequences for all of us.’</a:t>
            </a:r>
          </a:p>
          <a:p>
            <a:r>
              <a:rPr lang="en-US" dirty="0"/>
              <a:t>‘A rise in the sea level, for example, can create extremely serious situations, if we consider that a quarter of the world’s population lives on the coast or nearby, and that the majority of our megacities are situated in coastal areas.’ </a:t>
            </a:r>
            <a:r>
              <a:rPr lang="en-US" sz="2600" i="1" dirty="0"/>
              <a:t>(Laudato Si’, #24)</a:t>
            </a:r>
            <a:endParaRPr lang="en-US" i="1" dirty="0"/>
          </a:p>
        </p:txBody>
      </p:sp>
      <p:sp>
        <p:nvSpPr>
          <p:cNvPr id="4" name="Footer Placeholder 3">
            <a:extLst>
              <a:ext uri="{FF2B5EF4-FFF2-40B4-BE49-F238E27FC236}">
                <a16:creationId xmlns:a16="http://schemas.microsoft.com/office/drawing/2014/main" id="{3A0DDCC1-7B68-495F-BDCD-19A23F34BD10}"/>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8723FE06-054A-4E9C-9F16-E45977F062F1}"/>
              </a:ext>
            </a:extLst>
          </p:cNvPr>
          <p:cNvSpPr>
            <a:spLocks noGrp="1"/>
          </p:cNvSpPr>
          <p:nvPr>
            <p:ph type="sldNum" sz="quarter" idx="12"/>
          </p:nvPr>
        </p:nvSpPr>
        <p:spPr/>
        <p:txBody>
          <a:bodyPr/>
          <a:lstStyle/>
          <a:p>
            <a:fld id="{C58FD98D-BF78-4FF1-9D7F-5E85A7961EF8}" type="slidenum">
              <a:rPr lang="en-US" smtClean="0"/>
              <a:pPr/>
              <a:t>11</a:t>
            </a:fld>
            <a:endParaRPr lang="en-US"/>
          </a:p>
        </p:txBody>
      </p:sp>
    </p:spTree>
    <p:extLst>
      <p:ext uri="{BB962C8B-B14F-4D97-AF65-F5344CB8AC3E}">
        <p14:creationId xmlns:p14="http://schemas.microsoft.com/office/powerpoint/2010/main" val="1389072373"/>
      </p:ext>
    </p:extLst>
  </p:cSld>
  <p:clrMapOvr>
    <a:masterClrMapping/>
  </p:clrMapOvr>
  <mc:AlternateContent xmlns:mc="http://schemas.openxmlformats.org/markup-compatibility/2006" xmlns:p14="http://schemas.microsoft.com/office/powerpoint/2010/main">
    <mc:Choice Requires="p14">
      <p:transition spd="slow" p14:dur="2000" advTm="7858"/>
    </mc:Choice>
    <mc:Fallback xmlns="">
      <p:transition spd="slow" advTm="785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poor will suffer the most</a:t>
            </a:r>
          </a:p>
        </p:txBody>
      </p:sp>
      <p:sp>
        <p:nvSpPr>
          <p:cNvPr id="3" name="Content Placeholder 2"/>
          <p:cNvSpPr>
            <a:spLocks noGrp="1"/>
          </p:cNvSpPr>
          <p:nvPr>
            <p:ph idx="1"/>
          </p:nvPr>
        </p:nvSpPr>
        <p:spPr/>
        <p:txBody>
          <a:bodyPr>
            <a:normAutofit/>
          </a:bodyPr>
          <a:lstStyle/>
          <a:p>
            <a:r>
              <a:rPr lang="en-US" dirty="0"/>
              <a:t>‘Climate change is a global problem with grave implications: environmental, social, economic, political and for the distribution of goods.’</a:t>
            </a:r>
          </a:p>
          <a:p>
            <a:r>
              <a:rPr lang="en-US" dirty="0"/>
              <a:t>‘It represents one of the principal challenges facing humanity in our day.’</a:t>
            </a:r>
          </a:p>
          <a:p>
            <a:r>
              <a:rPr lang="en-US" dirty="0"/>
              <a:t>‘Its worst impact will probably be felt by developing countries in coming decades.’ </a:t>
            </a:r>
            <a:r>
              <a:rPr lang="en-US" sz="2400" dirty="0"/>
              <a:t>(</a:t>
            </a:r>
            <a:r>
              <a:rPr lang="en-US" sz="2400" i="1" dirty="0"/>
              <a:t>Laudato Si’, </a:t>
            </a:r>
            <a:r>
              <a:rPr lang="en-US" sz="2400" dirty="0"/>
              <a:t>#25)</a:t>
            </a:r>
            <a:endParaRPr lang="en-US" dirty="0"/>
          </a:p>
          <a:p>
            <a:endParaRPr lang="en-US" dirty="0"/>
          </a:p>
        </p:txBody>
      </p:sp>
      <p:sp>
        <p:nvSpPr>
          <p:cNvPr id="4" name="Footer Placeholder 3">
            <a:extLst>
              <a:ext uri="{FF2B5EF4-FFF2-40B4-BE49-F238E27FC236}">
                <a16:creationId xmlns:a16="http://schemas.microsoft.com/office/drawing/2014/main" id="{25A281E2-2382-4C86-94E6-62BFB2A71F58}"/>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80762C0E-8807-4350-8DAE-C7F779618AEE}"/>
              </a:ext>
            </a:extLst>
          </p:cNvPr>
          <p:cNvSpPr>
            <a:spLocks noGrp="1"/>
          </p:cNvSpPr>
          <p:nvPr>
            <p:ph type="sldNum" sz="quarter" idx="12"/>
          </p:nvPr>
        </p:nvSpPr>
        <p:spPr/>
        <p:txBody>
          <a:bodyPr/>
          <a:lstStyle/>
          <a:p>
            <a:fld id="{C58FD98D-BF78-4FF1-9D7F-5E85A7961EF8}" type="slidenum">
              <a:rPr lang="en-US" smtClean="0"/>
              <a:pPr/>
              <a:t>12</a:t>
            </a:fld>
            <a:endParaRPr lang="en-US"/>
          </a:p>
        </p:txBody>
      </p:sp>
    </p:spTree>
    <p:extLst>
      <p:ext uri="{BB962C8B-B14F-4D97-AF65-F5344CB8AC3E}">
        <p14:creationId xmlns:p14="http://schemas.microsoft.com/office/powerpoint/2010/main" val="2394362641"/>
      </p:ext>
    </p:extLst>
  </p:cSld>
  <p:clrMapOvr>
    <a:masterClrMapping/>
  </p:clrMapOvr>
  <mc:AlternateContent xmlns:mc="http://schemas.openxmlformats.org/markup-compatibility/2006" xmlns:p14="http://schemas.microsoft.com/office/powerpoint/2010/main">
    <mc:Choice Requires="p14">
      <p:transition spd="slow" p14:dur="2000" advTm="7111"/>
    </mc:Choice>
    <mc:Fallback xmlns="">
      <p:transition spd="slow" advTm="711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poor will suffer the most</a:t>
            </a:r>
          </a:p>
        </p:txBody>
      </p:sp>
      <p:sp>
        <p:nvSpPr>
          <p:cNvPr id="3" name="Content Placeholder 2"/>
          <p:cNvSpPr>
            <a:spLocks noGrp="1"/>
          </p:cNvSpPr>
          <p:nvPr>
            <p:ph idx="1"/>
          </p:nvPr>
        </p:nvSpPr>
        <p:spPr/>
        <p:txBody>
          <a:bodyPr>
            <a:normAutofit lnSpcReduction="10000"/>
          </a:bodyPr>
          <a:lstStyle/>
          <a:p>
            <a:r>
              <a:rPr lang="en-US" dirty="0"/>
              <a:t>‘Many of the poor live in areas particularly affected by [warming], and [they] … are largely dependent on natural reserves …such as agriculture, fishing and forestry.’ </a:t>
            </a:r>
          </a:p>
          <a:p>
            <a:r>
              <a:rPr lang="en-US" dirty="0"/>
              <a:t>‘They have no other financial activities or resources which can enable them to adapt to climate change or to face natural disasters, and their access to social services and protection is very limited.’ </a:t>
            </a:r>
            <a:r>
              <a:rPr lang="en-US" sz="2400" dirty="0"/>
              <a:t>(</a:t>
            </a:r>
            <a:r>
              <a:rPr lang="en-US" sz="2400" i="1" dirty="0"/>
              <a:t>Laudato Si’, </a:t>
            </a:r>
            <a:r>
              <a:rPr lang="en-US" sz="2400" dirty="0"/>
              <a:t>#25)</a:t>
            </a:r>
            <a:endParaRPr lang="en-US" dirty="0"/>
          </a:p>
        </p:txBody>
      </p:sp>
      <p:sp>
        <p:nvSpPr>
          <p:cNvPr id="4" name="Footer Placeholder 3">
            <a:extLst>
              <a:ext uri="{FF2B5EF4-FFF2-40B4-BE49-F238E27FC236}">
                <a16:creationId xmlns:a16="http://schemas.microsoft.com/office/drawing/2014/main" id="{B1A8E897-803A-4931-85C9-03D5FF612C6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28D3B4C7-D515-44F5-B3C8-5C673127D573}"/>
              </a:ext>
            </a:extLst>
          </p:cNvPr>
          <p:cNvSpPr>
            <a:spLocks noGrp="1"/>
          </p:cNvSpPr>
          <p:nvPr>
            <p:ph type="sldNum" sz="quarter" idx="12"/>
          </p:nvPr>
        </p:nvSpPr>
        <p:spPr/>
        <p:txBody>
          <a:bodyPr/>
          <a:lstStyle/>
          <a:p>
            <a:fld id="{C58FD98D-BF78-4FF1-9D7F-5E85A7961EF8}" type="slidenum">
              <a:rPr lang="en-US" smtClean="0"/>
              <a:pPr/>
              <a:t>13</a:t>
            </a:fld>
            <a:endParaRPr lang="en-US"/>
          </a:p>
        </p:txBody>
      </p:sp>
    </p:spTree>
    <p:extLst>
      <p:ext uri="{BB962C8B-B14F-4D97-AF65-F5344CB8AC3E}">
        <p14:creationId xmlns:p14="http://schemas.microsoft.com/office/powerpoint/2010/main" val="1718442051"/>
      </p:ext>
    </p:extLst>
  </p:cSld>
  <p:clrMapOvr>
    <a:masterClrMapping/>
  </p:clrMapOvr>
  <mc:AlternateContent xmlns:mc="http://schemas.openxmlformats.org/markup-compatibility/2006" xmlns:p14="http://schemas.microsoft.com/office/powerpoint/2010/main">
    <mc:Choice Requires="p14">
      <p:transition spd="slow" p14:dur="2000" advTm="8827"/>
    </mc:Choice>
    <mc:Fallback xmlns="">
      <p:transition spd="slow" advTm="882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r>
              <a:rPr lang="en-US" dirty="0"/>
              <a:t>Where is climate change coming from?</a:t>
            </a:r>
          </a:p>
        </p:txBody>
      </p:sp>
      <p:sp>
        <p:nvSpPr>
          <p:cNvPr id="55299" name="Rectangle 3"/>
          <p:cNvSpPr>
            <a:spLocks noGrp="1" noChangeArrowheads="1"/>
          </p:cNvSpPr>
          <p:nvPr>
            <p:ph idx="1"/>
          </p:nvPr>
        </p:nvSpPr>
        <p:spPr/>
        <p:txBody>
          <a:bodyPr>
            <a:normAutofit lnSpcReduction="10000"/>
          </a:bodyPr>
          <a:lstStyle/>
          <a:p>
            <a:r>
              <a:rPr lang="en-US" dirty="0"/>
              <a:t>We are digging up ‘fossil’ carbon and burning it, injecting a significant amount of new carbon dioxide (CO</a:t>
            </a:r>
            <a:r>
              <a:rPr lang="en-US" baseline="-25000" dirty="0"/>
              <a:t>2</a:t>
            </a:r>
            <a:r>
              <a:rPr lang="en-US" dirty="0"/>
              <a:t>) into the atmosphere</a:t>
            </a:r>
          </a:p>
          <a:p>
            <a:r>
              <a:rPr lang="en-US" dirty="0"/>
              <a:t>About half the extra CO</a:t>
            </a:r>
            <a:r>
              <a:rPr lang="en-US" baseline="-25000" dirty="0"/>
              <a:t>2 </a:t>
            </a:r>
            <a:r>
              <a:rPr lang="en-US" dirty="0"/>
              <a:t> has been taken up by the oceans, soil and plants and the rest is staying in the air</a:t>
            </a:r>
          </a:p>
          <a:p>
            <a:pPr lvl="1"/>
            <a:r>
              <a:rPr lang="en-US" dirty="0"/>
              <a:t>The CO</a:t>
            </a:r>
            <a:r>
              <a:rPr lang="en-US" baseline="-25000" dirty="0"/>
              <a:t>2</a:t>
            </a:r>
            <a:r>
              <a:rPr lang="en-US" dirty="0"/>
              <a:t> atmospheric level has risen substantially since the beginning of  the industrial era</a:t>
            </a:r>
          </a:p>
          <a:p>
            <a:pPr lvl="1"/>
            <a:r>
              <a:rPr lang="en-US" dirty="0"/>
              <a:t>Now, at 410 ppm, the highest for 800,000 years</a:t>
            </a:r>
          </a:p>
          <a:p>
            <a:endParaRPr lang="en-US" dirty="0"/>
          </a:p>
        </p:txBody>
      </p:sp>
      <p:sp>
        <p:nvSpPr>
          <p:cNvPr id="2" name="Footer Placeholder 1">
            <a:extLst>
              <a:ext uri="{FF2B5EF4-FFF2-40B4-BE49-F238E27FC236}">
                <a16:creationId xmlns:a16="http://schemas.microsoft.com/office/drawing/2014/main" id="{48962D33-1319-42A2-8523-100E31508BD6}"/>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C0BAE31D-8F76-4852-8E41-05EC4AA21C54}"/>
              </a:ext>
            </a:extLst>
          </p:cNvPr>
          <p:cNvSpPr>
            <a:spLocks noGrp="1"/>
          </p:cNvSpPr>
          <p:nvPr>
            <p:ph type="sldNum" sz="quarter" idx="12"/>
          </p:nvPr>
        </p:nvSpPr>
        <p:spPr/>
        <p:txBody>
          <a:bodyPr/>
          <a:lstStyle/>
          <a:p>
            <a:fld id="{C58FD98D-BF78-4FF1-9D7F-5E85A7961EF8}" type="slidenum">
              <a:rPr lang="en-US" smtClean="0"/>
              <a:pPr/>
              <a:t>14</a:t>
            </a:fld>
            <a:endParaRPr lang="en-US"/>
          </a:p>
        </p:txBody>
      </p:sp>
    </p:spTree>
    <p:extLst>
      <p:ext uri="{BB962C8B-B14F-4D97-AF65-F5344CB8AC3E}">
        <p14:creationId xmlns:p14="http://schemas.microsoft.com/office/powerpoint/2010/main" val="2474490289"/>
      </p:ext>
    </p:extLst>
  </p:cSld>
  <p:clrMapOvr>
    <a:masterClrMapping/>
  </p:clrMapOvr>
  <mc:AlternateContent xmlns:mc="http://schemas.openxmlformats.org/markup-compatibility/2006" xmlns:p14="http://schemas.microsoft.com/office/powerpoint/2010/main">
    <mc:Choice Requires="p14">
      <p:transition spd="slow" p14:dur="2000" advTm="9907"/>
    </mc:Choice>
    <mc:Fallback xmlns="">
      <p:transition spd="slow" advTm="99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r>
              <a:rPr lang="en-US" dirty="0"/>
              <a:t>Where is climate change coming from?</a:t>
            </a:r>
          </a:p>
        </p:txBody>
      </p:sp>
      <p:sp>
        <p:nvSpPr>
          <p:cNvPr id="55299" name="Rectangle 3"/>
          <p:cNvSpPr>
            <a:spLocks noGrp="1" noChangeArrowheads="1"/>
          </p:cNvSpPr>
          <p:nvPr>
            <p:ph idx="1"/>
          </p:nvPr>
        </p:nvSpPr>
        <p:spPr/>
        <p:txBody>
          <a:bodyPr>
            <a:normAutofit lnSpcReduction="10000"/>
          </a:bodyPr>
          <a:lstStyle/>
          <a:p>
            <a:r>
              <a:rPr lang="en-US" dirty="0"/>
              <a:t>We are digging up ‘fossil’ carbon and burning it, injecting a significant amount of new carbon dioxide (CO</a:t>
            </a:r>
            <a:r>
              <a:rPr lang="en-US" baseline="-25000" dirty="0"/>
              <a:t>2</a:t>
            </a:r>
            <a:r>
              <a:rPr lang="en-US" dirty="0"/>
              <a:t>) into the atmosphere</a:t>
            </a:r>
          </a:p>
          <a:p>
            <a:r>
              <a:rPr lang="en-US" dirty="0"/>
              <a:t>About half the extra CO</a:t>
            </a:r>
            <a:r>
              <a:rPr lang="en-US" baseline="-25000" dirty="0"/>
              <a:t>2 </a:t>
            </a:r>
            <a:r>
              <a:rPr lang="en-US" dirty="0"/>
              <a:t> has been taken up by the oceans, soil and plants and the rest is staying in the air</a:t>
            </a:r>
          </a:p>
          <a:p>
            <a:pPr lvl="1"/>
            <a:r>
              <a:rPr lang="en-US" dirty="0"/>
              <a:t>The CO</a:t>
            </a:r>
            <a:r>
              <a:rPr lang="en-US" baseline="-25000" dirty="0"/>
              <a:t>2</a:t>
            </a:r>
            <a:r>
              <a:rPr lang="en-US" dirty="0"/>
              <a:t> atmospheric level has risen substantially since the beginning of  the industrial era</a:t>
            </a:r>
          </a:p>
          <a:p>
            <a:pPr lvl="1"/>
            <a:r>
              <a:rPr lang="en-US" dirty="0"/>
              <a:t>Now, at 410 ppm, the highest for 800,000 years</a:t>
            </a:r>
          </a:p>
          <a:p>
            <a:endParaRPr lang="en-US" dirty="0"/>
          </a:p>
        </p:txBody>
      </p:sp>
      <p:cxnSp>
        <p:nvCxnSpPr>
          <p:cNvPr id="3" name="Straight Connector 2">
            <a:extLst>
              <a:ext uri="{FF2B5EF4-FFF2-40B4-BE49-F238E27FC236}">
                <a16:creationId xmlns:a16="http://schemas.microsoft.com/office/drawing/2014/main" id="{C95EAA9F-FA43-4220-9D45-375616D6F283}"/>
              </a:ext>
            </a:extLst>
          </p:cNvPr>
          <p:cNvCxnSpPr/>
          <p:nvPr/>
        </p:nvCxnSpPr>
        <p:spPr>
          <a:xfrm flipH="1">
            <a:off x="2573866" y="5215463"/>
            <a:ext cx="365760" cy="548640"/>
          </a:xfrm>
          <a:prstGeom prst="line">
            <a:avLst/>
          </a:prstGeom>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942710B5-700F-4B1A-AFD3-AA7F5A08A573}"/>
              </a:ext>
            </a:extLst>
          </p:cNvPr>
          <p:cNvSpPr txBox="1"/>
          <p:nvPr/>
        </p:nvSpPr>
        <p:spPr>
          <a:xfrm>
            <a:off x="2726268" y="5486400"/>
            <a:ext cx="825824" cy="584775"/>
          </a:xfrm>
          <a:prstGeom prst="rect">
            <a:avLst/>
          </a:prstGeom>
          <a:noFill/>
        </p:spPr>
        <p:txBody>
          <a:bodyPr wrap="square" rtlCol="0">
            <a:spAutoFit/>
          </a:bodyPr>
          <a:lstStyle/>
          <a:p>
            <a:r>
              <a:rPr lang="en-US" sz="3200" dirty="0">
                <a:solidFill>
                  <a:srgbClr val="FF0000"/>
                </a:solidFill>
                <a:latin typeface="AR ESSENCE" panose="02000000000000000000" pitchFamily="2" charset="0"/>
              </a:rPr>
              <a:t>420</a:t>
            </a:r>
          </a:p>
        </p:txBody>
      </p:sp>
      <p:sp>
        <p:nvSpPr>
          <p:cNvPr id="2" name="Footer Placeholder 1">
            <a:extLst>
              <a:ext uri="{FF2B5EF4-FFF2-40B4-BE49-F238E27FC236}">
                <a16:creationId xmlns:a16="http://schemas.microsoft.com/office/drawing/2014/main" id="{FF50606B-B587-4C3B-849E-42AF8B2D9770}"/>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F3DCCFFC-1A10-4E98-BD7B-D853B5F14261}"/>
              </a:ext>
            </a:extLst>
          </p:cNvPr>
          <p:cNvSpPr>
            <a:spLocks noGrp="1"/>
          </p:cNvSpPr>
          <p:nvPr>
            <p:ph type="sldNum" sz="quarter" idx="12"/>
          </p:nvPr>
        </p:nvSpPr>
        <p:spPr/>
        <p:txBody>
          <a:bodyPr/>
          <a:lstStyle/>
          <a:p>
            <a:fld id="{C58FD98D-BF78-4FF1-9D7F-5E85A7961EF8}" type="slidenum">
              <a:rPr lang="en-US" smtClean="0"/>
              <a:pPr/>
              <a:t>15</a:t>
            </a:fld>
            <a:endParaRPr lang="en-US"/>
          </a:p>
        </p:txBody>
      </p:sp>
    </p:spTree>
    <p:extLst>
      <p:ext uri="{BB962C8B-B14F-4D97-AF65-F5344CB8AC3E}">
        <p14:creationId xmlns:p14="http://schemas.microsoft.com/office/powerpoint/2010/main" val="369443551"/>
      </p:ext>
    </p:extLst>
  </p:cSld>
  <p:clrMapOvr>
    <a:masterClrMapping/>
  </p:clrMapOvr>
  <mc:AlternateContent xmlns:mc="http://schemas.openxmlformats.org/markup-compatibility/2006" xmlns:p14="http://schemas.microsoft.com/office/powerpoint/2010/main">
    <mc:Choice Requires="p14">
      <p:transition spd="slow" p14:dur="2000" advTm="2653"/>
    </mc:Choice>
    <mc:Fallback xmlns="">
      <p:transition spd="slow" advTm="265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Greenhouse gas emissions</a:t>
            </a:r>
          </a:p>
        </p:txBody>
      </p:sp>
      <p:pic>
        <p:nvPicPr>
          <p:cNvPr id="4" name="Picture 3" descr="global carbon dioxide.jpg"/>
          <p:cNvPicPr>
            <a:picLocks noChangeAspect="1"/>
          </p:cNvPicPr>
          <p:nvPr/>
        </p:nvPicPr>
        <p:blipFill>
          <a:blip r:embed="rId3" cstate="print"/>
          <a:stretch>
            <a:fillRect/>
          </a:stretch>
        </p:blipFill>
        <p:spPr>
          <a:xfrm>
            <a:off x="1133475" y="442912"/>
            <a:ext cx="6877050" cy="5972175"/>
          </a:xfrm>
          <a:prstGeom prst="rect">
            <a:avLst/>
          </a:prstGeom>
        </p:spPr>
      </p:pic>
      <p:pic>
        <p:nvPicPr>
          <p:cNvPr id="2" name="Picture 1">
            <a:extLst>
              <a:ext uri="{FF2B5EF4-FFF2-40B4-BE49-F238E27FC236}">
                <a16:creationId xmlns:a16="http://schemas.microsoft.com/office/drawing/2014/main" id="{611CC3F6-F48B-4A7C-A62B-EDC7CBE321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6262" y="545202"/>
            <a:ext cx="8096185" cy="6035040"/>
          </a:xfrm>
          <a:prstGeom prst="rect">
            <a:avLst/>
          </a:prstGeom>
        </p:spPr>
      </p:pic>
      <p:sp>
        <p:nvSpPr>
          <p:cNvPr id="3" name="Footer Placeholder 2">
            <a:extLst>
              <a:ext uri="{FF2B5EF4-FFF2-40B4-BE49-F238E27FC236}">
                <a16:creationId xmlns:a16="http://schemas.microsoft.com/office/drawing/2014/main" id="{E8608C77-99DE-4C65-9641-4829EE99FA89}"/>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46BDF459-D2EE-440D-BDA9-15ABC1DB1064}"/>
              </a:ext>
            </a:extLst>
          </p:cNvPr>
          <p:cNvSpPr>
            <a:spLocks noGrp="1"/>
          </p:cNvSpPr>
          <p:nvPr>
            <p:ph type="sldNum" sz="quarter" idx="12"/>
          </p:nvPr>
        </p:nvSpPr>
        <p:spPr/>
        <p:txBody>
          <a:bodyPr/>
          <a:lstStyle/>
          <a:p>
            <a:fld id="{C58FD98D-BF78-4FF1-9D7F-5E85A7961EF8}" type="slidenum">
              <a:rPr lang="en-US" smtClean="0"/>
              <a:pPr/>
              <a:t>16</a:t>
            </a:fld>
            <a:endParaRPr lang="en-US"/>
          </a:p>
        </p:txBody>
      </p:sp>
    </p:spTree>
    <p:extLst>
      <p:ext uri="{BB962C8B-B14F-4D97-AF65-F5344CB8AC3E}">
        <p14:creationId xmlns:p14="http://schemas.microsoft.com/office/powerpoint/2010/main" val="979963440"/>
      </p:ext>
    </p:extLst>
  </p:cSld>
  <p:clrMapOvr>
    <a:masterClrMapping/>
  </p:clrMapOvr>
  <mc:AlternateContent xmlns:mc="http://schemas.openxmlformats.org/markup-compatibility/2006" xmlns:p14="http://schemas.microsoft.com/office/powerpoint/2010/main">
    <mc:Choice Requires="p14">
      <p:transition spd="slow" p14:dur="2000" advTm="4853"/>
    </mc:Choice>
    <mc:Fallback xmlns="">
      <p:transition spd="slow" advTm="485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Greenhouse gas emissions</a:t>
            </a:r>
          </a:p>
        </p:txBody>
      </p:sp>
      <p:pic>
        <p:nvPicPr>
          <p:cNvPr id="3" name="Picture 2">
            <a:extLst>
              <a:ext uri="{FF2B5EF4-FFF2-40B4-BE49-F238E27FC236}">
                <a16:creationId xmlns:a16="http://schemas.microsoft.com/office/drawing/2014/main" id="{2DBC66AD-6534-48D7-822B-39278D14E6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78428"/>
            <a:ext cx="9144000" cy="3701143"/>
          </a:xfrm>
          <a:prstGeom prst="rect">
            <a:avLst/>
          </a:prstGeom>
        </p:spPr>
      </p:pic>
      <p:sp>
        <p:nvSpPr>
          <p:cNvPr id="2" name="Footer Placeholder 1">
            <a:extLst>
              <a:ext uri="{FF2B5EF4-FFF2-40B4-BE49-F238E27FC236}">
                <a16:creationId xmlns:a16="http://schemas.microsoft.com/office/drawing/2014/main" id="{A39D17CE-B651-4CA9-AA6B-4754AECC3D1B}"/>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9E3B7E7F-0B85-43CC-9770-A14B1749BD92}"/>
              </a:ext>
            </a:extLst>
          </p:cNvPr>
          <p:cNvSpPr>
            <a:spLocks noGrp="1"/>
          </p:cNvSpPr>
          <p:nvPr>
            <p:ph type="sldNum" sz="quarter" idx="12"/>
          </p:nvPr>
        </p:nvSpPr>
        <p:spPr/>
        <p:txBody>
          <a:bodyPr/>
          <a:lstStyle/>
          <a:p>
            <a:fld id="{C58FD98D-BF78-4FF1-9D7F-5E85A7961EF8}" type="slidenum">
              <a:rPr lang="en-US" smtClean="0"/>
              <a:pPr/>
              <a:t>17</a:t>
            </a:fld>
            <a:endParaRPr lang="en-US"/>
          </a:p>
        </p:txBody>
      </p:sp>
    </p:spTree>
    <p:extLst>
      <p:ext uri="{BB962C8B-B14F-4D97-AF65-F5344CB8AC3E}">
        <p14:creationId xmlns:p14="http://schemas.microsoft.com/office/powerpoint/2010/main" val="3042352707"/>
      </p:ext>
    </p:extLst>
  </p:cSld>
  <p:clrMapOvr>
    <a:masterClrMapping/>
  </p:clrMapOvr>
  <mc:AlternateContent xmlns:mc="http://schemas.openxmlformats.org/markup-compatibility/2006" xmlns:p14="http://schemas.microsoft.com/office/powerpoint/2010/main">
    <mc:Choice Requires="p14">
      <p:transition spd="slow" p14:dur="2000" advTm="2481"/>
    </mc:Choice>
    <mc:Fallback xmlns="">
      <p:transition spd="slow" advTm="248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Climate Change</a:t>
            </a:r>
          </a:p>
        </p:txBody>
      </p:sp>
      <p:pic>
        <p:nvPicPr>
          <p:cNvPr id="4" name="Picture 3" descr="temperature-download1-2015.png"/>
          <p:cNvPicPr>
            <a:picLocks noChangeAspect="1"/>
          </p:cNvPicPr>
          <p:nvPr/>
        </p:nvPicPr>
        <p:blipFill>
          <a:blip r:embed="rId3" cstate="print"/>
          <a:stretch>
            <a:fillRect/>
          </a:stretch>
        </p:blipFill>
        <p:spPr>
          <a:xfrm>
            <a:off x="838200" y="304800"/>
            <a:ext cx="7772400" cy="6101911"/>
          </a:xfrm>
          <a:prstGeom prst="rect">
            <a:avLst/>
          </a:prstGeom>
        </p:spPr>
      </p:pic>
      <p:sp>
        <p:nvSpPr>
          <p:cNvPr id="2" name="Footer Placeholder 1">
            <a:extLst>
              <a:ext uri="{FF2B5EF4-FFF2-40B4-BE49-F238E27FC236}">
                <a16:creationId xmlns:a16="http://schemas.microsoft.com/office/drawing/2014/main" id="{5BF5F74B-F937-4659-A9C0-C7051C5EAF1F}"/>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8835222A-41E2-43B3-AD88-0CFB01D5A1F6}"/>
              </a:ext>
            </a:extLst>
          </p:cNvPr>
          <p:cNvSpPr>
            <a:spLocks noGrp="1"/>
          </p:cNvSpPr>
          <p:nvPr>
            <p:ph type="sldNum" sz="quarter" idx="12"/>
          </p:nvPr>
        </p:nvSpPr>
        <p:spPr/>
        <p:txBody>
          <a:bodyPr/>
          <a:lstStyle/>
          <a:p>
            <a:fld id="{C58FD98D-BF78-4FF1-9D7F-5E85A7961EF8}" type="slidenum">
              <a:rPr lang="en-US" smtClean="0"/>
              <a:pPr/>
              <a:t>18</a:t>
            </a:fld>
            <a:endParaRPr lang="en-US"/>
          </a:p>
        </p:txBody>
      </p:sp>
    </p:spTree>
    <p:extLst>
      <p:ext uri="{BB962C8B-B14F-4D97-AF65-F5344CB8AC3E}">
        <p14:creationId xmlns:p14="http://schemas.microsoft.com/office/powerpoint/2010/main" val="370846750"/>
      </p:ext>
    </p:extLst>
  </p:cSld>
  <p:clrMapOvr>
    <a:masterClrMapping/>
  </p:clrMapOvr>
  <mc:AlternateContent xmlns:mc="http://schemas.openxmlformats.org/markup-compatibility/2006" xmlns:p14="http://schemas.microsoft.com/office/powerpoint/2010/main">
    <mc:Choice Requires="p14">
      <p:transition spd="slow" p14:dur="2000" advTm="3891"/>
    </mc:Choice>
    <mc:Fallback xmlns="">
      <p:transition spd="slow" advTm="389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Climate Change</a:t>
            </a:r>
          </a:p>
        </p:txBody>
      </p:sp>
      <p:pic>
        <p:nvPicPr>
          <p:cNvPr id="3" name="Picture 2">
            <a:extLst>
              <a:ext uri="{FF2B5EF4-FFF2-40B4-BE49-F238E27FC236}">
                <a16:creationId xmlns:a16="http://schemas.microsoft.com/office/drawing/2014/main" id="{0B945055-FA6C-47F0-94BC-5513F9EA1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248" y="1793668"/>
            <a:ext cx="7020905" cy="4467849"/>
          </a:xfrm>
          <a:prstGeom prst="rect">
            <a:avLst/>
          </a:prstGeom>
        </p:spPr>
      </p:pic>
      <p:sp>
        <p:nvSpPr>
          <p:cNvPr id="2" name="Footer Placeholder 1">
            <a:extLst>
              <a:ext uri="{FF2B5EF4-FFF2-40B4-BE49-F238E27FC236}">
                <a16:creationId xmlns:a16="http://schemas.microsoft.com/office/drawing/2014/main" id="{395B67D8-78B9-48D2-85FD-3F6152F12A87}"/>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82996B4F-6C3B-44BD-A146-367B67B1BBD5}"/>
              </a:ext>
            </a:extLst>
          </p:cNvPr>
          <p:cNvSpPr>
            <a:spLocks noGrp="1"/>
          </p:cNvSpPr>
          <p:nvPr>
            <p:ph type="sldNum" sz="quarter" idx="12"/>
          </p:nvPr>
        </p:nvSpPr>
        <p:spPr/>
        <p:txBody>
          <a:bodyPr/>
          <a:lstStyle/>
          <a:p>
            <a:fld id="{C58FD98D-BF78-4FF1-9D7F-5E85A7961EF8}" type="slidenum">
              <a:rPr lang="en-US" smtClean="0"/>
              <a:pPr/>
              <a:t>19</a:t>
            </a:fld>
            <a:endParaRPr lang="en-US"/>
          </a:p>
        </p:txBody>
      </p:sp>
    </p:spTree>
    <p:extLst>
      <p:ext uri="{BB962C8B-B14F-4D97-AF65-F5344CB8AC3E}">
        <p14:creationId xmlns:p14="http://schemas.microsoft.com/office/powerpoint/2010/main" val="549258465"/>
      </p:ext>
    </p:extLst>
  </p:cSld>
  <p:clrMapOvr>
    <a:masterClrMapping/>
  </p:clrMapOvr>
  <mc:AlternateContent xmlns:mc="http://schemas.openxmlformats.org/markup-compatibility/2006" xmlns:p14="http://schemas.microsoft.com/office/powerpoint/2010/main">
    <mc:Choice Requires="p14">
      <p:transition spd="slow" p14:dur="2000" advTm="3630"/>
    </mc:Choice>
    <mc:Fallback xmlns="">
      <p:transition spd="slow" advTm="36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A25B0CC-4E33-4078-917E-AF5998306AC3}"/>
              </a:ext>
            </a:extLst>
          </p:cNvPr>
          <p:cNvSpPr>
            <a:spLocks noGrp="1" noChangeArrowheads="1"/>
          </p:cNvSpPr>
          <p:nvPr>
            <p:ph type="ctrTitle"/>
          </p:nvPr>
        </p:nvSpPr>
        <p:spPr/>
        <p:txBody>
          <a:bodyPr/>
          <a:lstStyle/>
          <a:p>
            <a:pPr eaLnBrk="1" hangingPunct="1"/>
            <a:r>
              <a:rPr lang="en-US" altLang="en-US" dirty="0"/>
              <a:t>Energy and pollution</a:t>
            </a:r>
          </a:p>
        </p:txBody>
      </p:sp>
      <p:pic>
        <p:nvPicPr>
          <p:cNvPr id="31" name="Picture 30">
            <a:extLst>
              <a:ext uri="{FF2B5EF4-FFF2-40B4-BE49-F238E27FC236}">
                <a16:creationId xmlns:a16="http://schemas.microsoft.com/office/drawing/2014/main" id="{9755F3C3-DD9F-4527-9E1B-D08027D2ECD2}"/>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0960" y="88584"/>
            <a:ext cx="1920240" cy="2419505"/>
          </a:xfrm>
          <a:prstGeom prst="rect">
            <a:avLst/>
          </a:prstGeom>
        </p:spPr>
      </p:pic>
      <p:pic>
        <p:nvPicPr>
          <p:cNvPr id="37892" name="Picture 37891">
            <a:extLst>
              <a:ext uri="{FF2B5EF4-FFF2-40B4-BE49-F238E27FC236}">
                <a16:creationId xmlns:a16="http://schemas.microsoft.com/office/drawing/2014/main" id="{45605202-59EB-495F-A7EB-3DAE99182B5C}"/>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04800" y="4297680"/>
            <a:ext cx="2471235" cy="2468880"/>
          </a:xfrm>
          <a:prstGeom prst="rect">
            <a:avLst/>
          </a:prstGeom>
        </p:spPr>
      </p:pic>
      <p:pic>
        <p:nvPicPr>
          <p:cNvPr id="37902" name="Picture 37901">
            <a:extLst>
              <a:ext uri="{FF2B5EF4-FFF2-40B4-BE49-F238E27FC236}">
                <a16:creationId xmlns:a16="http://schemas.microsoft.com/office/drawing/2014/main" id="{3FF4B288-FFE7-4F3D-9F78-0350A73F9E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1800" y="76200"/>
            <a:ext cx="2286000" cy="2286000"/>
          </a:xfrm>
          <a:prstGeom prst="rect">
            <a:avLst/>
          </a:prstGeom>
        </p:spPr>
      </p:pic>
      <p:pic>
        <p:nvPicPr>
          <p:cNvPr id="37907" name="Picture 37906">
            <a:extLst>
              <a:ext uri="{FF2B5EF4-FFF2-40B4-BE49-F238E27FC236}">
                <a16:creationId xmlns:a16="http://schemas.microsoft.com/office/drawing/2014/main" id="{9F7A429D-DD7E-4359-8F3C-13606B14EE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76207" y="228600"/>
            <a:ext cx="4191585" cy="1933845"/>
          </a:xfrm>
          <a:prstGeom prst="rect">
            <a:avLst/>
          </a:prstGeom>
        </p:spPr>
      </p:pic>
      <p:pic>
        <p:nvPicPr>
          <p:cNvPr id="6" name="Picture 5">
            <a:extLst>
              <a:ext uri="{FF2B5EF4-FFF2-40B4-BE49-F238E27FC236}">
                <a16:creationId xmlns:a16="http://schemas.microsoft.com/office/drawing/2014/main" id="{783A2A69-0027-46B2-AD6F-D2D71ED3D1E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3680" y="4297680"/>
            <a:ext cx="2103120" cy="2453167"/>
          </a:xfrm>
          <a:prstGeom prst="rect">
            <a:avLst/>
          </a:prstGeom>
        </p:spPr>
      </p:pic>
    </p:spTree>
    <p:extLst>
      <p:ext uri="{BB962C8B-B14F-4D97-AF65-F5344CB8AC3E}">
        <p14:creationId xmlns:p14="http://schemas.microsoft.com/office/powerpoint/2010/main" val="1158412441"/>
      </p:ext>
    </p:extLst>
  </p:cSld>
  <p:clrMapOvr>
    <a:masterClrMapping/>
  </p:clrMapOvr>
  <mc:AlternateContent xmlns:mc="http://schemas.openxmlformats.org/markup-compatibility/2006" xmlns:p14="http://schemas.microsoft.com/office/powerpoint/2010/main">
    <mc:Choice Requires="p14">
      <p:transition spd="slow" p14:dur="2000" advTm="2260"/>
    </mc:Choice>
    <mc:Fallback xmlns="">
      <p:transition spd="slow" advTm="226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eaLnBrk="1" hangingPunct="1"/>
            <a:r>
              <a:rPr lang="en-US" dirty="0"/>
              <a:t>Global Temperature Changes</a:t>
            </a:r>
          </a:p>
        </p:txBody>
      </p:sp>
      <p:pic>
        <p:nvPicPr>
          <p:cNvPr id="4" name="Picture 3" descr="global average temperature.jpg"/>
          <p:cNvPicPr>
            <a:picLocks noChangeAspect="1"/>
          </p:cNvPicPr>
          <p:nvPr/>
        </p:nvPicPr>
        <p:blipFill>
          <a:blip r:embed="rId3" cstate="print"/>
          <a:stretch>
            <a:fillRect/>
          </a:stretch>
        </p:blipFill>
        <p:spPr>
          <a:xfrm>
            <a:off x="1095375" y="1195387"/>
            <a:ext cx="6953250" cy="4467225"/>
          </a:xfrm>
          <a:prstGeom prst="rect">
            <a:avLst/>
          </a:prstGeom>
        </p:spPr>
      </p:pic>
      <p:sp>
        <p:nvSpPr>
          <p:cNvPr id="2" name="Footer Placeholder 1">
            <a:extLst>
              <a:ext uri="{FF2B5EF4-FFF2-40B4-BE49-F238E27FC236}">
                <a16:creationId xmlns:a16="http://schemas.microsoft.com/office/drawing/2014/main" id="{E81FDCAF-9216-403C-93AA-FBF662C42478}"/>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AA38B578-4311-4D81-9334-E05FA0A29AB5}"/>
              </a:ext>
            </a:extLst>
          </p:cNvPr>
          <p:cNvSpPr>
            <a:spLocks noGrp="1"/>
          </p:cNvSpPr>
          <p:nvPr>
            <p:ph type="sldNum" sz="quarter" idx="12"/>
          </p:nvPr>
        </p:nvSpPr>
        <p:spPr/>
        <p:txBody>
          <a:bodyPr/>
          <a:lstStyle/>
          <a:p>
            <a:fld id="{C58FD98D-BF78-4FF1-9D7F-5E85A7961EF8}" type="slidenum">
              <a:rPr lang="en-US" smtClean="0"/>
              <a:pPr/>
              <a:t>20</a:t>
            </a:fld>
            <a:endParaRPr lang="en-US"/>
          </a:p>
        </p:txBody>
      </p:sp>
    </p:spTree>
    <p:extLst>
      <p:ext uri="{BB962C8B-B14F-4D97-AF65-F5344CB8AC3E}">
        <p14:creationId xmlns:p14="http://schemas.microsoft.com/office/powerpoint/2010/main" val="2490242139"/>
      </p:ext>
    </p:extLst>
  </p:cSld>
  <p:clrMapOvr>
    <a:masterClrMapping/>
  </p:clrMapOvr>
  <mc:AlternateContent xmlns:mc="http://schemas.openxmlformats.org/markup-compatibility/2006" xmlns:p14="http://schemas.microsoft.com/office/powerpoint/2010/main">
    <mc:Choice Requires="p14">
      <p:transition spd="slow" p14:dur="2000" advTm="4858"/>
    </mc:Choice>
    <mc:Fallback xmlns="">
      <p:transition spd="slow" advTm="485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Climate Change</a:t>
            </a:r>
          </a:p>
        </p:txBody>
      </p:sp>
      <p:pic>
        <p:nvPicPr>
          <p:cNvPr id="5" name="Picture 4" descr="axios1.png"/>
          <p:cNvPicPr>
            <a:picLocks noChangeAspect="1"/>
          </p:cNvPicPr>
          <p:nvPr/>
        </p:nvPicPr>
        <p:blipFill>
          <a:blip r:embed="rId3" cstate="print"/>
          <a:stretch>
            <a:fillRect/>
          </a:stretch>
        </p:blipFill>
        <p:spPr>
          <a:xfrm>
            <a:off x="1023442" y="471074"/>
            <a:ext cx="7097116" cy="5915851"/>
          </a:xfrm>
          <a:prstGeom prst="rect">
            <a:avLst/>
          </a:prstGeom>
        </p:spPr>
      </p:pic>
      <p:sp>
        <p:nvSpPr>
          <p:cNvPr id="2" name="Footer Placeholder 1">
            <a:extLst>
              <a:ext uri="{FF2B5EF4-FFF2-40B4-BE49-F238E27FC236}">
                <a16:creationId xmlns:a16="http://schemas.microsoft.com/office/drawing/2014/main" id="{0F49F13C-A3E5-4506-A087-693E2E6CD530}"/>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4DD9D1A3-D1BC-4038-A82F-10F30DF09DAA}"/>
              </a:ext>
            </a:extLst>
          </p:cNvPr>
          <p:cNvSpPr>
            <a:spLocks noGrp="1"/>
          </p:cNvSpPr>
          <p:nvPr>
            <p:ph type="sldNum" sz="quarter" idx="12"/>
          </p:nvPr>
        </p:nvSpPr>
        <p:spPr/>
        <p:txBody>
          <a:bodyPr/>
          <a:lstStyle/>
          <a:p>
            <a:fld id="{C58FD98D-BF78-4FF1-9D7F-5E85A7961EF8}" type="slidenum">
              <a:rPr lang="en-US" smtClean="0"/>
              <a:pPr/>
              <a:t>21</a:t>
            </a:fld>
            <a:endParaRPr lang="en-US"/>
          </a:p>
        </p:txBody>
      </p:sp>
    </p:spTree>
    <p:extLst>
      <p:ext uri="{BB962C8B-B14F-4D97-AF65-F5344CB8AC3E}">
        <p14:creationId xmlns:p14="http://schemas.microsoft.com/office/powerpoint/2010/main" val="1524342115"/>
      </p:ext>
    </p:extLst>
  </p:cSld>
  <p:clrMapOvr>
    <a:masterClrMapping/>
  </p:clrMapOvr>
  <mc:AlternateContent xmlns:mc="http://schemas.openxmlformats.org/markup-compatibility/2006" xmlns:p14="http://schemas.microsoft.com/office/powerpoint/2010/main">
    <mc:Choice Requires="p14">
      <p:transition spd="slow" p14:dur="2000" advTm="1558"/>
    </mc:Choice>
    <mc:Fallback xmlns="">
      <p:transition spd="slow" advTm="15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Climate Change</a:t>
            </a:r>
          </a:p>
        </p:txBody>
      </p:sp>
      <p:pic>
        <p:nvPicPr>
          <p:cNvPr id="5" name="Picture 4" descr="axios1.png"/>
          <p:cNvPicPr>
            <a:picLocks noChangeAspect="1"/>
          </p:cNvPicPr>
          <p:nvPr/>
        </p:nvPicPr>
        <p:blipFill>
          <a:blip r:embed="rId3" cstate="print"/>
          <a:stretch>
            <a:fillRect/>
          </a:stretch>
        </p:blipFill>
        <p:spPr>
          <a:xfrm>
            <a:off x="1023442" y="471074"/>
            <a:ext cx="7097116" cy="5915851"/>
          </a:xfrm>
          <a:prstGeom prst="rect">
            <a:avLst/>
          </a:prstGeom>
        </p:spPr>
      </p:pic>
      <p:pic>
        <p:nvPicPr>
          <p:cNvPr id="4" name="Picture 3" descr="axios2.png"/>
          <p:cNvPicPr>
            <a:picLocks noChangeAspect="1"/>
          </p:cNvPicPr>
          <p:nvPr/>
        </p:nvPicPr>
        <p:blipFill>
          <a:blip r:embed="rId4" cstate="print"/>
          <a:stretch>
            <a:fillRect/>
          </a:stretch>
        </p:blipFill>
        <p:spPr>
          <a:xfrm>
            <a:off x="1128231" y="471074"/>
            <a:ext cx="6887537" cy="5915851"/>
          </a:xfrm>
          <a:prstGeom prst="rect">
            <a:avLst/>
          </a:prstGeom>
        </p:spPr>
      </p:pic>
      <p:sp>
        <p:nvSpPr>
          <p:cNvPr id="2" name="Footer Placeholder 1">
            <a:extLst>
              <a:ext uri="{FF2B5EF4-FFF2-40B4-BE49-F238E27FC236}">
                <a16:creationId xmlns:a16="http://schemas.microsoft.com/office/drawing/2014/main" id="{791FA321-F9E3-4401-93CF-A8D31889B758}"/>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28209AD4-D2B0-4239-B75F-28FE676BA59D}"/>
              </a:ext>
            </a:extLst>
          </p:cNvPr>
          <p:cNvSpPr>
            <a:spLocks noGrp="1"/>
          </p:cNvSpPr>
          <p:nvPr>
            <p:ph type="sldNum" sz="quarter" idx="12"/>
          </p:nvPr>
        </p:nvSpPr>
        <p:spPr/>
        <p:txBody>
          <a:bodyPr/>
          <a:lstStyle/>
          <a:p>
            <a:fld id="{C58FD98D-BF78-4FF1-9D7F-5E85A7961EF8}" type="slidenum">
              <a:rPr lang="en-US" smtClean="0"/>
              <a:pPr/>
              <a:t>22</a:t>
            </a:fld>
            <a:endParaRPr lang="en-US"/>
          </a:p>
        </p:txBody>
      </p:sp>
    </p:spTree>
    <p:extLst>
      <p:ext uri="{BB962C8B-B14F-4D97-AF65-F5344CB8AC3E}">
        <p14:creationId xmlns:p14="http://schemas.microsoft.com/office/powerpoint/2010/main" val="2713966825"/>
      </p:ext>
    </p:extLst>
  </p:cSld>
  <p:clrMapOvr>
    <a:masterClrMapping/>
  </p:clrMapOvr>
  <mc:AlternateContent xmlns:mc="http://schemas.openxmlformats.org/markup-compatibility/2006" xmlns:p14="http://schemas.microsoft.com/office/powerpoint/2010/main">
    <mc:Choice Requires="p14">
      <p:transition spd="slow" p14:dur="2000" advTm="1053"/>
    </mc:Choice>
    <mc:Fallback xmlns="">
      <p:transition spd="slow" advTm="105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Climate Change</a:t>
            </a:r>
          </a:p>
        </p:txBody>
      </p:sp>
      <p:pic>
        <p:nvPicPr>
          <p:cNvPr id="5" name="Picture 4" descr="axios1.png"/>
          <p:cNvPicPr>
            <a:picLocks noChangeAspect="1"/>
          </p:cNvPicPr>
          <p:nvPr/>
        </p:nvPicPr>
        <p:blipFill>
          <a:blip r:embed="rId3" cstate="print"/>
          <a:stretch>
            <a:fillRect/>
          </a:stretch>
        </p:blipFill>
        <p:spPr>
          <a:xfrm>
            <a:off x="1023442" y="471074"/>
            <a:ext cx="7097116" cy="5915851"/>
          </a:xfrm>
          <a:prstGeom prst="rect">
            <a:avLst/>
          </a:prstGeom>
        </p:spPr>
      </p:pic>
      <p:pic>
        <p:nvPicPr>
          <p:cNvPr id="4" name="Picture 3" descr="axios3.png"/>
          <p:cNvPicPr>
            <a:picLocks noChangeAspect="1"/>
          </p:cNvPicPr>
          <p:nvPr/>
        </p:nvPicPr>
        <p:blipFill>
          <a:blip r:embed="rId4" cstate="print"/>
          <a:stretch>
            <a:fillRect/>
          </a:stretch>
        </p:blipFill>
        <p:spPr>
          <a:xfrm>
            <a:off x="1066800" y="1066800"/>
            <a:ext cx="7106642" cy="5353798"/>
          </a:xfrm>
          <a:prstGeom prst="rect">
            <a:avLst/>
          </a:prstGeom>
        </p:spPr>
      </p:pic>
      <p:sp>
        <p:nvSpPr>
          <p:cNvPr id="2" name="Footer Placeholder 1">
            <a:extLst>
              <a:ext uri="{FF2B5EF4-FFF2-40B4-BE49-F238E27FC236}">
                <a16:creationId xmlns:a16="http://schemas.microsoft.com/office/drawing/2014/main" id="{AA3D0CB5-A0DD-4AAE-BB15-668A66D9A183}"/>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8092123B-509D-4AB2-A3C6-D0787AF1DFB2}"/>
              </a:ext>
            </a:extLst>
          </p:cNvPr>
          <p:cNvSpPr>
            <a:spLocks noGrp="1"/>
          </p:cNvSpPr>
          <p:nvPr>
            <p:ph type="sldNum" sz="quarter" idx="12"/>
          </p:nvPr>
        </p:nvSpPr>
        <p:spPr/>
        <p:txBody>
          <a:bodyPr/>
          <a:lstStyle/>
          <a:p>
            <a:fld id="{C58FD98D-BF78-4FF1-9D7F-5E85A7961EF8}" type="slidenum">
              <a:rPr lang="en-US" smtClean="0"/>
              <a:pPr/>
              <a:t>23</a:t>
            </a:fld>
            <a:endParaRPr lang="en-US"/>
          </a:p>
        </p:txBody>
      </p:sp>
    </p:spTree>
    <p:extLst>
      <p:ext uri="{BB962C8B-B14F-4D97-AF65-F5344CB8AC3E}">
        <p14:creationId xmlns:p14="http://schemas.microsoft.com/office/powerpoint/2010/main" val="290992148"/>
      </p:ext>
    </p:extLst>
  </p:cSld>
  <p:clrMapOvr>
    <a:masterClrMapping/>
  </p:clrMapOvr>
  <mc:AlternateContent xmlns:mc="http://schemas.openxmlformats.org/markup-compatibility/2006" xmlns:p14="http://schemas.microsoft.com/office/powerpoint/2010/main">
    <mc:Choice Requires="p14">
      <p:transition spd="slow" p14:dur="2000" advTm="2482"/>
    </mc:Choice>
    <mc:Fallback xmlns="">
      <p:transition spd="slow" advTm="248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Philadelphia summers</a:t>
            </a:r>
          </a:p>
        </p:txBody>
      </p:sp>
      <p:pic>
        <p:nvPicPr>
          <p:cNvPr id="5" name="Picture 4" descr="Philadelphia SUmmers.png"/>
          <p:cNvPicPr>
            <a:picLocks noChangeAspect="1"/>
          </p:cNvPicPr>
          <p:nvPr/>
        </p:nvPicPr>
        <p:blipFill>
          <a:blip r:embed="rId3" cstate="print"/>
          <a:stretch>
            <a:fillRect/>
          </a:stretch>
        </p:blipFill>
        <p:spPr>
          <a:xfrm>
            <a:off x="2285681" y="1430194"/>
            <a:ext cx="4572638" cy="4629796"/>
          </a:xfrm>
          <a:prstGeom prst="rect">
            <a:avLst/>
          </a:prstGeom>
        </p:spPr>
      </p:pic>
      <p:sp>
        <p:nvSpPr>
          <p:cNvPr id="3" name="Footer Placeholder 2">
            <a:extLst>
              <a:ext uri="{FF2B5EF4-FFF2-40B4-BE49-F238E27FC236}">
                <a16:creationId xmlns:a16="http://schemas.microsoft.com/office/drawing/2014/main" id="{49F6740B-AF50-44AC-A5C9-488808BD5450}"/>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A9CAA9FA-2270-4750-B4AE-8384AB997ED2}"/>
              </a:ext>
            </a:extLst>
          </p:cNvPr>
          <p:cNvSpPr>
            <a:spLocks noGrp="1"/>
          </p:cNvSpPr>
          <p:nvPr>
            <p:ph type="sldNum" sz="quarter" idx="12"/>
          </p:nvPr>
        </p:nvSpPr>
        <p:spPr/>
        <p:txBody>
          <a:bodyPr/>
          <a:lstStyle/>
          <a:p>
            <a:fld id="{C58FD98D-BF78-4FF1-9D7F-5E85A7961EF8}" type="slidenum">
              <a:rPr lang="en-US" smtClean="0"/>
              <a:pPr/>
              <a:t>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972"/>
    </mc:Choice>
    <mc:Fallback xmlns="">
      <p:transition spd="slow" advTm="497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eaLnBrk="1" hangingPunct="1"/>
            <a:r>
              <a:rPr lang="en-US" dirty="0"/>
              <a:t>Climate Change Revealed by Nature</a:t>
            </a:r>
          </a:p>
        </p:txBody>
      </p:sp>
      <p:sp>
        <p:nvSpPr>
          <p:cNvPr id="60419" name="Rectangle 3"/>
          <p:cNvSpPr>
            <a:spLocks noGrp="1" noChangeArrowheads="1"/>
          </p:cNvSpPr>
          <p:nvPr>
            <p:ph idx="1"/>
          </p:nvPr>
        </p:nvSpPr>
        <p:spPr/>
        <p:txBody>
          <a:bodyPr>
            <a:normAutofit/>
          </a:bodyPr>
          <a:lstStyle/>
          <a:p>
            <a:r>
              <a:rPr lang="en-US" sz="3000" dirty="0"/>
              <a:t>Spring is starting earlier and there is a delayed onset of autumn/winter</a:t>
            </a:r>
          </a:p>
          <a:p>
            <a:r>
              <a:rPr lang="en-US" sz="3000" dirty="0"/>
              <a:t>Birds are appearing earlier in the year</a:t>
            </a:r>
          </a:p>
          <a:p>
            <a:pPr lvl="1"/>
            <a:r>
              <a:rPr lang="en-US" sz="2600" dirty="0"/>
              <a:t>UK swallows arrive 15 days earlier in 2017 vs 1960s</a:t>
            </a:r>
          </a:p>
          <a:p>
            <a:pPr lvl="1"/>
            <a:r>
              <a:rPr lang="en-US" sz="2600" dirty="0"/>
              <a:t>UK Sand Martins arrive 23 days earlier</a:t>
            </a:r>
          </a:p>
          <a:p>
            <a:r>
              <a:rPr lang="en-US" sz="3000" dirty="0"/>
              <a:t>Plants are flowering earlier</a:t>
            </a:r>
          </a:p>
          <a:p>
            <a:pPr lvl="1"/>
            <a:r>
              <a:rPr lang="en-US" dirty="0"/>
              <a:t>English Oak </a:t>
            </a:r>
            <a:r>
              <a:rPr lang="en-US" dirty="0" err="1"/>
              <a:t>leafs</a:t>
            </a:r>
            <a:r>
              <a:rPr lang="en-US" dirty="0"/>
              <a:t> out a month earlier now vs 1950</a:t>
            </a:r>
          </a:p>
          <a:p>
            <a:r>
              <a:rPr lang="en-US" sz="3000" dirty="0"/>
              <a:t>Predators vs prey becoming out-of-synch</a:t>
            </a:r>
          </a:p>
        </p:txBody>
      </p:sp>
      <p:sp>
        <p:nvSpPr>
          <p:cNvPr id="2" name="Footer Placeholder 1">
            <a:extLst>
              <a:ext uri="{FF2B5EF4-FFF2-40B4-BE49-F238E27FC236}">
                <a16:creationId xmlns:a16="http://schemas.microsoft.com/office/drawing/2014/main" id="{0CECEDC1-365B-4B0C-8BBB-76E0943F7617}"/>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9412D8DA-13CB-4F94-A126-23B41DAF5999}"/>
              </a:ext>
            </a:extLst>
          </p:cNvPr>
          <p:cNvSpPr>
            <a:spLocks noGrp="1"/>
          </p:cNvSpPr>
          <p:nvPr>
            <p:ph type="sldNum" sz="quarter" idx="12"/>
          </p:nvPr>
        </p:nvSpPr>
        <p:spPr/>
        <p:txBody>
          <a:bodyPr/>
          <a:lstStyle/>
          <a:p>
            <a:fld id="{C58FD98D-BF78-4FF1-9D7F-5E85A7961EF8}" type="slidenum">
              <a:rPr lang="en-US" smtClean="0"/>
              <a:pPr/>
              <a:t>25</a:t>
            </a:fld>
            <a:endParaRPr lang="en-US"/>
          </a:p>
        </p:txBody>
      </p:sp>
    </p:spTree>
    <p:extLst>
      <p:ext uri="{BB962C8B-B14F-4D97-AF65-F5344CB8AC3E}">
        <p14:creationId xmlns:p14="http://schemas.microsoft.com/office/powerpoint/2010/main" val="3295833962"/>
      </p:ext>
    </p:extLst>
  </p:cSld>
  <p:clrMapOvr>
    <a:masterClrMapping/>
  </p:clrMapOvr>
  <mc:AlternateContent xmlns:mc="http://schemas.openxmlformats.org/markup-compatibility/2006" xmlns:p14="http://schemas.microsoft.com/office/powerpoint/2010/main">
    <mc:Choice Requires="p14">
      <p:transition spd="slow" p14:dur="2000" advTm="8732"/>
    </mc:Choice>
    <mc:Fallback xmlns="">
      <p:transition spd="slow" advTm="873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Christmas Bird Count (Audubon)</a:t>
            </a:r>
          </a:p>
        </p:txBody>
      </p:sp>
      <p:pic>
        <p:nvPicPr>
          <p:cNvPr id="3" name="Picture 2">
            <a:extLst>
              <a:ext uri="{FF2B5EF4-FFF2-40B4-BE49-F238E27FC236}">
                <a16:creationId xmlns:a16="http://schemas.microsoft.com/office/drawing/2014/main" id="{4EC829D9-77CC-40E1-825B-786AF715B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837" y="1300162"/>
            <a:ext cx="6410325" cy="5019675"/>
          </a:xfrm>
          <a:prstGeom prst="rect">
            <a:avLst/>
          </a:prstGeom>
        </p:spPr>
      </p:pic>
      <p:sp>
        <p:nvSpPr>
          <p:cNvPr id="2" name="Footer Placeholder 1">
            <a:extLst>
              <a:ext uri="{FF2B5EF4-FFF2-40B4-BE49-F238E27FC236}">
                <a16:creationId xmlns:a16="http://schemas.microsoft.com/office/drawing/2014/main" id="{6AFED908-56B9-4942-B3DC-05D8E764AAB6}"/>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A96EAF16-A9E0-49F1-AF85-6AC1552B64E9}"/>
              </a:ext>
            </a:extLst>
          </p:cNvPr>
          <p:cNvSpPr>
            <a:spLocks noGrp="1"/>
          </p:cNvSpPr>
          <p:nvPr>
            <p:ph type="sldNum" sz="quarter" idx="12"/>
          </p:nvPr>
        </p:nvSpPr>
        <p:spPr/>
        <p:txBody>
          <a:bodyPr/>
          <a:lstStyle/>
          <a:p>
            <a:fld id="{C58FD98D-BF78-4FF1-9D7F-5E85A7961EF8}" type="slidenum">
              <a:rPr lang="en-US" smtClean="0"/>
              <a:pPr/>
              <a:t>26</a:t>
            </a:fld>
            <a:endParaRPr lang="en-US"/>
          </a:p>
        </p:txBody>
      </p:sp>
    </p:spTree>
    <p:extLst>
      <p:ext uri="{BB962C8B-B14F-4D97-AF65-F5344CB8AC3E}">
        <p14:creationId xmlns:p14="http://schemas.microsoft.com/office/powerpoint/2010/main" val="2267240666"/>
      </p:ext>
    </p:extLst>
  </p:cSld>
  <p:clrMapOvr>
    <a:masterClrMapping/>
  </p:clrMapOvr>
  <mc:AlternateContent xmlns:mc="http://schemas.openxmlformats.org/markup-compatibility/2006" xmlns:p14="http://schemas.microsoft.com/office/powerpoint/2010/main">
    <mc:Choice Requires="p14">
      <p:transition spd="slow" p14:dur="2000" advTm="4975"/>
    </mc:Choice>
    <mc:Fallback xmlns="">
      <p:transition spd="slow" advTm="49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en-US" dirty="0"/>
              <a:t>Washington DC Cherry Blossom</a:t>
            </a:r>
          </a:p>
        </p:txBody>
      </p:sp>
      <p:pic>
        <p:nvPicPr>
          <p:cNvPr id="5" name="Picture 4">
            <a:extLst>
              <a:ext uri="{FF2B5EF4-FFF2-40B4-BE49-F238E27FC236}">
                <a16:creationId xmlns:a16="http://schemas.microsoft.com/office/drawing/2014/main" id="{A4FDBA52-DDDF-4946-9BE3-306CF34704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187" y="1166080"/>
            <a:ext cx="6143625" cy="5229225"/>
          </a:xfrm>
          <a:prstGeom prst="rect">
            <a:avLst/>
          </a:prstGeom>
        </p:spPr>
      </p:pic>
      <p:sp>
        <p:nvSpPr>
          <p:cNvPr id="2" name="Footer Placeholder 1">
            <a:extLst>
              <a:ext uri="{FF2B5EF4-FFF2-40B4-BE49-F238E27FC236}">
                <a16:creationId xmlns:a16="http://schemas.microsoft.com/office/drawing/2014/main" id="{94C368ED-4F56-44C0-9E25-135F29C85A88}"/>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99BE412F-8FF4-4322-A025-B9E5E8CB0B3E}"/>
              </a:ext>
            </a:extLst>
          </p:cNvPr>
          <p:cNvSpPr>
            <a:spLocks noGrp="1"/>
          </p:cNvSpPr>
          <p:nvPr>
            <p:ph type="sldNum" sz="quarter" idx="12"/>
          </p:nvPr>
        </p:nvSpPr>
        <p:spPr/>
        <p:txBody>
          <a:bodyPr/>
          <a:lstStyle/>
          <a:p>
            <a:fld id="{C58FD98D-BF78-4FF1-9D7F-5E85A7961EF8}" type="slidenum">
              <a:rPr lang="en-US" smtClean="0"/>
              <a:pPr/>
              <a:t>27</a:t>
            </a:fld>
            <a:endParaRPr lang="en-US"/>
          </a:p>
        </p:txBody>
      </p:sp>
    </p:spTree>
    <p:extLst>
      <p:ext uri="{BB962C8B-B14F-4D97-AF65-F5344CB8AC3E}">
        <p14:creationId xmlns:p14="http://schemas.microsoft.com/office/powerpoint/2010/main" val="1834293377"/>
      </p:ext>
    </p:extLst>
  </p:cSld>
  <p:clrMapOvr>
    <a:masterClrMapping/>
  </p:clrMapOvr>
  <mc:AlternateContent xmlns:mc="http://schemas.openxmlformats.org/markup-compatibility/2006" xmlns:p14="http://schemas.microsoft.com/office/powerpoint/2010/main">
    <mc:Choice Requires="p14">
      <p:transition spd="slow" p14:dur="2000" advTm="3834"/>
    </mc:Choice>
    <mc:Fallback xmlns="">
      <p:transition spd="slow" advTm="383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en-US" dirty="0"/>
              <a:t>Ragweed Pollen Season</a:t>
            </a:r>
          </a:p>
        </p:txBody>
      </p:sp>
      <p:pic>
        <p:nvPicPr>
          <p:cNvPr id="5" name="Picture 4">
            <a:extLst>
              <a:ext uri="{FF2B5EF4-FFF2-40B4-BE49-F238E27FC236}">
                <a16:creationId xmlns:a16="http://schemas.microsoft.com/office/drawing/2014/main" id="{22DFA527-B4EB-4D35-9BD1-5456CE7704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0"/>
          <a:stretch/>
        </p:blipFill>
        <p:spPr>
          <a:xfrm>
            <a:off x="2252662" y="1318479"/>
            <a:ext cx="4638675" cy="5539521"/>
          </a:xfrm>
          <a:prstGeom prst="rect">
            <a:avLst/>
          </a:prstGeom>
        </p:spPr>
      </p:pic>
      <p:sp>
        <p:nvSpPr>
          <p:cNvPr id="2" name="Footer Placeholder 1">
            <a:extLst>
              <a:ext uri="{FF2B5EF4-FFF2-40B4-BE49-F238E27FC236}">
                <a16:creationId xmlns:a16="http://schemas.microsoft.com/office/drawing/2014/main" id="{1995E831-3BE5-4BB1-A2B4-C08CC8E1637B}"/>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CFF9AF26-26E6-48B9-882D-10D11BE7CB21}"/>
              </a:ext>
            </a:extLst>
          </p:cNvPr>
          <p:cNvSpPr>
            <a:spLocks noGrp="1"/>
          </p:cNvSpPr>
          <p:nvPr>
            <p:ph type="sldNum" sz="quarter" idx="12"/>
          </p:nvPr>
        </p:nvSpPr>
        <p:spPr/>
        <p:txBody>
          <a:bodyPr/>
          <a:lstStyle/>
          <a:p>
            <a:fld id="{C58FD98D-BF78-4FF1-9D7F-5E85A7961EF8}" type="slidenum">
              <a:rPr lang="en-US" smtClean="0"/>
              <a:pPr/>
              <a:t>28</a:t>
            </a:fld>
            <a:endParaRPr lang="en-US"/>
          </a:p>
        </p:txBody>
      </p:sp>
    </p:spTree>
    <p:extLst>
      <p:ext uri="{BB962C8B-B14F-4D97-AF65-F5344CB8AC3E}">
        <p14:creationId xmlns:p14="http://schemas.microsoft.com/office/powerpoint/2010/main" val="2887691192"/>
      </p:ext>
    </p:extLst>
  </p:cSld>
  <p:clrMapOvr>
    <a:masterClrMapping/>
  </p:clrMapOvr>
  <mc:AlternateContent xmlns:mc="http://schemas.openxmlformats.org/markup-compatibility/2006" xmlns:p14="http://schemas.microsoft.com/office/powerpoint/2010/main">
    <mc:Choice Requires="p14">
      <p:transition spd="slow" p14:dur="2000" advTm="5041"/>
    </mc:Choice>
    <mc:Fallback xmlns="">
      <p:transition spd="slow" advTm="504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a:hlinkClick r:id="rId3"/>
              </a:rPr>
              <a:t>Carbon dioxide and the oceans</a:t>
            </a:r>
            <a:endParaRPr lang="en-US" dirty="0"/>
          </a:p>
        </p:txBody>
      </p:sp>
      <p:pic>
        <p:nvPicPr>
          <p:cNvPr id="5" name="Content Placeholder 4">
            <a:extLst>
              <a:ext uri="{FF2B5EF4-FFF2-40B4-BE49-F238E27FC236}">
                <a16:creationId xmlns:a16="http://schemas.microsoft.com/office/drawing/2014/main" id="{9378EFD1-53AB-DCA5-4A1F-34E46DF55A6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38087" y="1635727"/>
            <a:ext cx="4867825" cy="4525963"/>
          </a:xfrm>
        </p:spPr>
      </p:pic>
      <p:sp>
        <p:nvSpPr>
          <p:cNvPr id="2" name="Footer Placeholder 1">
            <a:extLst>
              <a:ext uri="{FF2B5EF4-FFF2-40B4-BE49-F238E27FC236}">
                <a16:creationId xmlns:a16="http://schemas.microsoft.com/office/drawing/2014/main" id="{64B53560-B0A4-4195-B4D3-6013E3C4C25B}"/>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9FEADF87-F071-4DE0-A6BB-CA75499ADF87}"/>
              </a:ext>
            </a:extLst>
          </p:cNvPr>
          <p:cNvSpPr>
            <a:spLocks noGrp="1"/>
          </p:cNvSpPr>
          <p:nvPr>
            <p:ph type="sldNum" sz="quarter" idx="12"/>
          </p:nvPr>
        </p:nvSpPr>
        <p:spPr/>
        <p:txBody>
          <a:bodyPr/>
          <a:lstStyle/>
          <a:p>
            <a:fld id="{C58FD98D-BF78-4FF1-9D7F-5E85A7961EF8}" type="slidenum">
              <a:rPr lang="en-US" smtClean="0"/>
              <a:pPr/>
              <a:t>29</a:t>
            </a:fld>
            <a:endParaRPr lang="en-US"/>
          </a:p>
        </p:txBody>
      </p:sp>
    </p:spTree>
    <p:extLst>
      <p:ext uri="{BB962C8B-B14F-4D97-AF65-F5344CB8AC3E}">
        <p14:creationId xmlns:p14="http://schemas.microsoft.com/office/powerpoint/2010/main" val="4285237956"/>
      </p:ext>
    </p:extLst>
  </p:cSld>
  <p:clrMapOvr>
    <a:masterClrMapping/>
  </p:clrMapOvr>
  <mc:AlternateContent xmlns:mc="http://schemas.openxmlformats.org/markup-compatibility/2006" xmlns:p14="http://schemas.microsoft.com/office/powerpoint/2010/main">
    <mc:Choice Requires="p14">
      <p:transition spd="slow" p14:dur="2000" advTm="4871"/>
    </mc:Choice>
    <mc:Fallback xmlns="">
      <p:transition spd="slow" advTm="487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8670-E918-4E09-99EE-69D2FEB3DEE9}"/>
              </a:ext>
            </a:extLst>
          </p:cNvPr>
          <p:cNvSpPr>
            <a:spLocks noGrp="1"/>
          </p:cNvSpPr>
          <p:nvPr>
            <p:ph type="title"/>
          </p:nvPr>
        </p:nvSpPr>
        <p:spPr/>
        <p:txBody>
          <a:bodyPr>
            <a:normAutofit/>
          </a:bodyPr>
          <a:lstStyle/>
          <a:p>
            <a:r>
              <a:rPr lang="en-US" dirty="0"/>
              <a:t>Consequences of using coal and oil</a:t>
            </a:r>
          </a:p>
        </p:txBody>
      </p:sp>
      <p:sp>
        <p:nvSpPr>
          <p:cNvPr id="4" name="Content Placeholder 3">
            <a:extLst>
              <a:ext uri="{FF2B5EF4-FFF2-40B4-BE49-F238E27FC236}">
                <a16:creationId xmlns:a16="http://schemas.microsoft.com/office/drawing/2014/main" id="{76EA4264-B467-4DEB-8BC6-D0B25D6E1F39}"/>
              </a:ext>
            </a:extLst>
          </p:cNvPr>
          <p:cNvSpPr>
            <a:spLocks noGrp="1"/>
          </p:cNvSpPr>
          <p:nvPr>
            <p:ph sz="half" idx="1"/>
          </p:nvPr>
        </p:nvSpPr>
        <p:spPr>
          <a:xfrm>
            <a:off x="457200" y="1600200"/>
            <a:ext cx="7696200" cy="4525963"/>
          </a:xfrm>
        </p:spPr>
        <p:txBody>
          <a:bodyPr>
            <a:normAutofit/>
          </a:bodyPr>
          <a:lstStyle/>
          <a:p>
            <a:r>
              <a:rPr lang="en-US" dirty="0"/>
              <a:t>Very messy to extract, whether it be      mountain-top removal for coal …</a:t>
            </a:r>
          </a:p>
        </p:txBody>
      </p:sp>
      <p:pic>
        <p:nvPicPr>
          <p:cNvPr id="12" name="Picture 3" descr="mountain top removal  2">
            <a:extLst>
              <a:ext uri="{FF2B5EF4-FFF2-40B4-BE49-F238E27FC236}">
                <a16:creationId xmlns:a16="http://schemas.microsoft.com/office/drawing/2014/main" id="{625BAD70-6A1D-42EF-BC97-F29EB95047C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2605722"/>
            <a:ext cx="4754880" cy="3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80DAD01-8DA0-4C36-8DA3-E84CE355FD46}"/>
              </a:ext>
            </a:extLst>
          </p:cNvPr>
          <p:cNvSpPr>
            <a:spLocks noGrp="1"/>
          </p:cNvSpPr>
          <p:nvPr>
            <p:ph type="ftr" sz="quarter" idx="11"/>
          </p:nvPr>
        </p:nvSpPr>
        <p:spPr/>
        <p:txBody>
          <a:bodyPr/>
          <a:lstStyle/>
          <a:p>
            <a:r>
              <a:rPr lang="en-US"/>
              <a:t>www.EcoPhilly.org</a:t>
            </a:r>
          </a:p>
        </p:txBody>
      </p:sp>
      <p:sp>
        <p:nvSpPr>
          <p:cNvPr id="5" name="Slide Number Placeholder 4">
            <a:extLst>
              <a:ext uri="{FF2B5EF4-FFF2-40B4-BE49-F238E27FC236}">
                <a16:creationId xmlns:a16="http://schemas.microsoft.com/office/drawing/2014/main" id="{5067D7DE-8C9B-4ACD-8739-E1A6F6D57216}"/>
              </a:ext>
            </a:extLst>
          </p:cNvPr>
          <p:cNvSpPr>
            <a:spLocks noGrp="1"/>
          </p:cNvSpPr>
          <p:nvPr>
            <p:ph type="sldNum" sz="quarter" idx="12"/>
          </p:nvPr>
        </p:nvSpPr>
        <p:spPr/>
        <p:txBody>
          <a:bodyPr/>
          <a:lstStyle/>
          <a:p>
            <a:fld id="{C58FD98D-BF78-4FF1-9D7F-5E85A7961EF8}" type="slidenum">
              <a:rPr lang="en-US" smtClean="0"/>
              <a:pPr/>
              <a:t>3</a:t>
            </a:fld>
            <a:endParaRPr lang="en-US"/>
          </a:p>
        </p:txBody>
      </p:sp>
    </p:spTree>
    <p:extLst>
      <p:ext uri="{BB962C8B-B14F-4D97-AF65-F5344CB8AC3E}">
        <p14:creationId xmlns:p14="http://schemas.microsoft.com/office/powerpoint/2010/main" val="1642339369"/>
      </p:ext>
    </p:extLst>
  </p:cSld>
  <p:clrMapOvr>
    <a:masterClrMapping/>
  </p:clrMapOvr>
  <mc:AlternateContent xmlns:mc="http://schemas.openxmlformats.org/markup-compatibility/2006" xmlns:p14="http://schemas.microsoft.com/office/powerpoint/2010/main">
    <mc:Choice Requires="p14">
      <p:transition spd="slow" p14:dur="2000" advTm="4878"/>
    </mc:Choice>
    <mc:Fallback xmlns="">
      <p:transition spd="slow" advTm="48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a:bodyPr>
          <a:lstStyle/>
          <a:p>
            <a:pPr eaLnBrk="1" hangingPunct="1"/>
            <a:r>
              <a:rPr lang="en-US" dirty="0"/>
              <a:t>Warming the seas</a:t>
            </a:r>
          </a:p>
        </p:txBody>
      </p:sp>
      <p:sp>
        <p:nvSpPr>
          <p:cNvPr id="64515" name="Rectangle 3"/>
          <p:cNvSpPr>
            <a:spLocks noGrp="1" noChangeArrowheads="1"/>
          </p:cNvSpPr>
          <p:nvPr>
            <p:ph idx="1"/>
          </p:nvPr>
        </p:nvSpPr>
        <p:spPr/>
        <p:txBody>
          <a:bodyPr/>
          <a:lstStyle/>
          <a:p>
            <a:r>
              <a:rPr lang="en-US" dirty="0"/>
              <a:t>Warmer oceans have knock-on effects on weather, fisheries, and more</a:t>
            </a:r>
          </a:p>
        </p:txBody>
      </p:sp>
      <p:sp>
        <p:nvSpPr>
          <p:cNvPr id="2" name="Footer Placeholder 1">
            <a:extLst>
              <a:ext uri="{FF2B5EF4-FFF2-40B4-BE49-F238E27FC236}">
                <a16:creationId xmlns:a16="http://schemas.microsoft.com/office/drawing/2014/main" id="{64B53560-B0A4-4195-B4D3-6013E3C4C25B}"/>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9FEADF87-F071-4DE0-A6BB-CA75499ADF87}"/>
              </a:ext>
            </a:extLst>
          </p:cNvPr>
          <p:cNvSpPr>
            <a:spLocks noGrp="1"/>
          </p:cNvSpPr>
          <p:nvPr>
            <p:ph type="sldNum" sz="quarter" idx="12"/>
          </p:nvPr>
        </p:nvSpPr>
        <p:spPr/>
        <p:txBody>
          <a:bodyPr/>
          <a:lstStyle/>
          <a:p>
            <a:fld id="{C58FD98D-BF78-4FF1-9D7F-5E85A7961EF8}" type="slidenum">
              <a:rPr lang="en-US" smtClean="0"/>
              <a:pPr/>
              <a:t>30</a:t>
            </a:fld>
            <a:endParaRPr lang="en-US"/>
          </a:p>
        </p:txBody>
      </p:sp>
    </p:spTree>
    <p:extLst>
      <p:ext uri="{BB962C8B-B14F-4D97-AF65-F5344CB8AC3E}">
        <p14:creationId xmlns:p14="http://schemas.microsoft.com/office/powerpoint/2010/main" val="2372213651"/>
      </p:ext>
    </p:extLst>
  </p:cSld>
  <p:clrMapOvr>
    <a:masterClrMapping/>
  </p:clrMapOvr>
  <mc:AlternateContent xmlns:mc="http://schemas.openxmlformats.org/markup-compatibility/2006" xmlns:p14="http://schemas.microsoft.com/office/powerpoint/2010/main">
    <mc:Choice Requires="p14">
      <p:transition spd="slow" p14:dur="2000" advTm="4871"/>
    </mc:Choice>
    <mc:Fallback xmlns="">
      <p:transition spd="slow" advTm="487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D8A65-B2B5-420A-9FB0-25624F0157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3104" y="3"/>
            <a:ext cx="6309360" cy="6768667"/>
          </a:xfrm>
          <a:prstGeom prst="rect">
            <a:avLst/>
          </a:prstGeom>
        </p:spPr>
      </p:pic>
      <p:sp>
        <p:nvSpPr>
          <p:cNvPr id="2" name="Footer Placeholder 1">
            <a:extLst>
              <a:ext uri="{FF2B5EF4-FFF2-40B4-BE49-F238E27FC236}">
                <a16:creationId xmlns:a16="http://schemas.microsoft.com/office/drawing/2014/main" id="{7546A5FA-D973-4FAB-AE7F-31D37D0C5ED8}"/>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7BAC30C8-7842-4C25-98F7-1597FC90C613}"/>
              </a:ext>
            </a:extLst>
          </p:cNvPr>
          <p:cNvSpPr>
            <a:spLocks noGrp="1"/>
          </p:cNvSpPr>
          <p:nvPr>
            <p:ph type="sldNum" sz="quarter" idx="12"/>
          </p:nvPr>
        </p:nvSpPr>
        <p:spPr/>
        <p:txBody>
          <a:bodyPr/>
          <a:lstStyle/>
          <a:p>
            <a:fld id="{C58FD98D-BF78-4FF1-9D7F-5E85A7961EF8}" type="slidenum">
              <a:rPr lang="en-US" smtClean="0"/>
              <a:pPr/>
              <a:t>31</a:t>
            </a:fld>
            <a:endParaRPr lang="en-US"/>
          </a:p>
        </p:txBody>
      </p:sp>
    </p:spTree>
    <p:extLst>
      <p:ext uri="{BB962C8B-B14F-4D97-AF65-F5344CB8AC3E}">
        <p14:creationId xmlns:p14="http://schemas.microsoft.com/office/powerpoint/2010/main" val="2639745399"/>
      </p:ext>
    </p:extLst>
  </p:cSld>
  <p:clrMapOvr>
    <a:masterClrMapping/>
  </p:clrMapOvr>
  <mc:AlternateContent xmlns:mc="http://schemas.openxmlformats.org/markup-compatibility/2006" xmlns:p14="http://schemas.microsoft.com/office/powerpoint/2010/main">
    <mc:Choice Requires="p14">
      <p:transition spd="slow" p14:dur="2000" advTm="7298"/>
    </mc:Choice>
    <mc:Fallback xmlns="">
      <p:transition spd="slow" advTm="729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bal sea levels.jpg"/>
          <p:cNvPicPr>
            <a:picLocks noChangeAspect="1"/>
          </p:cNvPicPr>
          <p:nvPr/>
        </p:nvPicPr>
        <p:blipFill>
          <a:blip r:embed="rId3" cstate="print"/>
          <a:stretch>
            <a:fillRect/>
          </a:stretch>
        </p:blipFill>
        <p:spPr>
          <a:xfrm>
            <a:off x="995362" y="1076325"/>
            <a:ext cx="7153275" cy="5629275"/>
          </a:xfrm>
          <a:prstGeom prst="rect">
            <a:avLst/>
          </a:prstGeom>
        </p:spPr>
      </p:pic>
      <p:sp>
        <p:nvSpPr>
          <p:cNvPr id="2" name="Title 1">
            <a:extLst>
              <a:ext uri="{FF2B5EF4-FFF2-40B4-BE49-F238E27FC236}">
                <a16:creationId xmlns:a16="http://schemas.microsoft.com/office/drawing/2014/main" id="{A4C3ED72-3C1B-4D81-9BD6-E726828C028F}"/>
              </a:ext>
            </a:extLst>
          </p:cNvPr>
          <p:cNvSpPr>
            <a:spLocks noGrp="1"/>
          </p:cNvSpPr>
          <p:nvPr>
            <p:ph type="title"/>
          </p:nvPr>
        </p:nvSpPr>
        <p:spPr>
          <a:xfrm>
            <a:off x="457200" y="0"/>
            <a:ext cx="8229600" cy="1143000"/>
          </a:xfrm>
        </p:spPr>
        <p:txBody>
          <a:bodyPr/>
          <a:lstStyle/>
          <a:p>
            <a:r>
              <a:rPr lang="en-US" dirty="0"/>
              <a:t>Sea level changes</a:t>
            </a:r>
          </a:p>
        </p:txBody>
      </p:sp>
      <p:sp>
        <p:nvSpPr>
          <p:cNvPr id="4" name="Footer Placeholder 3">
            <a:extLst>
              <a:ext uri="{FF2B5EF4-FFF2-40B4-BE49-F238E27FC236}">
                <a16:creationId xmlns:a16="http://schemas.microsoft.com/office/drawing/2014/main" id="{AB6382B3-155D-45A3-BB3E-7E0BA4544141}"/>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42060494-B5C0-41B3-9060-937FA1DAFA2A}"/>
              </a:ext>
            </a:extLst>
          </p:cNvPr>
          <p:cNvSpPr>
            <a:spLocks noGrp="1"/>
          </p:cNvSpPr>
          <p:nvPr>
            <p:ph type="sldNum" sz="quarter" idx="12"/>
          </p:nvPr>
        </p:nvSpPr>
        <p:spPr/>
        <p:txBody>
          <a:bodyPr/>
          <a:lstStyle/>
          <a:p>
            <a:fld id="{C58FD98D-BF78-4FF1-9D7F-5E85A7961EF8}" type="slidenum">
              <a:rPr lang="en-US" smtClean="0"/>
              <a:pPr/>
              <a:t>32</a:t>
            </a:fld>
            <a:endParaRPr lang="en-US"/>
          </a:p>
        </p:txBody>
      </p:sp>
    </p:spTree>
    <p:extLst>
      <p:ext uri="{BB962C8B-B14F-4D97-AF65-F5344CB8AC3E}">
        <p14:creationId xmlns:p14="http://schemas.microsoft.com/office/powerpoint/2010/main" val="42006458"/>
      </p:ext>
    </p:extLst>
  </p:cSld>
  <p:clrMapOvr>
    <a:masterClrMapping/>
  </p:clrMapOvr>
  <mc:AlternateContent xmlns:mc="http://schemas.openxmlformats.org/markup-compatibility/2006" xmlns:p14="http://schemas.microsoft.com/office/powerpoint/2010/main">
    <mc:Choice Requires="p14">
      <p:transition spd="slow" p14:dur="2000" advTm="5167"/>
    </mc:Choice>
    <mc:Fallback xmlns="">
      <p:transition spd="slow" advTm="516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Climate, weather</a:t>
            </a:r>
          </a:p>
        </p:txBody>
      </p:sp>
      <p:sp>
        <p:nvSpPr>
          <p:cNvPr id="3" name="Content Placeholder 2">
            <a:extLst>
              <a:ext uri="{FF2B5EF4-FFF2-40B4-BE49-F238E27FC236}">
                <a16:creationId xmlns:a16="http://schemas.microsoft.com/office/drawing/2014/main" id="{5AA538F6-C8A7-47B5-B6B0-D4A105E17F49}"/>
              </a:ext>
            </a:extLst>
          </p:cNvPr>
          <p:cNvSpPr>
            <a:spLocks noGrp="1"/>
          </p:cNvSpPr>
          <p:nvPr>
            <p:ph idx="1"/>
          </p:nvPr>
        </p:nvSpPr>
        <p:spPr/>
        <p:txBody>
          <a:bodyPr/>
          <a:lstStyle/>
          <a:p>
            <a:r>
              <a:rPr lang="en-US" dirty="0"/>
              <a:t>Although we’ve always had hurricanes and fires …</a:t>
            </a:r>
          </a:p>
          <a:p>
            <a:pPr lvl="1"/>
            <a:r>
              <a:rPr lang="en-US" dirty="0"/>
              <a:t>A warming ocean is guaranteed to rev up a hurricane</a:t>
            </a:r>
          </a:p>
          <a:p>
            <a:pPr lvl="1"/>
            <a:r>
              <a:rPr lang="en-US" dirty="0"/>
              <a:t>Climate change and invasive pest species are leading to more and more dangerous fires in Western forests</a:t>
            </a:r>
          </a:p>
          <a:p>
            <a:pPr lvl="1"/>
            <a:r>
              <a:rPr lang="en-US" dirty="0"/>
              <a:t>Similar events in Europe, Siberia</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33</a:t>
            </a:fld>
            <a:endParaRPr lang="en-US"/>
          </a:p>
        </p:txBody>
      </p:sp>
    </p:spTree>
    <p:extLst>
      <p:ext uri="{BB962C8B-B14F-4D97-AF65-F5344CB8AC3E}">
        <p14:creationId xmlns:p14="http://schemas.microsoft.com/office/powerpoint/2010/main" val="3845669399"/>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western US, 2022</a:t>
            </a:r>
          </a:p>
        </p:txBody>
      </p:sp>
      <p:sp>
        <p:nvSpPr>
          <p:cNvPr id="3" name="Content Placeholder 2">
            <a:extLst>
              <a:ext uri="{FF2B5EF4-FFF2-40B4-BE49-F238E27FC236}">
                <a16:creationId xmlns:a16="http://schemas.microsoft.com/office/drawing/2014/main" id="{5AA538F6-C8A7-47B5-B6B0-D4A105E17F49}"/>
              </a:ext>
            </a:extLst>
          </p:cNvPr>
          <p:cNvSpPr>
            <a:spLocks noGrp="1"/>
          </p:cNvSpPr>
          <p:nvPr>
            <p:ph idx="1"/>
          </p:nvPr>
        </p:nvSpPr>
        <p:spPr/>
        <p:txBody>
          <a:bodyPr>
            <a:normAutofit lnSpcReduction="10000"/>
          </a:bodyPr>
          <a:lstStyle/>
          <a:p>
            <a:r>
              <a:rPr lang="en-US" dirty="0"/>
              <a:t>In California alone, there has been a </a:t>
            </a:r>
            <a:r>
              <a:rPr lang="en-US" dirty="0">
                <a:hlinkClick r:id="rId3"/>
              </a:rPr>
              <a:t>fivefold increase</a:t>
            </a:r>
            <a:r>
              <a:rPr lang="en-US" dirty="0"/>
              <a:t> in burned area extent in forests since 1972</a:t>
            </a:r>
          </a:p>
          <a:p>
            <a:pPr lvl="1"/>
            <a:r>
              <a:rPr lang="en-US" dirty="0"/>
              <a:t>mainly due to more than an eightfold increase in summer forest-fire extent due to warmer and drier conditions.</a:t>
            </a:r>
          </a:p>
          <a:p>
            <a:r>
              <a:rPr lang="en-US" dirty="0"/>
              <a:t>Damage associated with wildfires has grown substantially, with $81.7 billion, or 66% of all direct losses since 1980, </a:t>
            </a:r>
            <a:r>
              <a:rPr lang="en-US" dirty="0">
                <a:hlinkClick r:id="rId4"/>
              </a:rPr>
              <a:t>occurring in the last five years</a:t>
            </a:r>
            <a:r>
              <a:rPr lang="en-US" dirty="0"/>
              <a:t>.</a:t>
            </a:r>
          </a:p>
          <a:p>
            <a:pPr lvl="1"/>
            <a:endParaRPr lang="en-US" dirty="0"/>
          </a:p>
          <a:p>
            <a:endParaRPr lang="en-US" dirty="0"/>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34</a:t>
            </a:fld>
            <a:endParaRPr lang="en-US"/>
          </a:p>
        </p:txBody>
      </p:sp>
    </p:spTree>
    <p:extLst>
      <p:ext uri="{BB962C8B-B14F-4D97-AF65-F5344CB8AC3E}">
        <p14:creationId xmlns:p14="http://schemas.microsoft.com/office/powerpoint/2010/main" val="2482986680"/>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Colorado 2022 </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35</a:t>
            </a:fld>
            <a:endParaRPr lang="en-US"/>
          </a:p>
        </p:txBody>
      </p:sp>
      <p:pic>
        <p:nvPicPr>
          <p:cNvPr id="15" name="Content Placeholder 14">
            <a:extLst>
              <a:ext uri="{FF2B5EF4-FFF2-40B4-BE49-F238E27FC236}">
                <a16:creationId xmlns:a16="http://schemas.microsoft.com/office/drawing/2014/main" id="{F5702A41-6E12-C1CB-F6DE-9719CDFFDD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320" y="1600200"/>
            <a:ext cx="7773360" cy="4525963"/>
          </a:xfrm>
        </p:spPr>
      </p:pic>
    </p:spTree>
    <p:extLst>
      <p:ext uri="{BB962C8B-B14F-4D97-AF65-F5344CB8AC3E}">
        <p14:creationId xmlns:p14="http://schemas.microsoft.com/office/powerpoint/2010/main" val="2952195625"/>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California 2022 </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36</a:t>
            </a:fld>
            <a:endParaRPr lang="en-US"/>
          </a:p>
        </p:txBody>
      </p:sp>
      <p:pic>
        <p:nvPicPr>
          <p:cNvPr id="12" name="Content Placeholder 11">
            <a:extLst>
              <a:ext uri="{FF2B5EF4-FFF2-40B4-BE49-F238E27FC236}">
                <a16:creationId xmlns:a16="http://schemas.microsoft.com/office/drawing/2014/main" id="{E27C0C2B-BDA0-CE18-9E16-0DD2C844CA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2123" y="1600200"/>
            <a:ext cx="6879754" cy="4525963"/>
          </a:xfrm>
        </p:spPr>
      </p:pic>
    </p:spTree>
    <p:extLst>
      <p:ext uri="{BB962C8B-B14F-4D97-AF65-F5344CB8AC3E}">
        <p14:creationId xmlns:p14="http://schemas.microsoft.com/office/powerpoint/2010/main" val="2605829222"/>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California 2022 </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37</a:t>
            </a:fld>
            <a:endParaRPr lang="en-US"/>
          </a:p>
        </p:txBody>
      </p:sp>
      <p:pic>
        <p:nvPicPr>
          <p:cNvPr id="8" name="Content Placeholder 7">
            <a:extLst>
              <a:ext uri="{FF2B5EF4-FFF2-40B4-BE49-F238E27FC236}">
                <a16:creationId xmlns:a16="http://schemas.microsoft.com/office/drawing/2014/main" id="{0633E254-DBDA-90E2-3633-C23B9367C9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90470"/>
            <a:ext cx="8229600" cy="4345423"/>
          </a:xfrm>
        </p:spPr>
      </p:pic>
    </p:spTree>
    <p:extLst>
      <p:ext uri="{BB962C8B-B14F-4D97-AF65-F5344CB8AC3E}">
        <p14:creationId xmlns:p14="http://schemas.microsoft.com/office/powerpoint/2010/main" val="3943283509"/>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Europe 2022 </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38</a:t>
            </a:fld>
            <a:endParaRPr lang="en-US"/>
          </a:p>
        </p:txBody>
      </p:sp>
      <p:pic>
        <p:nvPicPr>
          <p:cNvPr id="11" name="Content Placeholder 10">
            <a:extLst>
              <a:ext uri="{FF2B5EF4-FFF2-40B4-BE49-F238E27FC236}">
                <a16:creationId xmlns:a16="http://schemas.microsoft.com/office/drawing/2014/main" id="{E67F2D2D-E4B6-E075-771F-524AEB06C3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994" y="1600200"/>
            <a:ext cx="8186011" cy="4525963"/>
          </a:xfrm>
        </p:spPr>
      </p:pic>
    </p:spTree>
    <p:extLst>
      <p:ext uri="{BB962C8B-B14F-4D97-AF65-F5344CB8AC3E}">
        <p14:creationId xmlns:p14="http://schemas.microsoft.com/office/powerpoint/2010/main" val="1956652670"/>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Europe 2022 </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39</a:t>
            </a:fld>
            <a:endParaRPr lang="en-US"/>
          </a:p>
        </p:txBody>
      </p:sp>
      <p:pic>
        <p:nvPicPr>
          <p:cNvPr id="8" name="Content Placeholder 7">
            <a:extLst>
              <a:ext uri="{FF2B5EF4-FFF2-40B4-BE49-F238E27FC236}">
                <a16:creationId xmlns:a16="http://schemas.microsoft.com/office/drawing/2014/main" id="{4BC704E3-E322-342F-9D68-6B27747CA3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412" y="1600200"/>
            <a:ext cx="6989175" cy="4525963"/>
          </a:xfrm>
        </p:spPr>
      </p:pic>
    </p:spTree>
    <p:extLst>
      <p:ext uri="{BB962C8B-B14F-4D97-AF65-F5344CB8AC3E}">
        <p14:creationId xmlns:p14="http://schemas.microsoft.com/office/powerpoint/2010/main" val="736426700"/>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8670-E918-4E09-99EE-69D2FEB3DEE9}"/>
              </a:ext>
            </a:extLst>
          </p:cNvPr>
          <p:cNvSpPr>
            <a:spLocks noGrp="1"/>
          </p:cNvSpPr>
          <p:nvPr>
            <p:ph type="title"/>
          </p:nvPr>
        </p:nvSpPr>
        <p:spPr/>
        <p:txBody>
          <a:bodyPr>
            <a:normAutofit/>
          </a:bodyPr>
          <a:lstStyle/>
          <a:p>
            <a:r>
              <a:rPr lang="en-US" dirty="0"/>
              <a:t>Consequences of using coal and oil</a:t>
            </a:r>
          </a:p>
        </p:txBody>
      </p:sp>
      <p:sp>
        <p:nvSpPr>
          <p:cNvPr id="4" name="Content Placeholder 3">
            <a:extLst>
              <a:ext uri="{FF2B5EF4-FFF2-40B4-BE49-F238E27FC236}">
                <a16:creationId xmlns:a16="http://schemas.microsoft.com/office/drawing/2014/main" id="{76EA4264-B467-4DEB-8BC6-D0B25D6E1F39}"/>
              </a:ext>
            </a:extLst>
          </p:cNvPr>
          <p:cNvSpPr>
            <a:spLocks noGrp="1"/>
          </p:cNvSpPr>
          <p:nvPr>
            <p:ph sz="half" idx="1"/>
          </p:nvPr>
        </p:nvSpPr>
        <p:spPr>
          <a:xfrm>
            <a:off x="457200" y="1600200"/>
            <a:ext cx="7696200" cy="4525963"/>
          </a:xfrm>
        </p:spPr>
        <p:txBody>
          <a:bodyPr>
            <a:normAutofit/>
          </a:bodyPr>
          <a:lstStyle/>
          <a:p>
            <a:r>
              <a:rPr lang="en-US" dirty="0"/>
              <a:t>… seabed drilling for oil…</a:t>
            </a:r>
          </a:p>
        </p:txBody>
      </p:sp>
      <p:pic>
        <p:nvPicPr>
          <p:cNvPr id="3" name="Picture 2" descr="Deepwater Horizon.jpg">
            <a:extLst>
              <a:ext uri="{FF2B5EF4-FFF2-40B4-BE49-F238E27FC236}">
                <a16:creationId xmlns:a16="http://schemas.microsoft.com/office/drawing/2014/main" id="{25F985B6-7028-4553-82A0-1743F52E8CFB}"/>
              </a:ext>
            </a:extLst>
          </p:cNvPr>
          <p:cNvPicPr>
            <a:picLocks noChangeAspect="1"/>
          </p:cNvPicPr>
          <p:nvPr/>
        </p:nvPicPr>
        <p:blipFill>
          <a:blip r:embed="rId3" cstate="print"/>
          <a:stretch>
            <a:fillRect/>
          </a:stretch>
        </p:blipFill>
        <p:spPr>
          <a:xfrm>
            <a:off x="1219200" y="2331085"/>
            <a:ext cx="5606494" cy="3977640"/>
          </a:xfrm>
          <a:prstGeom prst="rect">
            <a:avLst/>
          </a:prstGeom>
        </p:spPr>
      </p:pic>
      <p:sp>
        <p:nvSpPr>
          <p:cNvPr id="5" name="Footer Placeholder 4">
            <a:extLst>
              <a:ext uri="{FF2B5EF4-FFF2-40B4-BE49-F238E27FC236}">
                <a16:creationId xmlns:a16="http://schemas.microsoft.com/office/drawing/2014/main" id="{A7D1C2E1-C6F5-4EC4-83BC-F94B9CEEB168}"/>
              </a:ext>
            </a:extLst>
          </p:cNvPr>
          <p:cNvSpPr>
            <a:spLocks noGrp="1"/>
          </p:cNvSpPr>
          <p:nvPr>
            <p:ph type="ftr" sz="quarter" idx="11"/>
          </p:nvPr>
        </p:nvSpPr>
        <p:spPr/>
        <p:txBody>
          <a:bodyPr/>
          <a:lstStyle/>
          <a:p>
            <a:r>
              <a:rPr lang="en-US"/>
              <a:t>www.EcoPhilly.org</a:t>
            </a:r>
          </a:p>
        </p:txBody>
      </p:sp>
      <p:sp>
        <p:nvSpPr>
          <p:cNvPr id="6" name="Slide Number Placeholder 5">
            <a:extLst>
              <a:ext uri="{FF2B5EF4-FFF2-40B4-BE49-F238E27FC236}">
                <a16:creationId xmlns:a16="http://schemas.microsoft.com/office/drawing/2014/main" id="{34B26F41-F0EC-4562-B5E8-523CC70F8241}"/>
              </a:ext>
            </a:extLst>
          </p:cNvPr>
          <p:cNvSpPr>
            <a:spLocks noGrp="1"/>
          </p:cNvSpPr>
          <p:nvPr>
            <p:ph type="sldNum" sz="quarter" idx="12"/>
          </p:nvPr>
        </p:nvSpPr>
        <p:spPr/>
        <p:txBody>
          <a:bodyPr/>
          <a:lstStyle/>
          <a:p>
            <a:fld id="{C58FD98D-BF78-4FF1-9D7F-5E85A7961EF8}" type="slidenum">
              <a:rPr lang="en-US" smtClean="0"/>
              <a:pPr/>
              <a:t>4</a:t>
            </a:fld>
            <a:endParaRPr lang="en-US"/>
          </a:p>
        </p:txBody>
      </p:sp>
    </p:spTree>
    <p:extLst>
      <p:ext uri="{BB962C8B-B14F-4D97-AF65-F5344CB8AC3E}">
        <p14:creationId xmlns:p14="http://schemas.microsoft.com/office/powerpoint/2010/main" val="2986002199"/>
      </p:ext>
    </p:extLst>
  </p:cSld>
  <p:clrMapOvr>
    <a:masterClrMapping/>
  </p:clrMapOvr>
  <mc:AlternateContent xmlns:mc="http://schemas.openxmlformats.org/markup-compatibility/2006" xmlns:p14="http://schemas.microsoft.com/office/powerpoint/2010/main">
    <mc:Choice Requires="p14">
      <p:transition spd="slow" p14:dur="2000" advTm="5946"/>
    </mc:Choice>
    <mc:Fallback xmlns="">
      <p:transition spd="slow" advTm="594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Europe 2022 </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40</a:t>
            </a:fld>
            <a:endParaRPr lang="en-US"/>
          </a:p>
        </p:txBody>
      </p:sp>
      <p:pic>
        <p:nvPicPr>
          <p:cNvPr id="9" name="Content Placeholder 8">
            <a:extLst>
              <a:ext uri="{FF2B5EF4-FFF2-40B4-BE49-F238E27FC236}">
                <a16:creationId xmlns:a16="http://schemas.microsoft.com/office/drawing/2014/main" id="{CFB04D1D-67C6-019B-9BA1-C4925613CB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87216"/>
            <a:ext cx="8229600" cy="4151931"/>
          </a:xfrm>
        </p:spPr>
      </p:pic>
    </p:spTree>
    <p:extLst>
      <p:ext uri="{BB962C8B-B14F-4D97-AF65-F5344CB8AC3E}">
        <p14:creationId xmlns:p14="http://schemas.microsoft.com/office/powerpoint/2010/main" val="1649499583"/>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Siberia August 2021</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41</a:t>
            </a:fld>
            <a:endParaRPr lang="en-US"/>
          </a:p>
        </p:txBody>
      </p:sp>
      <p:pic>
        <p:nvPicPr>
          <p:cNvPr id="9" name="Content Placeholder 8">
            <a:extLst>
              <a:ext uri="{FF2B5EF4-FFF2-40B4-BE49-F238E27FC236}">
                <a16:creationId xmlns:a16="http://schemas.microsoft.com/office/drawing/2014/main" id="{0789927F-64D0-396F-A264-2C81F4AC90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115" y="1600200"/>
            <a:ext cx="8155770" cy="4525963"/>
          </a:xfrm>
        </p:spPr>
      </p:pic>
    </p:spTree>
    <p:extLst>
      <p:ext uri="{BB962C8B-B14F-4D97-AF65-F5344CB8AC3E}">
        <p14:creationId xmlns:p14="http://schemas.microsoft.com/office/powerpoint/2010/main" val="2755635572"/>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Siberia August 2021</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42</a:t>
            </a:fld>
            <a:endParaRPr lang="en-US"/>
          </a:p>
        </p:txBody>
      </p:sp>
      <p:pic>
        <p:nvPicPr>
          <p:cNvPr id="8" name="Content Placeholder 7">
            <a:extLst>
              <a:ext uri="{FF2B5EF4-FFF2-40B4-BE49-F238E27FC236}">
                <a16:creationId xmlns:a16="http://schemas.microsoft.com/office/drawing/2014/main" id="{43CB5B81-E192-341E-DD19-09CF8B4FDF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05651"/>
            <a:ext cx="8229600" cy="4315060"/>
          </a:xfrm>
        </p:spPr>
      </p:pic>
    </p:spTree>
    <p:extLst>
      <p:ext uri="{BB962C8B-B14F-4D97-AF65-F5344CB8AC3E}">
        <p14:creationId xmlns:p14="http://schemas.microsoft.com/office/powerpoint/2010/main" val="3925489749"/>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Siberia August 2021</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43</a:t>
            </a:fld>
            <a:endParaRPr lang="en-US"/>
          </a:p>
        </p:txBody>
      </p:sp>
      <p:pic>
        <p:nvPicPr>
          <p:cNvPr id="9" name="Content Placeholder 8">
            <a:extLst>
              <a:ext uri="{FF2B5EF4-FFF2-40B4-BE49-F238E27FC236}">
                <a16:creationId xmlns:a16="http://schemas.microsoft.com/office/drawing/2014/main" id="{52695CD0-CA7F-CA45-EF40-C1549C1F42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3449" y="1600200"/>
            <a:ext cx="6157102" cy="4525963"/>
          </a:xfrm>
        </p:spPr>
      </p:pic>
    </p:spTree>
    <p:extLst>
      <p:ext uri="{BB962C8B-B14F-4D97-AF65-F5344CB8AC3E}">
        <p14:creationId xmlns:p14="http://schemas.microsoft.com/office/powerpoint/2010/main" val="752077959"/>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lstStyle/>
          <a:p>
            <a:r>
              <a:rPr lang="en-US" dirty="0"/>
              <a:t>Fires in Europe 2022 </a:t>
            </a:r>
          </a:p>
        </p:txBody>
      </p:sp>
      <p:pic>
        <p:nvPicPr>
          <p:cNvPr id="7" name="Content Placeholder 6">
            <a:extLst>
              <a:ext uri="{FF2B5EF4-FFF2-40B4-BE49-F238E27FC236}">
                <a16:creationId xmlns:a16="http://schemas.microsoft.com/office/drawing/2014/main" id="{03B4223B-E51E-B77A-E0FA-06EC70EAE2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9274" y="1600200"/>
            <a:ext cx="6005452" cy="4525963"/>
          </a:xfrm>
        </p:spPr>
      </p:pic>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44</a:t>
            </a:fld>
            <a:endParaRPr lang="en-US"/>
          </a:p>
        </p:txBody>
      </p:sp>
    </p:spTree>
    <p:extLst>
      <p:ext uri="{BB962C8B-B14F-4D97-AF65-F5344CB8AC3E}">
        <p14:creationId xmlns:p14="http://schemas.microsoft.com/office/powerpoint/2010/main" val="2100389083"/>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8B6B-BCE9-4F39-8836-54D2AC702E49}"/>
              </a:ext>
            </a:extLst>
          </p:cNvPr>
          <p:cNvSpPr>
            <a:spLocks noGrp="1"/>
          </p:cNvSpPr>
          <p:nvPr>
            <p:ph type="title"/>
          </p:nvPr>
        </p:nvSpPr>
        <p:spPr/>
        <p:txBody>
          <a:bodyPr>
            <a:normAutofit fontScale="90000"/>
          </a:bodyPr>
          <a:lstStyle/>
          <a:p>
            <a:r>
              <a:rPr lang="en-US" dirty="0"/>
              <a:t>Fires and warmer atmosphere are melting ‘permafrost’</a:t>
            </a:r>
          </a:p>
        </p:txBody>
      </p:sp>
      <p:sp>
        <p:nvSpPr>
          <p:cNvPr id="4" name="Footer Placeholder 3">
            <a:extLst>
              <a:ext uri="{FF2B5EF4-FFF2-40B4-BE49-F238E27FC236}">
                <a16:creationId xmlns:a16="http://schemas.microsoft.com/office/drawing/2014/main" id="{7F61FFA2-8353-45F6-8B5C-7364657C5B32}"/>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0C57051F-9920-43BD-800F-D5D308DFB98F}"/>
              </a:ext>
            </a:extLst>
          </p:cNvPr>
          <p:cNvSpPr>
            <a:spLocks noGrp="1"/>
          </p:cNvSpPr>
          <p:nvPr>
            <p:ph type="sldNum" sz="quarter" idx="12"/>
          </p:nvPr>
        </p:nvSpPr>
        <p:spPr/>
        <p:txBody>
          <a:bodyPr/>
          <a:lstStyle/>
          <a:p>
            <a:fld id="{C58FD98D-BF78-4FF1-9D7F-5E85A7961EF8}" type="slidenum">
              <a:rPr lang="en-US" smtClean="0"/>
              <a:pPr/>
              <a:t>45</a:t>
            </a:fld>
            <a:endParaRPr lang="en-US"/>
          </a:p>
        </p:txBody>
      </p:sp>
      <p:pic>
        <p:nvPicPr>
          <p:cNvPr id="8" name="Content Placeholder 7">
            <a:extLst>
              <a:ext uri="{FF2B5EF4-FFF2-40B4-BE49-F238E27FC236}">
                <a16:creationId xmlns:a16="http://schemas.microsoft.com/office/drawing/2014/main" id="{86A4346A-4689-D690-3760-B9045109D8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04739"/>
            <a:ext cx="8229600" cy="4516885"/>
          </a:xfrm>
        </p:spPr>
      </p:pic>
    </p:spTree>
    <p:extLst>
      <p:ext uri="{BB962C8B-B14F-4D97-AF65-F5344CB8AC3E}">
        <p14:creationId xmlns:p14="http://schemas.microsoft.com/office/powerpoint/2010/main" val="2362708188"/>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Grp="1" noChangeArrowheads="1"/>
          </p:cNvSpPr>
          <p:nvPr>
            <p:ph type="ctrTitle"/>
          </p:nvPr>
        </p:nvSpPr>
        <p:spPr>
          <a:xfrm>
            <a:off x="685800" y="1011488"/>
            <a:ext cx="7772400" cy="1470025"/>
          </a:xfrm>
        </p:spPr>
        <p:txBody>
          <a:bodyPr/>
          <a:lstStyle/>
          <a:p>
            <a:pPr eaLnBrk="1" hangingPunct="1"/>
            <a:r>
              <a:rPr lang="en-US" dirty="0"/>
              <a:t>How can I make any difference?</a:t>
            </a:r>
          </a:p>
        </p:txBody>
      </p:sp>
      <p:sp>
        <p:nvSpPr>
          <p:cNvPr id="125955" name="Rectangle 5"/>
          <p:cNvSpPr>
            <a:spLocks noGrp="1" noChangeArrowheads="1"/>
          </p:cNvSpPr>
          <p:nvPr>
            <p:ph type="subTitle" idx="1"/>
          </p:nvPr>
        </p:nvSpPr>
        <p:spPr>
          <a:xfrm>
            <a:off x="304800" y="3224467"/>
            <a:ext cx="8382000" cy="2546684"/>
          </a:xfrm>
        </p:spPr>
        <p:txBody>
          <a:bodyPr>
            <a:noAutofit/>
          </a:bodyPr>
          <a:lstStyle/>
          <a:p>
            <a:r>
              <a:rPr lang="en-US" sz="2800" dirty="0">
                <a:solidFill>
                  <a:srgbClr val="C00000"/>
                </a:solidFill>
              </a:rPr>
              <a:t>“Faced as we are </a:t>
            </a:r>
          </a:p>
          <a:p>
            <a:r>
              <a:rPr lang="en-US" sz="2800" dirty="0">
                <a:solidFill>
                  <a:srgbClr val="C00000"/>
                </a:solidFill>
              </a:rPr>
              <a:t>with global environmental deterioration, </a:t>
            </a:r>
          </a:p>
          <a:p>
            <a:r>
              <a:rPr lang="en-US" sz="2800" dirty="0">
                <a:solidFill>
                  <a:srgbClr val="C00000"/>
                </a:solidFill>
              </a:rPr>
              <a:t>I wish to address </a:t>
            </a:r>
          </a:p>
          <a:p>
            <a:r>
              <a:rPr lang="en-US" sz="2800" dirty="0">
                <a:solidFill>
                  <a:srgbClr val="C00000"/>
                </a:solidFill>
              </a:rPr>
              <a:t>every person living on this planet...”</a:t>
            </a:r>
          </a:p>
          <a:p>
            <a:r>
              <a:rPr lang="en-US" sz="2800" dirty="0">
                <a:solidFill>
                  <a:srgbClr val="C00000"/>
                </a:solidFill>
              </a:rPr>
              <a:t>(Pope Francis, Laudato Si’ #3)</a:t>
            </a:r>
          </a:p>
        </p:txBody>
      </p:sp>
    </p:spTree>
  </p:cSld>
  <p:clrMapOvr>
    <a:masterClrMapping/>
  </p:clrMapOvr>
  <mc:AlternateContent xmlns:mc="http://schemas.openxmlformats.org/markup-compatibility/2006" xmlns:p14="http://schemas.microsoft.com/office/powerpoint/2010/main">
    <mc:Choice Requires="p14">
      <p:transition spd="slow" p14:dur="2000" advTm="13427"/>
    </mc:Choice>
    <mc:Fallback xmlns="">
      <p:transition spd="slow" advTm="134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Effect transition="in" filter="fade">
                                      <p:cBhvr>
                                        <p:cTn id="7" dur="500"/>
                                        <p:tgtEl>
                                          <p:spTgt spid="12595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animEffect transition="in" filter="fade">
                                      <p:cBhvr>
                                        <p:cTn id="11" dur="500"/>
                                        <p:tgtEl>
                                          <p:spTgt spid="12595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5955">
                                            <p:txEl>
                                              <p:pRg st="2" end="2"/>
                                            </p:txEl>
                                          </p:spTgt>
                                        </p:tgtEl>
                                        <p:attrNameLst>
                                          <p:attrName>style.visibility</p:attrName>
                                        </p:attrNameLst>
                                      </p:cBhvr>
                                      <p:to>
                                        <p:strVal val="visible"/>
                                      </p:to>
                                    </p:set>
                                    <p:animEffect transition="in" filter="fade">
                                      <p:cBhvr>
                                        <p:cTn id="15" dur="500"/>
                                        <p:tgtEl>
                                          <p:spTgt spid="12595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animEffect transition="in" filter="fade">
                                      <p:cBhvr>
                                        <p:cTn id="19" dur="500"/>
                                        <p:tgtEl>
                                          <p:spTgt spid="12595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5955">
                                            <p:txEl>
                                              <p:pRg st="4" end="4"/>
                                            </p:txEl>
                                          </p:spTgt>
                                        </p:tgtEl>
                                        <p:attrNameLst>
                                          <p:attrName>style.visibility</p:attrName>
                                        </p:attrNameLst>
                                      </p:cBhvr>
                                      <p:to>
                                        <p:strVal val="visible"/>
                                      </p:to>
                                    </p:set>
                                    <p:animEffect transition="in" filter="fade">
                                      <p:cBhvr>
                                        <p:cTn id="24" dur="500"/>
                                        <p:tgtEl>
                                          <p:spTgt spid="1259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t>The electricity problem</a:t>
            </a:r>
          </a:p>
        </p:txBody>
      </p:sp>
      <p:sp>
        <p:nvSpPr>
          <p:cNvPr id="129027" name="Rectangle 3"/>
          <p:cNvSpPr>
            <a:spLocks noGrp="1" noChangeArrowheads="1"/>
          </p:cNvSpPr>
          <p:nvPr>
            <p:ph idx="1"/>
          </p:nvPr>
        </p:nvSpPr>
        <p:spPr/>
        <p:txBody>
          <a:bodyPr>
            <a:normAutofit lnSpcReduction="10000"/>
          </a:bodyPr>
          <a:lstStyle/>
          <a:p>
            <a:r>
              <a:rPr lang="en-US" dirty="0"/>
              <a:t>For the foreseeable future, most of our electricity </a:t>
            </a:r>
            <a:r>
              <a:rPr lang="en-US" dirty="0">
                <a:solidFill>
                  <a:srgbClr val="FF0066"/>
                </a:solidFill>
              </a:rPr>
              <a:t>will</a:t>
            </a:r>
            <a:r>
              <a:rPr lang="en-US" dirty="0"/>
              <a:t> come from the burning of ‘fossil fuels’ – oil, coal and gas</a:t>
            </a:r>
          </a:p>
          <a:p>
            <a:pPr lvl="1"/>
            <a:r>
              <a:rPr lang="en-US" dirty="0"/>
              <a:t>Burning coal and oil produces noxious pollution</a:t>
            </a:r>
          </a:p>
          <a:p>
            <a:pPr lvl="1"/>
            <a:r>
              <a:rPr lang="en-US" dirty="0"/>
              <a:t>It’s a dirty job to get these fuels out of the ground in the first place</a:t>
            </a:r>
          </a:p>
          <a:p>
            <a:pPr lvl="1"/>
            <a:r>
              <a:rPr lang="en-US" dirty="0"/>
              <a:t>They are the source of climate-changing CO</a:t>
            </a:r>
            <a:r>
              <a:rPr lang="en-US" baseline="-25000" dirty="0"/>
              <a:t>2</a:t>
            </a:r>
          </a:p>
          <a:p>
            <a:r>
              <a:rPr lang="en-US" dirty="0"/>
              <a:t>Nuclear energy has its own issues</a:t>
            </a:r>
          </a:p>
          <a:p>
            <a:pPr lvl="1"/>
            <a:r>
              <a:rPr lang="en-US" dirty="0"/>
              <a:t>… as have </a:t>
            </a:r>
            <a:r>
              <a:rPr lang="en-US" dirty="0" err="1"/>
              <a:t>renewables</a:t>
            </a:r>
            <a:endParaRPr lang="en-US" dirty="0"/>
          </a:p>
          <a:p>
            <a:pPr lvl="2" eaLnBrk="1" hangingPunct="1"/>
            <a:endParaRPr lang="en-US" dirty="0"/>
          </a:p>
          <a:p>
            <a:pPr lvl="1" eaLnBrk="1" hangingPunct="1"/>
            <a:endParaRPr lang="en-US" dirty="0"/>
          </a:p>
          <a:p>
            <a:pPr eaLnBrk="1" hangingPunct="1"/>
            <a:endParaRPr lang="en-US" dirty="0"/>
          </a:p>
        </p:txBody>
      </p:sp>
      <p:sp>
        <p:nvSpPr>
          <p:cNvPr id="2" name="Footer Placeholder 1">
            <a:extLst>
              <a:ext uri="{FF2B5EF4-FFF2-40B4-BE49-F238E27FC236}">
                <a16:creationId xmlns:a16="http://schemas.microsoft.com/office/drawing/2014/main" id="{FB3B0AB2-2312-4968-86D5-5A949E7DDFFB}"/>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226E5C8-A0AD-4A9F-BB9B-1CA53464783C}"/>
              </a:ext>
            </a:extLst>
          </p:cNvPr>
          <p:cNvSpPr>
            <a:spLocks noGrp="1"/>
          </p:cNvSpPr>
          <p:nvPr>
            <p:ph type="sldNum" sz="quarter" idx="12"/>
          </p:nvPr>
        </p:nvSpPr>
        <p:spPr/>
        <p:txBody>
          <a:bodyPr/>
          <a:lstStyle/>
          <a:p>
            <a:fld id="{C58FD98D-BF78-4FF1-9D7F-5E85A7961EF8}" type="slidenum">
              <a:rPr lang="en-US" smtClean="0"/>
              <a:pPr/>
              <a:t>47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6192"/>
    </mc:Choice>
    <mc:Fallback xmlns="">
      <p:transition spd="slow" advTm="1619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a:bodyPr>
          <a:lstStyle/>
          <a:p>
            <a:pPr eaLnBrk="1" hangingPunct="1"/>
            <a:r>
              <a:rPr lang="en-US" dirty="0"/>
              <a:t>High payback ideas to save energy</a:t>
            </a:r>
          </a:p>
        </p:txBody>
      </p:sp>
      <p:sp>
        <p:nvSpPr>
          <p:cNvPr id="129027" name="Rectangle 3"/>
          <p:cNvSpPr>
            <a:spLocks noGrp="1" noChangeArrowheads="1"/>
          </p:cNvSpPr>
          <p:nvPr>
            <p:ph idx="1"/>
          </p:nvPr>
        </p:nvSpPr>
        <p:spPr/>
        <p:txBody>
          <a:bodyPr>
            <a:normAutofit fontScale="85000" lnSpcReduction="10000"/>
          </a:bodyPr>
          <a:lstStyle/>
          <a:p>
            <a:pPr eaLnBrk="1" hangingPunct="1"/>
            <a:r>
              <a:rPr lang="en-US" dirty="0"/>
              <a:t>Choose </a:t>
            </a:r>
            <a:r>
              <a:rPr lang="en-US" dirty="0" err="1"/>
              <a:t>EnergyStar</a:t>
            </a:r>
            <a:r>
              <a:rPr lang="en-US" dirty="0"/>
              <a:t> appliances</a:t>
            </a:r>
          </a:p>
          <a:p>
            <a:pPr lvl="0"/>
            <a:r>
              <a:rPr lang="en-US" dirty="0"/>
              <a:t>A programmable thermostat to give you control, hour by hour, of your heating and cooling</a:t>
            </a:r>
          </a:p>
          <a:p>
            <a:pPr lvl="0"/>
            <a:r>
              <a:rPr lang="en-US" dirty="0"/>
              <a:t>Use ceiling fans to circulate warm air/cool air and better equilibrate the temperature</a:t>
            </a:r>
          </a:p>
          <a:p>
            <a:pPr lvl="0"/>
            <a:r>
              <a:rPr lang="en-US" dirty="0"/>
              <a:t>Replace incandescent light bulbs with LEDs</a:t>
            </a:r>
          </a:p>
          <a:p>
            <a:pPr lvl="0"/>
            <a:r>
              <a:rPr lang="en-US" dirty="0"/>
              <a:t>Plant shade trees – deciduous trees that shade the house in summer….let the sunlight warm your house in winter… and bring beauty and wildlife to your garden</a:t>
            </a:r>
          </a:p>
          <a:p>
            <a:pPr lvl="0"/>
            <a:r>
              <a:rPr lang="en-US" dirty="0">
                <a:hlinkClick r:id="rId3"/>
              </a:rPr>
              <a:t>http://www.catholicclimatecovenant.org/</a:t>
            </a:r>
            <a:r>
              <a:rPr lang="en-US" dirty="0"/>
              <a:t> </a:t>
            </a:r>
          </a:p>
          <a:p>
            <a:pPr eaLnBrk="1" hangingPunct="1"/>
            <a:endParaRPr lang="en-US" dirty="0"/>
          </a:p>
          <a:p>
            <a:pPr lvl="2" eaLnBrk="1" hangingPunct="1"/>
            <a:endParaRPr lang="en-US" dirty="0"/>
          </a:p>
          <a:p>
            <a:pPr lvl="1" eaLnBrk="1" hangingPunct="1"/>
            <a:endParaRPr lang="en-US" dirty="0"/>
          </a:p>
          <a:p>
            <a:pPr eaLnBrk="1" hangingPunct="1"/>
            <a:endParaRPr lang="en-US" dirty="0"/>
          </a:p>
        </p:txBody>
      </p:sp>
      <p:sp>
        <p:nvSpPr>
          <p:cNvPr id="2" name="Footer Placeholder 1">
            <a:extLst>
              <a:ext uri="{FF2B5EF4-FFF2-40B4-BE49-F238E27FC236}">
                <a16:creationId xmlns:a16="http://schemas.microsoft.com/office/drawing/2014/main" id="{BA04A6F8-8D5C-43E8-942B-9AC96553160A}"/>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FCF7B2FE-D533-4AA8-B1E9-1FB7E1AC2F7F}"/>
              </a:ext>
            </a:extLst>
          </p:cNvPr>
          <p:cNvSpPr>
            <a:spLocks noGrp="1"/>
          </p:cNvSpPr>
          <p:nvPr>
            <p:ph type="sldNum" sz="quarter" idx="12"/>
          </p:nvPr>
        </p:nvSpPr>
        <p:spPr/>
        <p:txBody>
          <a:bodyPr/>
          <a:lstStyle/>
          <a:p>
            <a:fld id="{C58FD98D-BF78-4FF1-9D7F-5E85A7961EF8}" type="slidenum">
              <a:rPr lang="en-US" smtClean="0"/>
              <a:pPr/>
              <a:t>48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7051"/>
    </mc:Choice>
    <mc:Fallback xmlns="">
      <p:transition spd="slow" advTm="1705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dirty="0"/>
              <a:t>No-cost tips to save energy</a:t>
            </a:r>
          </a:p>
        </p:txBody>
      </p:sp>
      <p:sp>
        <p:nvSpPr>
          <p:cNvPr id="129027" name="Rectangle 3"/>
          <p:cNvSpPr>
            <a:spLocks noGrp="1" noChangeArrowheads="1"/>
          </p:cNvSpPr>
          <p:nvPr>
            <p:ph idx="1"/>
          </p:nvPr>
        </p:nvSpPr>
        <p:spPr/>
        <p:txBody>
          <a:bodyPr>
            <a:normAutofit/>
          </a:bodyPr>
          <a:lstStyle/>
          <a:p>
            <a:pPr lvl="0"/>
            <a:r>
              <a:rPr lang="en-US" dirty="0"/>
              <a:t>Turn down the temperature on your water heater to 120 degrees.</a:t>
            </a:r>
          </a:p>
          <a:p>
            <a:pPr lvl="0"/>
            <a:r>
              <a:rPr lang="en-US" dirty="0"/>
              <a:t>Do laundry in cold water</a:t>
            </a:r>
          </a:p>
          <a:p>
            <a:pPr lvl="0"/>
            <a:r>
              <a:rPr lang="en-US" dirty="0"/>
              <a:t>Experiment with reducing the settings of your refrigerator and freezer</a:t>
            </a:r>
          </a:p>
          <a:p>
            <a:pPr lvl="1"/>
            <a:r>
              <a:rPr lang="en-US" dirty="0"/>
              <a:t>We don’t need our fresh celery deep-frozen</a:t>
            </a:r>
          </a:p>
          <a:p>
            <a:pPr lvl="1"/>
            <a:r>
              <a:rPr lang="en-US" dirty="0"/>
              <a:t>Our frozen meat, if it’s frozen…is frozen enough.</a:t>
            </a:r>
          </a:p>
        </p:txBody>
      </p:sp>
      <p:sp>
        <p:nvSpPr>
          <p:cNvPr id="2" name="Footer Placeholder 1">
            <a:extLst>
              <a:ext uri="{FF2B5EF4-FFF2-40B4-BE49-F238E27FC236}">
                <a16:creationId xmlns:a16="http://schemas.microsoft.com/office/drawing/2014/main" id="{D6D4A913-2C1E-4DE7-A5AB-DAF6F2F056E3}"/>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A416EFB2-F357-4D99-B8C3-6E44997ADB19}"/>
              </a:ext>
            </a:extLst>
          </p:cNvPr>
          <p:cNvSpPr>
            <a:spLocks noGrp="1"/>
          </p:cNvSpPr>
          <p:nvPr>
            <p:ph type="sldNum" sz="quarter" idx="12"/>
          </p:nvPr>
        </p:nvSpPr>
        <p:spPr/>
        <p:txBody>
          <a:bodyPr/>
          <a:lstStyle/>
          <a:p>
            <a:fld id="{C58FD98D-BF78-4FF1-9D7F-5E85A7961EF8}" type="slidenum">
              <a:rPr lang="en-US" smtClean="0"/>
              <a:pPr/>
              <a:t>49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3385"/>
    </mc:Choice>
    <mc:Fallback xmlns="">
      <p:transition spd="slow" advTm="1338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8670-E918-4E09-99EE-69D2FEB3DEE9}"/>
              </a:ext>
            </a:extLst>
          </p:cNvPr>
          <p:cNvSpPr>
            <a:spLocks noGrp="1"/>
          </p:cNvSpPr>
          <p:nvPr>
            <p:ph type="title"/>
          </p:nvPr>
        </p:nvSpPr>
        <p:spPr/>
        <p:txBody>
          <a:bodyPr>
            <a:normAutofit/>
          </a:bodyPr>
          <a:lstStyle/>
          <a:p>
            <a:r>
              <a:rPr lang="en-US" dirty="0"/>
              <a:t>Consequences of using coal and oil</a:t>
            </a:r>
          </a:p>
        </p:txBody>
      </p:sp>
      <p:sp>
        <p:nvSpPr>
          <p:cNvPr id="4" name="Content Placeholder 3">
            <a:extLst>
              <a:ext uri="{FF2B5EF4-FFF2-40B4-BE49-F238E27FC236}">
                <a16:creationId xmlns:a16="http://schemas.microsoft.com/office/drawing/2014/main" id="{76EA4264-B467-4DEB-8BC6-D0B25D6E1F39}"/>
              </a:ext>
            </a:extLst>
          </p:cNvPr>
          <p:cNvSpPr>
            <a:spLocks noGrp="1"/>
          </p:cNvSpPr>
          <p:nvPr>
            <p:ph sz="half" idx="1"/>
          </p:nvPr>
        </p:nvSpPr>
        <p:spPr>
          <a:xfrm>
            <a:off x="457200" y="1600200"/>
            <a:ext cx="7696200" cy="4525963"/>
          </a:xfrm>
        </p:spPr>
        <p:txBody>
          <a:bodyPr>
            <a:normAutofit/>
          </a:bodyPr>
          <a:lstStyle/>
          <a:p>
            <a:r>
              <a:rPr lang="en-US" dirty="0"/>
              <a:t>… or extracting oil from oil shale.</a:t>
            </a:r>
          </a:p>
          <a:p>
            <a:endParaRPr lang="en-US" dirty="0"/>
          </a:p>
        </p:txBody>
      </p:sp>
      <p:pic>
        <p:nvPicPr>
          <p:cNvPr id="8" name="Picture 3" descr="tar sand 2">
            <a:extLst>
              <a:ext uri="{FF2B5EF4-FFF2-40B4-BE49-F238E27FC236}">
                <a16:creationId xmlns:a16="http://schemas.microsoft.com/office/drawing/2014/main" id="{27D287E3-A9F9-493D-B17F-196E5E7248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2331085"/>
            <a:ext cx="5940541" cy="397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154770E5-F9C9-41CD-BD53-998B82802CA5}"/>
              </a:ext>
            </a:extLst>
          </p:cNvPr>
          <p:cNvSpPr>
            <a:spLocks noGrp="1"/>
          </p:cNvSpPr>
          <p:nvPr>
            <p:ph type="ftr" sz="quarter" idx="11"/>
          </p:nvPr>
        </p:nvSpPr>
        <p:spPr/>
        <p:txBody>
          <a:bodyPr/>
          <a:lstStyle/>
          <a:p>
            <a:r>
              <a:rPr lang="en-US"/>
              <a:t>www.EcoPhilly.org</a:t>
            </a:r>
          </a:p>
        </p:txBody>
      </p:sp>
      <p:sp>
        <p:nvSpPr>
          <p:cNvPr id="5" name="Slide Number Placeholder 4">
            <a:extLst>
              <a:ext uri="{FF2B5EF4-FFF2-40B4-BE49-F238E27FC236}">
                <a16:creationId xmlns:a16="http://schemas.microsoft.com/office/drawing/2014/main" id="{2774CA14-1554-4FFE-A126-9B193B2276F9}"/>
              </a:ext>
            </a:extLst>
          </p:cNvPr>
          <p:cNvSpPr>
            <a:spLocks noGrp="1"/>
          </p:cNvSpPr>
          <p:nvPr>
            <p:ph type="sldNum" sz="quarter" idx="12"/>
          </p:nvPr>
        </p:nvSpPr>
        <p:spPr/>
        <p:txBody>
          <a:bodyPr/>
          <a:lstStyle/>
          <a:p>
            <a:fld id="{C58FD98D-BF78-4FF1-9D7F-5E85A7961EF8}" type="slidenum">
              <a:rPr lang="en-US" smtClean="0"/>
              <a:pPr/>
              <a:t>5</a:t>
            </a:fld>
            <a:endParaRPr lang="en-US"/>
          </a:p>
        </p:txBody>
      </p:sp>
    </p:spTree>
    <p:extLst>
      <p:ext uri="{BB962C8B-B14F-4D97-AF65-F5344CB8AC3E}">
        <p14:creationId xmlns:p14="http://schemas.microsoft.com/office/powerpoint/2010/main" val="3606520125"/>
      </p:ext>
    </p:extLst>
  </p:cSld>
  <p:clrMapOvr>
    <a:masterClrMapping/>
  </p:clrMapOvr>
  <mc:AlternateContent xmlns:mc="http://schemas.openxmlformats.org/markup-compatibility/2006" xmlns:p14="http://schemas.microsoft.com/office/powerpoint/2010/main">
    <mc:Choice Requires="p14">
      <p:transition spd="slow" p14:dur="2000" advTm="4857"/>
    </mc:Choice>
    <mc:Fallback xmlns="">
      <p:transition spd="slow" advTm="485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dirty="0"/>
              <a:t>No-cost tips to save energy</a:t>
            </a:r>
          </a:p>
        </p:txBody>
      </p:sp>
      <p:sp>
        <p:nvSpPr>
          <p:cNvPr id="129027" name="Rectangle 3"/>
          <p:cNvSpPr>
            <a:spLocks noGrp="1" noChangeArrowheads="1"/>
          </p:cNvSpPr>
          <p:nvPr>
            <p:ph idx="1"/>
          </p:nvPr>
        </p:nvSpPr>
        <p:spPr/>
        <p:txBody>
          <a:bodyPr>
            <a:normAutofit lnSpcReduction="10000"/>
          </a:bodyPr>
          <a:lstStyle/>
          <a:p>
            <a:pPr lvl="0"/>
            <a:r>
              <a:rPr lang="en-US" dirty="0"/>
              <a:t>Turn off lights, TVs, hi-fi when you leave a room</a:t>
            </a:r>
          </a:p>
          <a:p>
            <a:pPr lvl="0"/>
            <a:r>
              <a:rPr lang="en-US" dirty="0"/>
              <a:t>Switch off all the ‘vampire devices’</a:t>
            </a:r>
          </a:p>
          <a:p>
            <a:pPr lvl="0"/>
            <a:r>
              <a:rPr lang="en-US" dirty="0"/>
              <a:t>Shower for a few minutes less than you’re used to</a:t>
            </a:r>
          </a:p>
          <a:p>
            <a:pPr lvl="0"/>
            <a:r>
              <a:rPr lang="en-US" dirty="0"/>
              <a:t>Lower your heating and cooling costs - use drapes and blinds to block out the sun/keep in the heat</a:t>
            </a:r>
          </a:p>
          <a:p>
            <a:pPr lvl="0"/>
            <a:r>
              <a:rPr lang="en-US" dirty="0"/>
              <a:t>Research 100% renewable electricity </a:t>
            </a:r>
          </a:p>
        </p:txBody>
      </p:sp>
      <p:sp>
        <p:nvSpPr>
          <p:cNvPr id="2" name="Footer Placeholder 1">
            <a:extLst>
              <a:ext uri="{FF2B5EF4-FFF2-40B4-BE49-F238E27FC236}">
                <a16:creationId xmlns:a16="http://schemas.microsoft.com/office/drawing/2014/main" id="{6C924FAA-62C2-4CA2-B8BA-FD50590890DF}"/>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ADFE00F2-D2C3-413A-857F-C568DA2CAA8F}"/>
              </a:ext>
            </a:extLst>
          </p:cNvPr>
          <p:cNvSpPr>
            <a:spLocks noGrp="1"/>
          </p:cNvSpPr>
          <p:nvPr>
            <p:ph type="sldNum" sz="quarter" idx="12"/>
          </p:nvPr>
        </p:nvSpPr>
        <p:spPr/>
        <p:txBody>
          <a:bodyPr/>
          <a:lstStyle/>
          <a:p>
            <a:fld id="{C58FD98D-BF78-4FF1-9D7F-5E85A7961EF8}" type="slidenum">
              <a:rPr lang="en-US" smtClean="0"/>
              <a:pPr/>
              <a:t>50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2685"/>
    </mc:Choice>
    <mc:Fallback xmlns="">
      <p:transition spd="slow" advTm="12685"/>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t>Transportation</a:t>
            </a:r>
          </a:p>
        </p:txBody>
      </p:sp>
      <p:sp>
        <p:nvSpPr>
          <p:cNvPr id="132099" name="Rectangle 3"/>
          <p:cNvSpPr>
            <a:spLocks noGrp="1" noChangeArrowheads="1"/>
          </p:cNvSpPr>
          <p:nvPr>
            <p:ph idx="1"/>
          </p:nvPr>
        </p:nvSpPr>
        <p:spPr/>
        <p:txBody>
          <a:bodyPr/>
          <a:lstStyle/>
          <a:p>
            <a:pPr eaLnBrk="1" hangingPunct="1"/>
            <a:r>
              <a:rPr lang="en-US" dirty="0"/>
              <a:t>The curse of the automobile</a:t>
            </a:r>
          </a:p>
          <a:p>
            <a:pPr lvl="1" eaLnBrk="1" hangingPunct="1"/>
            <a:r>
              <a:rPr lang="en-US" dirty="0"/>
              <a:t>We have a very poor public transport system</a:t>
            </a:r>
          </a:p>
          <a:p>
            <a:pPr lvl="1" eaLnBrk="1" hangingPunct="1"/>
            <a:r>
              <a:rPr lang="en-US" dirty="0"/>
              <a:t>But we have also become ‘</a:t>
            </a:r>
            <a:r>
              <a:rPr lang="en-US" dirty="0" err="1"/>
              <a:t>hyperindividualized</a:t>
            </a:r>
            <a:r>
              <a:rPr lang="en-US" dirty="0"/>
              <a:t>’</a:t>
            </a:r>
          </a:p>
          <a:p>
            <a:pPr eaLnBrk="1" hangingPunct="1"/>
            <a:r>
              <a:rPr lang="en-US" dirty="0"/>
              <a:t>Combine trips, walk or take the bike or train</a:t>
            </a:r>
          </a:p>
          <a:p>
            <a:pPr eaLnBrk="1" hangingPunct="1"/>
            <a:r>
              <a:rPr lang="en-US" dirty="0"/>
              <a:t>And think about ‘economical driving’…</a:t>
            </a:r>
          </a:p>
          <a:p>
            <a:pPr lvl="1"/>
            <a:r>
              <a:rPr lang="en-US" dirty="0"/>
              <a:t>… to spare a child with asthma</a:t>
            </a:r>
          </a:p>
        </p:txBody>
      </p:sp>
      <p:sp>
        <p:nvSpPr>
          <p:cNvPr id="2" name="Footer Placeholder 1">
            <a:extLst>
              <a:ext uri="{FF2B5EF4-FFF2-40B4-BE49-F238E27FC236}">
                <a16:creationId xmlns:a16="http://schemas.microsoft.com/office/drawing/2014/main" id="{96EB4506-6ADA-4044-86C3-7945DDE21E6E}"/>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2DBD999D-9DE8-4ED8-B208-A0D3AF826B10}"/>
              </a:ext>
            </a:extLst>
          </p:cNvPr>
          <p:cNvSpPr>
            <a:spLocks noGrp="1"/>
          </p:cNvSpPr>
          <p:nvPr>
            <p:ph type="sldNum" sz="quarter" idx="12"/>
          </p:nvPr>
        </p:nvSpPr>
        <p:spPr/>
        <p:txBody>
          <a:bodyPr/>
          <a:lstStyle/>
          <a:p>
            <a:fld id="{C58FD98D-BF78-4FF1-9D7F-5E85A7961EF8}" type="slidenum">
              <a:rPr lang="en-US" smtClean="0"/>
              <a:pPr/>
              <a:t>51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1021"/>
    </mc:Choice>
    <mc:Fallback xmlns="">
      <p:transition spd="slow" advTm="1102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Grp="1" noChangeArrowheads="1"/>
          </p:cNvSpPr>
          <p:nvPr>
            <p:ph type="title"/>
          </p:nvPr>
        </p:nvSpPr>
        <p:spPr/>
        <p:txBody>
          <a:bodyPr/>
          <a:lstStyle/>
          <a:p>
            <a:r>
              <a:rPr lang="en-US" dirty="0"/>
              <a:t>This is not optional (LS #217)</a:t>
            </a:r>
          </a:p>
        </p:txBody>
      </p:sp>
      <p:sp>
        <p:nvSpPr>
          <p:cNvPr id="128003" name="Rectangle 5"/>
          <p:cNvSpPr>
            <a:spLocks noGrp="1" noChangeArrowheads="1"/>
          </p:cNvSpPr>
          <p:nvPr>
            <p:ph idx="1"/>
          </p:nvPr>
        </p:nvSpPr>
        <p:spPr/>
        <p:txBody>
          <a:bodyPr/>
          <a:lstStyle/>
          <a:p>
            <a:r>
              <a:rPr lang="en-US" dirty="0"/>
              <a:t>‘ “The external deserts in the world are growing, because the internal deserts have become so vast”. For this reason, the ecological crisis is also a summons to profound interior conversion. It must be said that some committed and prayerful Christians, with the excuse of realism and pragmatism, tend to ridicule expressions of concern for the environment…..’</a:t>
            </a:r>
          </a:p>
          <a:p>
            <a:endParaRPr lang="en-US" dirty="0"/>
          </a:p>
        </p:txBody>
      </p:sp>
      <p:sp>
        <p:nvSpPr>
          <p:cNvPr id="2" name="Footer Placeholder 1">
            <a:extLst>
              <a:ext uri="{FF2B5EF4-FFF2-40B4-BE49-F238E27FC236}">
                <a16:creationId xmlns:a16="http://schemas.microsoft.com/office/drawing/2014/main" id="{735828F9-D828-4185-8905-034B37A6D8A6}"/>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209E9A3-36B1-4568-9316-63E46F487E23}"/>
              </a:ext>
            </a:extLst>
          </p:cNvPr>
          <p:cNvSpPr>
            <a:spLocks noGrp="1"/>
          </p:cNvSpPr>
          <p:nvPr>
            <p:ph type="sldNum" sz="quarter" idx="12"/>
          </p:nvPr>
        </p:nvSpPr>
        <p:spPr/>
        <p:txBody>
          <a:bodyPr/>
          <a:lstStyle/>
          <a:p>
            <a:fld id="{C58FD98D-BF78-4FF1-9D7F-5E85A7961EF8}" type="slidenum">
              <a:rPr lang="en-US" smtClean="0"/>
              <a:pPr/>
              <a:t>52</a:t>
            </a:fld>
            <a:endParaRPr lang="en-US"/>
          </a:p>
        </p:txBody>
      </p:sp>
    </p:spTree>
    <p:extLst>
      <p:ext uri="{BB962C8B-B14F-4D97-AF65-F5344CB8AC3E}">
        <p14:creationId xmlns:p14="http://schemas.microsoft.com/office/powerpoint/2010/main" val="1390671008"/>
      </p:ext>
    </p:extLst>
  </p:cSld>
  <p:clrMapOvr>
    <a:masterClrMapping/>
  </p:clrMapOvr>
  <mc:AlternateContent xmlns:mc="http://schemas.openxmlformats.org/markup-compatibility/2006" xmlns:p14="http://schemas.microsoft.com/office/powerpoint/2010/main">
    <mc:Choice Requires="p14">
      <p:transition spd="slow" p14:dur="2000" advTm="9858"/>
    </mc:Choice>
    <mc:Fallback xmlns="">
      <p:transition spd="slow" advTm="985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Grp="1" noChangeArrowheads="1"/>
          </p:cNvSpPr>
          <p:nvPr>
            <p:ph type="title"/>
          </p:nvPr>
        </p:nvSpPr>
        <p:spPr/>
        <p:txBody>
          <a:bodyPr/>
          <a:lstStyle/>
          <a:p>
            <a:r>
              <a:rPr lang="en-US" dirty="0"/>
              <a:t>This is not optional (LS #217)</a:t>
            </a:r>
          </a:p>
        </p:txBody>
      </p:sp>
      <p:sp>
        <p:nvSpPr>
          <p:cNvPr id="128003" name="Rectangle 5"/>
          <p:cNvSpPr>
            <a:spLocks noGrp="1" noChangeArrowheads="1"/>
          </p:cNvSpPr>
          <p:nvPr>
            <p:ph idx="1"/>
          </p:nvPr>
        </p:nvSpPr>
        <p:spPr/>
        <p:txBody>
          <a:bodyPr>
            <a:normAutofit fontScale="92500" lnSpcReduction="10000"/>
          </a:bodyPr>
          <a:lstStyle/>
          <a:p>
            <a:r>
              <a:rPr lang="en-US" dirty="0"/>
              <a:t>‘…Others are passive; they choose not to change their habits and thus become inconsistent. So what they all need is an “ecological conversion”, whereby the effects of their encounter with Jesus Christ become evident in their relationship with the world around them. </a:t>
            </a:r>
          </a:p>
          <a:p>
            <a:r>
              <a:rPr lang="en-US" dirty="0"/>
              <a:t>[BUT] …Living our vocation to be protectors of God’s handiwork is essential to a life of virtue; it is not an optional or a secondary aspect of our Christian experience.”</a:t>
            </a:r>
          </a:p>
          <a:p>
            <a:endParaRPr lang="en-US" dirty="0"/>
          </a:p>
        </p:txBody>
      </p:sp>
      <p:sp>
        <p:nvSpPr>
          <p:cNvPr id="2" name="Footer Placeholder 1">
            <a:extLst>
              <a:ext uri="{FF2B5EF4-FFF2-40B4-BE49-F238E27FC236}">
                <a16:creationId xmlns:a16="http://schemas.microsoft.com/office/drawing/2014/main" id="{735828F9-D828-4185-8905-034B37A6D8A6}"/>
              </a:ext>
            </a:extLst>
          </p:cNvPr>
          <p:cNvSpPr>
            <a:spLocks noGrp="1"/>
          </p:cNvSpPr>
          <p:nvPr>
            <p:ph type="ftr" sz="quarter" idx="11"/>
          </p:nvPr>
        </p:nvSpPr>
        <p:spPr/>
        <p:txBody>
          <a:bodyPr/>
          <a:lstStyle/>
          <a:p>
            <a:r>
              <a:rPr lang="en-US"/>
              <a:t>www.EcoPhilly.org</a:t>
            </a:r>
            <a:endParaRPr lang="en-US" dirty="0"/>
          </a:p>
        </p:txBody>
      </p:sp>
      <p:sp>
        <p:nvSpPr>
          <p:cNvPr id="3" name="Slide Number Placeholder 2">
            <a:extLst>
              <a:ext uri="{FF2B5EF4-FFF2-40B4-BE49-F238E27FC236}">
                <a16:creationId xmlns:a16="http://schemas.microsoft.com/office/drawing/2014/main" id="{5209E9A3-36B1-4568-9316-63E46F487E23}"/>
              </a:ext>
            </a:extLst>
          </p:cNvPr>
          <p:cNvSpPr>
            <a:spLocks noGrp="1"/>
          </p:cNvSpPr>
          <p:nvPr>
            <p:ph type="sldNum" sz="quarter" idx="12"/>
          </p:nvPr>
        </p:nvSpPr>
        <p:spPr/>
        <p:txBody>
          <a:bodyPr/>
          <a:lstStyle/>
          <a:p>
            <a:fld id="{C58FD98D-BF78-4FF1-9D7F-5E85A7961EF8}" type="slidenum">
              <a:rPr lang="en-US" smtClean="0"/>
              <a:pPr/>
              <a:t>53</a:t>
            </a:fld>
            <a:endParaRPr lang="en-US"/>
          </a:p>
        </p:txBody>
      </p:sp>
    </p:spTree>
    <p:extLst>
      <p:ext uri="{BB962C8B-B14F-4D97-AF65-F5344CB8AC3E}">
        <p14:creationId xmlns:p14="http://schemas.microsoft.com/office/powerpoint/2010/main" val="4247457513"/>
      </p:ext>
    </p:extLst>
  </p:cSld>
  <p:clrMapOvr>
    <a:masterClrMapping/>
  </p:clrMapOvr>
  <mc:AlternateContent xmlns:mc="http://schemas.openxmlformats.org/markup-compatibility/2006" xmlns:p14="http://schemas.microsoft.com/office/powerpoint/2010/main">
    <mc:Choice Requires="p14">
      <p:transition spd="slow" p14:dur="2000" advTm="9858"/>
    </mc:Choice>
    <mc:Fallback xmlns="">
      <p:transition spd="slow" advTm="9858"/>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2C1F37-8AC7-E1F0-4053-1B4BCD59A47F}"/>
              </a:ext>
            </a:extLst>
          </p:cNvPr>
          <p:cNvSpPr>
            <a:spLocks noGrp="1"/>
          </p:cNvSpPr>
          <p:nvPr>
            <p:ph type="title"/>
          </p:nvPr>
        </p:nvSpPr>
        <p:spPr/>
        <p:txBody>
          <a:bodyPr/>
          <a:lstStyle/>
          <a:p>
            <a:r>
              <a:rPr lang="en-US" dirty="0"/>
              <a:t>info@ecophilly.org</a:t>
            </a:r>
          </a:p>
        </p:txBody>
      </p:sp>
      <p:sp>
        <p:nvSpPr>
          <p:cNvPr id="5" name="Text Placeholder 4">
            <a:extLst>
              <a:ext uri="{FF2B5EF4-FFF2-40B4-BE49-F238E27FC236}">
                <a16:creationId xmlns:a16="http://schemas.microsoft.com/office/drawing/2014/main" id="{548BD62C-EE7B-4E92-9A4E-2C60F66E2043}"/>
              </a:ext>
            </a:extLst>
          </p:cNvPr>
          <p:cNvSpPr>
            <a:spLocks noGrp="1"/>
          </p:cNvSpPr>
          <p:nvPr>
            <p:ph type="body" idx="1"/>
          </p:nvPr>
        </p:nvSpPr>
        <p:spPr/>
        <p:txBody>
          <a:bodyPr/>
          <a:lstStyle/>
          <a:p>
            <a:r>
              <a:rPr lang="en-US" sz="6600" b="1" dirty="0">
                <a:hlinkClick r:id="rId2"/>
              </a:rPr>
              <a:t>EcoPhilly.org</a:t>
            </a:r>
            <a:endParaRPr lang="en-US" b="1" dirty="0"/>
          </a:p>
        </p:txBody>
      </p:sp>
      <p:sp>
        <p:nvSpPr>
          <p:cNvPr id="2" name="Footer Placeholder 1">
            <a:extLst>
              <a:ext uri="{FF2B5EF4-FFF2-40B4-BE49-F238E27FC236}">
                <a16:creationId xmlns:a16="http://schemas.microsoft.com/office/drawing/2014/main" id="{94DB70FF-B892-4A55-B6E9-002409D59709}"/>
              </a:ext>
            </a:extLst>
          </p:cNvPr>
          <p:cNvSpPr>
            <a:spLocks noGrp="1"/>
          </p:cNvSpPr>
          <p:nvPr>
            <p:ph type="ftr" sz="quarter" idx="11"/>
          </p:nvPr>
        </p:nvSpPr>
        <p:spPr/>
        <p:txBody>
          <a:bodyPr/>
          <a:lstStyle/>
          <a:p>
            <a:r>
              <a:rPr lang="en-US"/>
              <a:t>www.EcoPhilly.org</a:t>
            </a:r>
          </a:p>
        </p:txBody>
      </p:sp>
      <p:sp>
        <p:nvSpPr>
          <p:cNvPr id="3" name="Slide Number Placeholder 2">
            <a:extLst>
              <a:ext uri="{FF2B5EF4-FFF2-40B4-BE49-F238E27FC236}">
                <a16:creationId xmlns:a16="http://schemas.microsoft.com/office/drawing/2014/main" id="{46389A64-D8BA-470E-B61A-64E33198A055}"/>
              </a:ext>
            </a:extLst>
          </p:cNvPr>
          <p:cNvSpPr>
            <a:spLocks noGrp="1"/>
          </p:cNvSpPr>
          <p:nvPr>
            <p:ph type="sldNum" sz="quarter" idx="12"/>
          </p:nvPr>
        </p:nvSpPr>
        <p:spPr/>
        <p:txBody>
          <a:bodyPr/>
          <a:lstStyle/>
          <a:p>
            <a:fld id="{C58FD98D-BF78-4FF1-9D7F-5E85A7961EF8}" type="slidenum">
              <a:rPr lang="en-US" smtClean="0"/>
              <a:pPr/>
              <a:t>54</a:t>
            </a:fld>
            <a:endParaRPr lang="en-US"/>
          </a:p>
        </p:txBody>
      </p:sp>
    </p:spTree>
    <p:extLst>
      <p:ext uri="{BB962C8B-B14F-4D97-AF65-F5344CB8AC3E}">
        <p14:creationId xmlns:p14="http://schemas.microsoft.com/office/powerpoint/2010/main" val="730869928"/>
      </p:ext>
    </p:extLst>
  </p:cSld>
  <p:clrMapOvr>
    <a:masterClrMapping/>
  </p:clrMapOvr>
  <mc:AlternateContent xmlns:mc="http://schemas.openxmlformats.org/markup-compatibility/2006" xmlns:p14="http://schemas.microsoft.com/office/powerpoint/2010/main">
    <mc:Choice Requires="p14">
      <p:transition spd="slow" p14:dur="2000" advTm="11484"/>
    </mc:Choice>
    <mc:Fallback xmlns="">
      <p:transition spd="slow" advTm="114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8670-E918-4E09-99EE-69D2FEB3DEE9}"/>
              </a:ext>
            </a:extLst>
          </p:cNvPr>
          <p:cNvSpPr>
            <a:spLocks noGrp="1"/>
          </p:cNvSpPr>
          <p:nvPr>
            <p:ph type="title"/>
          </p:nvPr>
        </p:nvSpPr>
        <p:spPr/>
        <p:txBody>
          <a:bodyPr>
            <a:normAutofit/>
          </a:bodyPr>
          <a:lstStyle/>
          <a:p>
            <a:r>
              <a:rPr lang="en-US" dirty="0"/>
              <a:t>Consequences of using coal and oil</a:t>
            </a:r>
          </a:p>
        </p:txBody>
      </p:sp>
      <p:sp>
        <p:nvSpPr>
          <p:cNvPr id="4" name="Content Placeholder 3">
            <a:extLst>
              <a:ext uri="{FF2B5EF4-FFF2-40B4-BE49-F238E27FC236}">
                <a16:creationId xmlns:a16="http://schemas.microsoft.com/office/drawing/2014/main" id="{76EA4264-B467-4DEB-8BC6-D0B25D6E1F39}"/>
              </a:ext>
            </a:extLst>
          </p:cNvPr>
          <p:cNvSpPr>
            <a:spLocks noGrp="1"/>
          </p:cNvSpPr>
          <p:nvPr>
            <p:ph sz="half" idx="1"/>
          </p:nvPr>
        </p:nvSpPr>
        <p:spPr>
          <a:xfrm>
            <a:off x="457200" y="1600200"/>
            <a:ext cx="7696200" cy="4525963"/>
          </a:xfrm>
        </p:spPr>
        <p:txBody>
          <a:bodyPr>
            <a:normAutofit fontScale="92500" lnSpcReduction="20000"/>
          </a:bodyPr>
          <a:lstStyle/>
          <a:p>
            <a:r>
              <a:rPr lang="en-US" sz="3000" dirty="0"/>
              <a:t>Inevitable carbon dioxide release</a:t>
            </a:r>
          </a:p>
          <a:p>
            <a:r>
              <a:rPr lang="en-US" sz="3000" dirty="0"/>
              <a:t>Power plants and automobile exhausts exacerbate asthma</a:t>
            </a:r>
          </a:p>
          <a:p>
            <a:pPr lvl="1"/>
            <a:r>
              <a:rPr lang="en-US" sz="2600" dirty="0"/>
              <a:t>Through hydrocarbons (fumes), nitrogen oxides, sulfur dioxide, and ozone</a:t>
            </a:r>
          </a:p>
          <a:p>
            <a:r>
              <a:rPr lang="en-US" sz="3000" dirty="0"/>
              <a:t>Soot (PM10s and smaller) - increased numbers of deaths due to heart disease</a:t>
            </a:r>
          </a:p>
          <a:p>
            <a:pPr lvl="1"/>
            <a:r>
              <a:rPr lang="en-US" sz="2600" dirty="0"/>
              <a:t>PM2.5 pollution associated with neurodegenerative disease</a:t>
            </a:r>
          </a:p>
          <a:p>
            <a:r>
              <a:rPr lang="en-US" sz="3000" dirty="0"/>
              <a:t>Burning coal for electricity is the primary source of atmospheric and water-borne mercury</a:t>
            </a:r>
          </a:p>
          <a:p>
            <a:pPr lvl="1"/>
            <a:r>
              <a:rPr lang="en-US" sz="2600" dirty="0"/>
              <a:t>Hence the problem with eating fish when pregnant</a:t>
            </a:r>
          </a:p>
          <a:p>
            <a:endParaRPr lang="en-US" dirty="0"/>
          </a:p>
        </p:txBody>
      </p:sp>
      <p:sp>
        <p:nvSpPr>
          <p:cNvPr id="3" name="Footer Placeholder 2">
            <a:extLst>
              <a:ext uri="{FF2B5EF4-FFF2-40B4-BE49-F238E27FC236}">
                <a16:creationId xmlns:a16="http://schemas.microsoft.com/office/drawing/2014/main" id="{E2351D84-51A4-488F-98B4-A6FEF7BCAD28}"/>
              </a:ext>
            </a:extLst>
          </p:cNvPr>
          <p:cNvSpPr>
            <a:spLocks noGrp="1"/>
          </p:cNvSpPr>
          <p:nvPr>
            <p:ph type="ftr" sz="quarter" idx="11"/>
          </p:nvPr>
        </p:nvSpPr>
        <p:spPr/>
        <p:txBody>
          <a:bodyPr/>
          <a:lstStyle/>
          <a:p>
            <a:r>
              <a:rPr lang="en-US"/>
              <a:t>www.EcoPhilly.org</a:t>
            </a:r>
          </a:p>
        </p:txBody>
      </p:sp>
      <p:sp>
        <p:nvSpPr>
          <p:cNvPr id="5" name="Slide Number Placeholder 4">
            <a:extLst>
              <a:ext uri="{FF2B5EF4-FFF2-40B4-BE49-F238E27FC236}">
                <a16:creationId xmlns:a16="http://schemas.microsoft.com/office/drawing/2014/main" id="{350BECB6-C7BC-458C-A83E-EBD465079301}"/>
              </a:ext>
            </a:extLst>
          </p:cNvPr>
          <p:cNvSpPr>
            <a:spLocks noGrp="1"/>
          </p:cNvSpPr>
          <p:nvPr>
            <p:ph type="sldNum" sz="quarter" idx="12"/>
          </p:nvPr>
        </p:nvSpPr>
        <p:spPr/>
        <p:txBody>
          <a:bodyPr/>
          <a:lstStyle/>
          <a:p>
            <a:fld id="{C58FD98D-BF78-4FF1-9D7F-5E85A7961EF8}" type="slidenum">
              <a:rPr lang="en-US" smtClean="0"/>
              <a:pPr/>
              <a:t>6</a:t>
            </a:fld>
            <a:endParaRPr lang="en-US"/>
          </a:p>
        </p:txBody>
      </p:sp>
    </p:spTree>
    <p:extLst>
      <p:ext uri="{BB962C8B-B14F-4D97-AF65-F5344CB8AC3E}">
        <p14:creationId xmlns:p14="http://schemas.microsoft.com/office/powerpoint/2010/main" val="936837015"/>
      </p:ext>
    </p:extLst>
  </p:cSld>
  <p:clrMapOvr>
    <a:masterClrMapping/>
  </p:clrMapOvr>
  <mc:AlternateContent xmlns:mc="http://schemas.openxmlformats.org/markup-compatibility/2006" xmlns:p14="http://schemas.microsoft.com/office/powerpoint/2010/main">
    <mc:Choice Requires="p14">
      <p:transition spd="slow" p14:dur="2000" advTm="16153"/>
    </mc:Choice>
    <mc:Fallback xmlns="">
      <p:transition spd="slow" advTm="1615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8670-E918-4E09-99EE-69D2FEB3DEE9}"/>
              </a:ext>
            </a:extLst>
          </p:cNvPr>
          <p:cNvSpPr>
            <a:spLocks noGrp="1"/>
          </p:cNvSpPr>
          <p:nvPr>
            <p:ph type="title"/>
          </p:nvPr>
        </p:nvSpPr>
        <p:spPr/>
        <p:txBody>
          <a:bodyPr/>
          <a:lstStyle/>
          <a:p>
            <a:r>
              <a:rPr lang="en-US" dirty="0"/>
              <a:t>Using other energy sources</a:t>
            </a:r>
          </a:p>
        </p:txBody>
      </p:sp>
      <p:sp>
        <p:nvSpPr>
          <p:cNvPr id="6" name="Content Placeholder 5">
            <a:extLst>
              <a:ext uri="{FF2B5EF4-FFF2-40B4-BE49-F238E27FC236}">
                <a16:creationId xmlns:a16="http://schemas.microsoft.com/office/drawing/2014/main" id="{F2EA9DAD-0DFC-4BB1-9CFD-6BF6C295EC44}"/>
              </a:ext>
            </a:extLst>
          </p:cNvPr>
          <p:cNvSpPr>
            <a:spLocks noGrp="1"/>
          </p:cNvSpPr>
          <p:nvPr>
            <p:ph idx="1"/>
          </p:nvPr>
        </p:nvSpPr>
        <p:spPr/>
        <p:txBody>
          <a:bodyPr>
            <a:normAutofit fontScale="92500" lnSpcReduction="20000"/>
          </a:bodyPr>
          <a:lstStyle/>
          <a:p>
            <a:r>
              <a:rPr lang="en-US" dirty="0"/>
              <a:t>Methane/propane: fairly clean; carbon dioxide released</a:t>
            </a:r>
          </a:p>
          <a:p>
            <a:r>
              <a:rPr lang="en-US" dirty="0"/>
              <a:t>Nuclear and hydroelectric: good and bad</a:t>
            </a:r>
          </a:p>
          <a:p>
            <a:r>
              <a:rPr lang="en-US" dirty="0"/>
              <a:t>Solar, wind power: improving but not perfect</a:t>
            </a:r>
          </a:p>
          <a:p>
            <a:r>
              <a:rPr lang="en-US" dirty="0"/>
              <a:t>Others:</a:t>
            </a:r>
          </a:p>
          <a:p>
            <a:pPr lvl="1"/>
            <a:r>
              <a:rPr lang="en-US" sz="3000" dirty="0"/>
              <a:t>Wave power</a:t>
            </a:r>
          </a:p>
          <a:p>
            <a:pPr lvl="1"/>
            <a:r>
              <a:rPr lang="en-US" sz="3000" dirty="0"/>
              <a:t>Geothermal </a:t>
            </a:r>
          </a:p>
          <a:p>
            <a:r>
              <a:rPr lang="en-US" dirty="0"/>
              <a:t>The CLEANEST energy is the energy you DON’T USE</a:t>
            </a:r>
          </a:p>
          <a:p>
            <a:pPr lvl="1"/>
            <a:r>
              <a:rPr lang="en-US" sz="3000" dirty="0"/>
              <a:t>Because no energy source is ideal</a:t>
            </a:r>
          </a:p>
          <a:p>
            <a:endParaRPr lang="en-US" dirty="0"/>
          </a:p>
        </p:txBody>
      </p:sp>
      <p:sp>
        <p:nvSpPr>
          <p:cNvPr id="3" name="Footer Placeholder 2">
            <a:extLst>
              <a:ext uri="{FF2B5EF4-FFF2-40B4-BE49-F238E27FC236}">
                <a16:creationId xmlns:a16="http://schemas.microsoft.com/office/drawing/2014/main" id="{42BAFF30-2E61-44CC-B2C7-09D0DF407315}"/>
              </a:ext>
            </a:extLst>
          </p:cNvPr>
          <p:cNvSpPr>
            <a:spLocks noGrp="1"/>
          </p:cNvSpPr>
          <p:nvPr>
            <p:ph type="ftr" sz="quarter" idx="11"/>
          </p:nvPr>
        </p:nvSpPr>
        <p:spPr/>
        <p:txBody>
          <a:bodyPr/>
          <a:lstStyle/>
          <a:p>
            <a:r>
              <a:rPr lang="en-US"/>
              <a:t>www.EcoPhilly.org</a:t>
            </a:r>
            <a:endParaRPr lang="en-US" dirty="0"/>
          </a:p>
        </p:txBody>
      </p:sp>
      <p:sp>
        <p:nvSpPr>
          <p:cNvPr id="4" name="Slide Number Placeholder 3">
            <a:extLst>
              <a:ext uri="{FF2B5EF4-FFF2-40B4-BE49-F238E27FC236}">
                <a16:creationId xmlns:a16="http://schemas.microsoft.com/office/drawing/2014/main" id="{95A04234-59AC-42A3-ACE6-C5F8B81EF09A}"/>
              </a:ext>
            </a:extLst>
          </p:cNvPr>
          <p:cNvSpPr>
            <a:spLocks noGrp="1"/>
          </p:cNvSpPr>
          <p:nvPr>
            <p:ph type="sldNum" sz="quarter" idx="12"/>
          </p:nvPr>
        </p:nvSpPr>
        <p:spPr/>
        <p:txBody>
          <a:bodyPr/>
          <a:lstStyle/>
          <a:p>
            <a:fld id="{C58FD98D-BF78-4FF1-9D7F-5E85A7961EF8}" type="slidenum">
              <a:rPr lang="en-US" smtClean="0"/>
              <a:pPr/>
              <a:t>7</a:t>
            </a:fld>
            <a:endParaRPr lang="en-US"/>
          </a:p>
        </p:txBody>
      </p:sp>
    </p:spTree>
    <p:extLst>
      <p:ext uri="{BB962C8B-B14F-4D97-AF65-F5344CB8AC3E}">
        <p14:creationId xmlns:p14="http://schemas.microsoft.com/office/powerpoint/2010/main" val="3276159642"/>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18441F01-1AB6-4D97-88B2-D329C95A2394}"/>
              </a:ext>
            </a:extLst>
          </p:cNvPr>
          <p:cNvSpPr>
            <a:spLocks noGrp="1" noChangeArrowheads="1"/>
          </p:cNvSpPr>
          <p:nvPr>
            <p:ph type="ctrTitle"/>
          </p:nvPr>
        </p:nvSpPr>
        <p:spPr>
          <a:xfrm>
            <a:off x="685800" y="-211723"/>
            <a:ext cx="7772400" cy="1470025"/>
          </a:xfrm>
        </p:spPr>
        <p:txBody>
          <a:bodyPr/>
          <a:lstStyle/>
          <a:p>
            <a:pPr eaLnBrk="1" hangingPunct="1"/>
            <a:r>
              <a:rPr lang="en-US" altLang="en-US" dirty="0"/>
              <a:t>Climate Change 101</a:t>
            </a:r>
          </a:p>
        </p:txBody>
      </p:sp>
      <p:pic>
        <p:nvPicPr>
          <p:cNvPr id="5" name="Picture 4">
            <a:extLst>
              <a:ext uri="{FF2B5EF4-FFF2-40B4-BE49-F238E27FC236}">
                <a16:creationId xmlns:a16="http://schemas.microsoft.com/office/drawing/2014/main" id="{0BD9A6C3-25B0-4405-9FF9-819F47F62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08469"/>
            <a:ext cx="9144000" cy="3701143"/>
          </a:xfrm>
          <a:prstGeom prst="rect">
            <a:avLst/>
          </a:prstGeom>
        </p:spPr>
      </p:pic>
    </p:spTree>
    <p:extLst>
      <p:ext uri="{BB962C8B-B14F-4D97-AF65-F5344CB8AC3E}">
        <p14:creationId xmlns:p14="http://schemas.microsoft.com/office/powerpoint/2010/main" val="3190054784"/>
      </p:ext>
    </p:extLst>
  </p:cSld>
  <p:clrMapOvr>
    <a:masterClrMapping/>
  </p:clrMapOvr>
  <mc:AlternateContent xmlns:mc="http://schemas.openxmlformats.org/markup-compatibility/2006" xmlns:p14="http://schemas.microsoft.com/office/powerpoint/2010/main">
    <mc:Choice Requires="p14">
      <p:transition spd="slow" p14:dur="2000" advTm="1522"/>
    </mc:Choice>
    <mc:Fallback xmlns="">
      <p:transition spd="slow" advTm="152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Laudato Si’ say?</a:t>
            </a:r>
          </a:p>
        </p:txBody>
      </p:sp>
      <p:sp>
        <p:nvSpPr>
          <p:cNvPr id="3" name="Content Placeholder 2"/>
          <p:cNvSpPr>
            <a:spLocks noGrp="1"/>
          </p:cNvSpPr>
          <p:nvPr>
            <p:ph idx="1"/>
          </p:nvPr>
        </p:nvSpPr>
        <p:spPr/>
        <p:txBody>
          <a:bodyPr>
            <a:normAutofit/>
          </a:bodyPr>
          <a:lstStyle/>
          <a:p>
            <a:r>
              <a:rPr lang="en-US" dirty="0"/>
              <a:t>‘</a:t>
            </a:r>
            <a:r>
              <a:rPr lang="en-US" sz="3200" kern="1200" dirty="0">
                <a:solidFill>
                  <a:schemeClr val="tx1"/>
                </a:solidFill>
                <a:latin typeface="+mn-lt"/>
                <a:ea typeface="+mn-ea"/>
                <a:cs typeface="+mn-cs"/>
              </a:rPr>
              <a:t>The climate is a common good, belonging to all and meant for all. At the global level, it is a complex system linked to many of the essential conditions for human life’</a:t>
            </a:r>
            <a:endParaRPr lang="en-US" dirty="0"/>
          </a:p>
          <a:p>
            <a:r>
              <a:rPr lang="en-US" dirty="0"/>
              <a:t>‘A very solid scientific consensus indicates that we are presently witnessing a disturbing warming of the climatic system …’ </a:t>
            </a:r>
            <a:r>
              <a:rPr lang="en-US" sz="2400" dirty="0"/>
              <a:t>(</a:t>
            </a:r>
            <a:r>
              <a:rPr lang="en-US" sz="2400" i="1" dirty="0"/>
              <a:t>Laudato Si’, </a:t>
            </a:r>
            <a:r>
              <a:rPr lang="en-US" sz="2400" dirty="0"/>
              <a:t>#23)</a:t>
            </a:r>
            <a:endParaRPr lang="en-US" dirty="0"/>
          </a:p>
        </p:txBody>
      </p:sp>
      <p:sp>
        <p:nvSpPr>
          <p:cNvPr id="4" name="Footer Placeholder 3">
            <a:extLst>
              <a:ext uri="{FF2B5EF4-FFF2-40B4-BE49-F238E27FC236}">
                <a16:creationId xmlns:a16="http://schemas.microsoft.com/office/drawing/2014/main" id="{C07430F7-3B2D-4C87-A027-598A02033E3C}"/>
              </a:ext>
            </a:extLst>
          </p:cNvPr>
          <p:cNvSpPr>
            <a:spLocks noGrp="1"/>
          </p:cNvSpPr>
          <p:nvPr>
            <p:ph type="ftr" sz="quarter" idx="11"/>
          </p:nvPr>
        </p:nvSpPr>
        <p:spPr/>
        <p:txBody>
          <a:bodyPr/>
          <a:lstStyle/>
          <a:p>
            <a:r>
              <a:rPr lang="en-US"/>
              <a:t>www.EcoPhilly.org</a:t>
            </a:r>
            <a:endParaRPr lang="en-US" dirty="0"/>
          </a:p>
        </p:txBody>
      </p:sp>
      <p:sp>
        <p:nvSpPr>
          <p:cNvPr id="5" name="Slide Number Placeholder 4">
            <a:extLst>
              <a:ext uri="{FF2B5EF4-FFF2-40B4-BE49-F238E27FC236}">
                <a16:creationId xmlns:a16="http://schemas.microsoft.com/office/drawing/2014/main" id="{5E6417FA-5B50-4C9F-87DC-CAFF3388A690}"/>
              </a:ext>
            </a:extLst>
          </p:cNvPr>
          <p:cNvSpPr>
            <a:spLocks noGrp="1"/>
          </p:cNvSpPr>
          <p:nvPr>
            <p:ph type="sldNum" sz="quarter" idx="12"/>
          </p:nvPr>
        </p:nvSpPr>
        <p:spPr/>
        <p:txBody>
          <a:bodyPr/>
          <a:lstStyle/>
          <a:p>
            <a:fld id="{C58FD98D-BF78-4FF1-9D7F-5E85A7961EF8}" type="slidenum">
              <a:rPr lang="en-US" smtClean="0"/>
              <a:pPr/>
              <a:t>9</a:t>
            </a:fld>
            <a:endParaRPr lang="en-US"/>
          </a:p>
        </p:txBody>
      </p:sp>
    </p:spTree>
    <p:extLst>
      <p:ext uri="{BB962C8B-B14F-4D97-AF65-F5344CB8AC3E}">
        <p14:creationId xmlns:p14="http://schemas.microsoft.com/office/powerpoint/2010/main" val="1456028137"/>
      </p:ext>
    </p:extLst>
  </p:cSld>
  <p:clrMapOvr>
    <a:masterClrMapping/>
  </p:clrMapOvr>
  <mc:AlternateContent xmlns:mc="http://schemas.openxmlformats.org/markup-compatibility/2006" xmlns:p14="http://schemas.microsoft.com/office/powerpoint/2010/main">
    <mc:Choice Requires="p14">
      <p:transition spd="slow" p14:dur="2000" advTm="9005"/>
    </mc:Choice>
    <mc:Fallback xmlns="">
      <p:transition spd="slow" advTm="900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8494</TotalTime>
  <Words>8744</Words>
  <Application>Microsoft Office PowerPoint</Application>
  <PresentationFormat>On-screen Show (4:3)</PresentationFormat>
  <Paragraphs>609</Paragraphs>
  <Slides>54</Slides>
  <Notes>52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aktiv-grotesk</vt:lpstr>
      <vt:lpstr>AR ESSENCE</vt:lpstr>
      <vt:lpstr>Arial</vt:lpstr>
      <vt:lpstr>Atiza</vt:lpstr>
      <vt:lpstr>Calibri</vt:lpstr>
      <vt:lpstr>Garamond</vt:lpstr>
      <vt:lpstr>Helvetica</vt:lpstr>
      <vt:lpstr>Lato</vt:lpstr>
      <vt:lpstr>myriad-pro</vt:lpstr>
      <vt:lpstr>Roboto</vt:lpstr>
      <vt:lpstr>Source Sans Pro</vt:lpstr>
      <vt:lpstr>Symbol</vt:lpstr>
      <vt:lpstr>Times New Roman</vt:lpstr>
      <vt:lpstr>Office Theme</vt:lpstr>
      <vt:lpstr>Energy, pollution, and the climate crisis</vt:lpstr>
      <vt:lpstr>Energy and pollution</vt:lpstr>
      <vt:lpstr>Consequences of using coal and oil</vt:lpstr>
      <vt:lpstr>Consequences of using coal and oil</vt:lpstr>
      <vt:lpstr>Consequences of using coal and oil</vt:lpstr>
      <vt:lpstr>Consequences of using coal and oil</vt:lpstr>
      <vt:lpstr>Using other energy sources</vt:lpstr>
      <vt:lpstr>Climate Change 101</vt:lpstr>
      <vt:lpstr>What does Laudato Si’ say?</vt:lpstr>
      <vt:lpstr>What does Laudato Si’ say?</vt:lpstr>
      <vt:lpstr>What does Laudato Si’ say?</vt:lpstr>
      <vt:lpstr>The poor will suffer the most</vt:lpstr>
      <vt:lpstr>The poor will suffer the most</vt:lpstr>
      <vt:lpstr>Where is climate change coming from?</vt:lpstr>
      <vt:lpstr>Where is climate change coming from?</vt:lpstr>
      <vt:lpstr>Greenhouse gas emissions</vt:lpstr>
      <vt:lpstr>Greenhouse gas emissions</vt:lpstr>
      <vt:lpstr>Climate Change</vt:lpstr>
      <vt:lpstr>Climate Change</vt:lpstr>
      <vt:lpstr>Global Temperature Changes</vt:lpstr>
      <vt:lpstr>Climate Change</vt:lpstr>
      <vt:lpstr>Climate Change</vt:lpstr>
      <vt:lpstr>Climate Change</vt:lpstr>
      <vt:lpstr>Philadelphia summers</vt:lpstr>
      <vt:lpstr>Climate Change Revealed by Nature</vt:lpstr>
      <vt:lpstr>Christmas Bird Count (Audubon)</vt:lpstr>
      <vt:lpstr>Washington DC Cherry Blossom</vt:lpstr>
      <vt:lpstr>Ragweed Pollen Season</vt:lpstr>
      <vt:lpstr>Carbon dioxide and the oceans</vt:lpstr>
      <vt:lpstr>Warming the seas</vt:lpstr>
      <vt:lpstr>PowerPoint Presentation</vt:lpstr>
      <vt:lpstr>Sea level changes</vt:lpstr>
      <vt:lpstr>Climate, weather</vt:lpstr>
      <vt:lpstr>Fires in western US, 2022</vt:lpstr>
      <vt:lpstr>Fires in Colorado 2022 </vt:lpstr>
      <vt:lpstr>Fires in California 2022 </vt:lpstr>
      <vt:lpstr>Fires in California 2022 </vt:lpstr>
      <vt:lpstr>Fires in Europe 2022 </vt:lpstr>
      <vt:lpstr>Fires in Europe 2022 </vt:lpstr>
      <vt:lpstr>Fires in Europe 2022 </vt:lpstr>
      <vt:lpstr>Fires in Siberia August 2021</vt:lpstr>
      <vt:lpstr>Fires in Siberia August 2021</vt:lpstr>
      <vt:lpstr>Fires in Siberia August 2021</vt:lpstr>
      <vt:lpstr>Fires in Europe 2022 </vt:lpstr>
      <vt:lpstr>Fires and warmer atmosphere are melting ‘permafrost’</vt:lpstr>
      <vt:lpstr>How can I make any difference?</vt:lpstr>
      <vt:lpstr>The electricity problem</vt:lpstr>
      <vt:lpstr>High payback ideas to save energy</vt:lpstr>
      <vt:lpstr>No-cost tips to save energy</vt:lpstr>
      <vt:lpstr>No-cost tips to save energy</vt:lpstr>
      <vt:lpstr>Transportation</vt:lpstr>
      <vt:lpstr>This is not optional (LS #217)</vt:lpstr>
      <vt:lpstr>This is not optional (LS #217)</vt:lpstr>
      <vt:lpstr>info@ecophilly.org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pollution, and the climate crisis</dc:title>
  <dc:creator/>
  <cp:lastModifiedBy>John Humphreys</cp:lastModifiedBy>
  <cp:revision>20</cp:revision>
  <dcterms:created xsi:type="dcterms:W3CDTF">2022-07-26T22:46:43Z</dcterms:created>
  <dcterms:modified xsi:type="dcterms:W3CDTF">2023-02-07T00:52:58Z</dcterms:modified>
</cp:coreProperties>
</file>