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783" r:id="rId2"/>
    <p:sldId id="874" r:id="rId3"/>
    <p:sldId id="857" r:id="rId4"/>
    <p:sldId id="791" r:id="rId5"/>
    <p:sldId id="689" r:id="rId6"/>
    <p:sldId id="690" r:id="rId7"/>
    <p:sldId id="718" r:id="rId8"/>
    <p:sldId id="936" r:id="rId9"/>
    <p:sldId id="693" r:id="rId10"/>
    <p:sldId id="695" r:id="rId11"/>
    <p:sldId id="937" r:id="rId12"/>
    <p:sldId id="887" r:id="rId13"/>
    <p:sldId id="933" r:id="rId14"/>
    <p:sldId id="932" r:id="rId15"/>
    <p:sldId id="877" r:id="rId16"/>
    <p:sldId id="813" r:id="rId17"/>
    <p:sldId id="938" r:id="rId18"/>
    <p:sldId id="814" r:id="rId19"/>
    <p:sldId id="815" r:id="rId20"/>
    <p:sldId id="836" r:id="rId21"/>
    <p:sldId id="805" r:id="rId22"/>
    <p:sldId id="807" r:id="rId23"/>
    <p:sldId id="808" r:id="rId24"/>
    <p:sldId id="809" r:id="rId25"/>
    <p:sldId id="810" r:id="rId26"/>
    <p:sldId id="811" r:id="rId27"/>
    <p:sldId id="831" r:id="rId28"/>
    <p:sldId id="884" r:id="rId29"/>
    <p:sldId id="653" r:id="rId30"/>
    <p:sldId id="663" r:id="rId31"/>
    <p:sldId id="966" r:id="rId32"/>
    <p:sldId id="965" r:id="rId33"/>
    <p:sldId id="664" r:id="rId34"/>
    <p:sldId id="665" r:id="rId35"/>
    <p:sldId id="967" r:id="rId36"/>
    <p:sldId id="968" r:id="rId37"/>
    <p:sldId id="969" r:id="rId38"/>
    <p:sldId id="964" r:id="rId39"/>
    <p:sldId id="963" r:id="rId40"/>
    <p:sldId id="970" r:id="rId41"/>
    <p:sldId id="89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showAnimation="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456" autoAdjust="0"/>
    <p:restoredTop sz="55433" autoAdjust="0"/>
  </p:normalViewPr>
  <p:slideViewPr>
    <p:cSldViewPr snapToGrid="0">
      <p:cViewPr varScale="1">
        <p:scale>
          <a:sx n="40" d="100"/>
          <a:sy n="40" d="100"/>
        </p:scale>
        <p:origin x="564"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48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282BF6-B3F8-442E-9528-BC65FA16A353}" type="datetimeFigureOut">
              <a:rPr lang="en-US" smtClean="0"/>
              <a:pPr/>
              <a:t>28-Jul-22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35A58-D5F2-4587-8700-4EA368661A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sj.com/articles/recycling-isnt-as-clear-cut-as-you-might-think-1161917020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pediatrics.aappublications.or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pediatrics.aappublications.org/content/112/Supplement_1"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heguardian.com/environment/2021/may/17/sierra-leone-sells-rainforest-for-chinese-fishmeal-plant?CMP=oth_b-aplnews_d-1"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theguardian.com/global-development/2019/mar/20/chinese-fishmeal-plants-leave-fishermen-gambia-all-at-sea"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coralreef.noaa.gov/issues/restoration.html" TargetMode="External"/><Relationship Id="rId3" Type="http://schemas.openxmlformats.org/officeDocument/2006/relationships/hyperlink" Target="https://coralreef.noaa.gov/aboutcrcp/news/featuredstories/jan20/welcome.html" TargetMode="External"/><Relationship Id="rId7" Type="http://schemas.openxmlformats.org/officeDocument/2006/relationships/hyperlink" Target="https://coralreef.noaa.gov/issues/climatechange.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coralreef.noaa.gov/issues/fishing.html" TargetMode="External"/><Relationship Id="rId5" Type="http://schemas.openxmlformats.org/officeDocument/2006/relationships/hyperlink" Target="https://coralreef.noaa.gov/issues/lbsp.html" TargetMode="External"/><Relationship Id="rId4" Type="http://schemas.openxmlformats.org/officeDocument/2006/relationships/hyperlink" Target="https://coralreef.noaa.gov/gallery/cr_economy.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limate.nasa.gov/evidence/"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science.sciencemag.org/content/305/5682/367.abstract" TargetMode="External"/><Relationship Id="rId5" Type="http://schemas.openxmlformats.org/officeDocument/2006/relationships/hyperlink" Target="http://www.pmel.noaa.gov/co2/story/Ocean+Acidification" TargetMode="External"/><Relationship Id="rId4" Type="http://schemas.openxmlformats.org/officeDocument/2006/relationships/hyperlink" Target="http://www.pmel.noaa.gov/co2/story/What+is+Ocean+Acidification?"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afoodwatch.or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conservative estimate (https://watermission.org/global-water-crisis/) reports a full one-third of the Earth’s population lacks access to safe water. </a:t>
            </a:r>
          </a:p>
          <a:p>
            <a:endParaRPr lang="en-US" dirty="0"/>
          </a:p>
          <a:p>
            <a:r>
              <a:rPr lang="en-US" dirty="0"/>
              <a:t>Half of the hospital beds in developing countries are occupied by people with water-borne diseases.</a:t>
            </a:r>
          </a:p>
        </p:txBody>
      </p:sp>
      <p:sp>
        <p:nvSpPr>
          <p:cNvPr id="4" name="Slide Number Placeholder 3"/>
          <p:cNvSpPr>
            <a:spLocks noGrp="1"/>
          </p:cNvSpPr>
          <p:nvPr>
            <p:ph type="sldNum" sz="quarter" idx="5"/>
          </p:nvPr>
        </p:nvSpPr>
        <p:spPr/>
        <p:txBody>
          <a:bodyPr/>
          <a:lstStyle/>
          <a:p>
            <a:fld id="{9C235A58-D5F2-4587-8700-4EA368661AE4}" type="slidenum">
              <a:rPr lang="en-US" smtClean="0"/>
              <a:pPr/>
              <a:t>1</a:t>
            </a:fld>
            <a:endParaRPr lang="en-US"/>
          </a:p>
        </p:txBody>
      </p:sp>
    </p:spTree>
    <p:extLst>
      <p:ext uri="{BB962C8B-B14F-4D97-AF65-F5344CB8AC3E}">
        <p14:creationId xmlns:p14="http://schemas.microsoft.com/office/powerpoint/2010/main" val="578745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miter lim="800000"/>
            <a:headEnd/>
            <a:tailEnd/>
          </a:ln>
        </p:spPr>
        <p:txBody>
          <a:bodyPr/>
          <a:lstStyle/>
          <a:p>
            <a:fld id="{A2CC0640-4590-466D-B529-00D614034369}" type="slidenum">
              <a:rPr lang="en-GB"/>
              <a:pPr/>
              <a:t>11</a:t>
            </a:fld>
            <a:endParaRPr lang="en-GB"/>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p:spPr>
        <p:txBody>
          <a:bodyPr>
            <a:normAutofit fontScale="77500" lnSpcReduction="20000"/>
          </a:bodyPr>
          <a:lstStyle/>
          <a:p>
            <a:r>
              <a:rPr lang="en-US" dirty="0">
                <a:hlinkClick r:id="rId3"/>
              </a:rPr>
              <a:t>Recycling Isn’t as Clear-Cut as You Might Think – WSJ</a:t>
            </a:r>
            <a:endParaRPr lang="en-US" dirty="0"/>
          </a:p>
          <a:p>
            <a:endParaRPr lang="en-US" dirty="0"/>
          </a:p>
          <a:p>
            <a:pPr algn="l" fontAlgn="base"/>
            <a:r>
              <a:rPr lang="en-US" b="0" i="0" dirty="0">
                <a:solidFill>
                  <a:srgbClr val="333333"/>
                </a:solidFill>
                <a:effectLst/>
                <a:latin typeface="var(--font-serif)"/>
              </a:rPr>
              <a:t>Plastics that have the potential to be recycled are stamped with a triangle made of three arrows enclosing a resin-identification code—a digit from 1 to 7 that indicates the type of plastic—but the presence of the emblem doesn’t guarantee the waste will be reused, even if it makes it into a recycling bin.</a:t>
            </a:r>
          </a:p>
          <a:p>
            <a:pPr algn="l" fontAlgn="base"/>
            <a:r>
              <a:rPr lang="en-US" b="0" i="0" dirty="0">
                <a:solidFill>
                  <a:srgbClr val="333333"/>
                </a:solidFill>
                <a:effectLst/>
                <a:latin typeface="var(--font-serif)"/>
              </a:rPr>
              <a:t>“People think a lot more is being recycled than is actually being recycled,” said Jennie Romer, author of “Can I Recycle This?” “Most of it is low-value and doesn’t have a buyer.”</a:t>
            </a:r>
          </a:p>
          <a:p>
            <a:pPr algn="l" fontAlgn="base"/>
            <a:r>
              <a:rPr lang="en-US" b="0" i="0" dirty="0">
                <a:solidFill>
                  <a:srgbClr val="333333"/>
                </a:solidFill>
                <a:effectLst/>
                <a:latin typeface="var(--font-serif)"/>
              </a:rPr>
              <a:t>Collected material is sorted based on resin type and—if there’s a market for that particular type of plastic—processed into pellets that will be made into new products.</a:t>
            </a:r>
          </a:p>
          <a:p>
            <a:pPr algn="l" fontAlgn="base"/>
            <a:r>
              <a:rPr lang="en-US" b="0" i="0" dirty="0">
                <a:solidFill>
                  <a:srgbClr val="333333"/>
                </a:solidFill>
                <a:effectLst/>
                <a:latin typeface="var(--font-serif)"/>
              </a:rPr>
              <a:t>“From the curbside, it’s generally the 1s and 2s and some of the 5s,” said Bret Biggers, an economist with the Institute of Scrap Recycling Industries. “Anything else, they have to pay to get rid of it.”</a:t>
            </a:r>
          </a:p>
          <a:p>
            <a:pPr algn="l" fontAlgn="base"/>
            <a:r>
              <a:rPr lang="en-US" b="0" i="0" dirty="0">
                <a:solidFill>
                  <a:srgbClr val="333333"/>
                </a:solidFill>
                <a:effectLst/>
                <a:latin typeface="var(--font-serif)"/>
              </a:rPr>
              <a:t>Plastics that have the potential to be recycled are stamped with a triangle made of three arrows enclosing a resin-identification code—a digit from 1 to 7 that indicates the type of plastic—but the presence of the emblem doesn’t guarantee the waste will be reused, even if it makes it into a recycling bin.</a:t>
            </a:r>
          </a:p>
          <a:p>
            <a:pPr algn="l" fontAlgn="base"/>
            <a:r>
              <a:rPr lang="en-US" b="0" i="0" dirty="0">
                <a:solidFill>
                  <a:srgbClr val="333333"/>
                </a:solidFill>
                <a:effectLst/>
                <a:latin typeface="var(--font-serif)"/>
              </a:rPr>
              <a:t>“People think a lot more is being recycled than is actually being recycled,” said Jennie Romer, author of “Can I Recycle This?” “Most of it is low-value and doesn’t have a buyer.”</a:t>
            </a:r>
          </a:p>
          <a:p>
            <a:pPr algn="l" fontAlgn="base"/>
            <a:r>
              <a:rPr lang="en-US" b="0" i="0" dirty="0">
                <a:solidFill>
                  <a:srgbClr val="333333"/>
                </a:solidFill>
                <a:effectLst/>
                <a:latin typeface="var(--font-serif)"/>
              </a:rPr>
              <a:t>Collected material is sorted based on resin type and—if there’s a market for that particular type of plastic—processed into pellets that will be made into new products.</a:t>
            </a:r>
          </a:p>
          <a:p>
            <a:pPr algn="l" fontAlgn="base"/>
            <a:r>
              <a:rPr lang="en-US" b="0" i="0" dirty="0">
                <a:solidFill>
                  <a:srgbClr val="333333"/>
                </a:solidFill>
                <a:effectLst/>
                <a:latin typeface="var(--font-serif)"/>
              </a:rPr>
              <a:t>“From the curbside, it’s generally the 1s and 2s and some of the 5s,” said Bret Biggers, an economist with the Institute of Scrap Recycling Industries. “Anything else, they have to pay to get rid of it.”</a:t>
            </a:r>
          </a:p>
          <a:p>
            <a:pPr algn="l" fontAlgn="base"/>
            <a:r>
              <a:rPr lang="en-US" b="0" i="0" dirty="0">
                <a:solidFill>
                  <a:srgbClr val="333333"/>
                </a:solidFill>
                <a:effectLst/>
                <a:latin typeface="var(--font-serif)"/>
              </a:rPr>
              <a:t>In curbside recycling programs, there’s little or no domestic market for No. 3 plastics made of PVC, or polyvinyl chloride; No. 4 plastics, such as plastic film and frozen-food bags, made of low-density polyethylene; No. 6 plastics, including party cups and plastic utensils, made of polystyrene; or No. 7 plastics, a catchall category for all other resins.</a:t>
            </a:r>
          </a:p>
          <a:p>
            <a:pPr algn="l" fontAlgn="base"/>
            <a:r>
              <a:rPr lang="en-US" b="0" i="0" dirty="0">
                <a:solidFill>
                  <a:srgbClr val="333333"/>
                </a:solidFill>
                <a:effectLst/>
                <a:latin typeface="var(--font-serif)"/>
              </a:rPr>
              <a:t>Of the resins that do get recycled, almost 100% of clear No. 2 plastics are turned into new packaging, Mr. Bell said, while the colored versions often end up as black agricultural piping. About 25% of the No. 1 plastics become new bottles, with the remainder primarily used for clothing and carpets. And No. 5 plastics are used for items such as paint cans, toothbrushes or deodorant sticks.</a:t>
            </a:r>
          </a:p>
          <a:p>
            <a:r>
              <a:rPr lang="en-US" b="0" i="0" dirty="0">
                <a:solidFill>
                  <a:srgbClr val="333333"/>
                </a:solidFill>
                <a:effectLst/>
                <a:latin typeface="Exchange"/>
              </a:rPr>
              <a:t>In general, Mr. Bell said plastics should be washed and dried before they’re tossed into a recycling bin. Labels don’t need to be removed, and caps can be left on, even if they’re made of a different resin.</a:t>
            </a:r>
          </a:p>
          <a:p>
            <a:pPr algn="l" fontAlgn="base"/>
            <a:r>
              <a:rPr lang="en-US" b="0" i="0" dirty="0">
                <a:solidFill>
                  <a:srgbClr val="333333"/>
                </a:solidFill>
                <a:effectLst/>
                <a:latin typeface="var(--font-serif)"/>
              </a:rPr>
              <a:t>Processing facilities won’t open black bags. Clear bags have the potential to get tangled in machinery. USE A SPECIFIC DROPOFF FOR THEM.</a:t>
            </a:r>
          </a:p>
          <a:p>
            <a:pPr algn="l" fontAlgn="base"/>
            <a:r>
              <a:rPr lang="en-US" b="0" i="0" dirty="0">
                <a:solidFill>
                  <a:srgbClr val="333333"/>
                </a:solidFill>
                <a:effectLst/>
                <a:latin typeface="var(--font-serif)"/>
              </a:rPr>
              <a:t>An even better strategy, she said, is to use less up front.</a:t>
            </a:r>
          </a:p>
          <a:p>
            <a:pPr algn="l" fontAlgn="base"/>
            <a:r>
              <a:rPr lang="en-US" b="0" i="0" dirty="0">
                <a:solidFill>
                  <a:srgbClr val="333333"/>
                </a:solidFill>
                <a:effectLst/>
                <a:latin typeface="var(--font-serif)"/>
              </a:rPr>
              <a:t>“Bring your own everything,” Ms. Romer said. “Bags. Water bottles. Cutlery. The goal is to live without single-use plastic.”</a:t>
            </a:r>
          </a:p>
          <a:p>
            <a:endParaRPr lang="en-US" dirty="0"/>
          </a:p>
          <a:p>
            <a:endParaRPr lang="en-GB" dirty="0"/>
          </a:p>
        </p:txBody>
      </p:sp>
    </p:spTree>
    <p:extLst>
      <p:ext uri="{BB962C8B-B14F-4D97-AF65-F5344CB8AC3E}">
        <p14:creationId xmlns:p14="http://schemas.microsoft.com/office/powerpoint/2010/main" val="1788463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2B4968F8-6891-4AC6-9376-0388221DA480}"/>
              </a:ext>
            </a:extLst>
          </p:cNvPr>
          <p:cNvSpPr>
            <a:spLocks noGrp="1" noChangeArrowheads="1"/>
          </p:cNvSpPr>
          <p:nvPr>
            <p:ph type="sldNum" sz="quarter" idx="5"/>
          </p:nvPr>
        </p:nvSpPr>
        <p:spPr>
          <a:noFill/>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2209B1-C199-4579-AE9A-2EAC9AEE186F}" type="slidenum">
              <a:rPr lang="en-GB" altLang="en-US"/>
              <a:pPr eaLnBrk="1" hangingPunct="1"/>
              <a:t>12</a:t>
            </a:fld>
            <a:endParaRPr lang="en-GB" altLang="en-US"/>
          </a:p>
        </p:txBody>
      </p:sp>
      <p:sp>
        <p:nvSpPr>
          <p:cNvPr id="212995" name="Rectangle 2">
            <a:extLst>
              <a:ext uri="{FF2B5EF4-FFF2-40B4-BE49-F238E27FC236}">
                <a16:creationId xmlns:a16="http://schemas.microsoft.com/office/drawing/2014/main" id="{97C33D08-7B6A-41D9-9879-A2AA5FC7A17A}"/>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6F2F18C1-A686-4DA0-90BE-16C9A10AC870}"/>
              </a:ext>
            </a:extLst>
          </p:cNvPr>
          <p:cNvSpPr>
            <a:spLocks noGrp="1" noChangeArrowheads="1"/>
          </p:cNvSpPr>
          <p:nvPr>
            <p:ph type="body" idx="1"/>
          </p:nvPr>
        </p:nvSpPr>
        <p:spPr>
          <a:noFill/>
        </p:spPr>
        <p:txBody>
          <a:bodyPr>
            <a:normAutofit/>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2844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2B4968F8-6891-4AC6-9376-0388221DA480}"/>
              </a:ext>
            </a:extLst>
          </p:cNvPr>
          <p:cNvSpPr>
            <a:spLocks noGrp="1" noChangeArrowheads="1"/>
          </p:cNvSpPr>
          <p:nvPr>
            <p:ph type="sldNum" sz="quarter" idx="5"/>
          </p:nvPr>
        </p:nvSpPr>
        <p:spPr>
          <a:noFill/>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2209B1-C199-4579-AE9A-2EAC9AEE186F}" type="slidenum">
              <a:rPr lang="en-GB" altLang="en-US"/>
              <a:pPr eaLnBrk="1" hangingPunct="1"/>
              <a:t>13</a:t>
            </a:fld>
            <a:endParaRPr lang="en-GB" altLang="en-US"/>
          </a:p>
        </p:txBody>
      </p:sp>
      <p:sp>
        <p:nvSpPr>
          <p:cNvPr id="212995" name="Rectangle 2">
            <a:extLst>
              <a:ext uri="{FF2B5EF4-FFF2-40B4-BE49-F238E27FC236}">
                <a16:creationId xmlns:a16="http://schemas.microsoft.com/office/drawing/2014/main" id="{97C33D08-7B6A-41D9-9879-A2AA5FC7A17A}"/>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6F2F18C1-A686-4DA0-90BE-16C9A10AC870}"/>
              </a:ext>
            </a:extLst>
          </p:cNvPr>
          <p:cNvSpPr>
            <a:spLocks noGrp="1" noChangeArrowheads="1"/>
          </p:cNvSpPr>
          <p:nvPr>
            <p:ph type="body" idx="1"/>
          </p:nvPr>
        </p:nvSpPr>
        <p:spPr>
          <a:noFill/>
        </p:spPr>
        <p:txBody>
          <a:bodyPr>
            <a:normAutofit/>
          </a:bodyPr>
          <a:lstStyle/>
          <a:p>
            <a:pPr eaLnBrk="1" hangingPunct="1"/>
            <a:r>
              <a:rPr lang="en-US" altLang="en-US" dirty="0">
                <a:latin typeface="Arial" panose="020B0604020202020204" pitchFamily="34" charset="0"/>
              </a:rPr>
              <a:t>New research published linking car tires to salmon-killing pollution. </a:t>
            </a:r>
          </a:p>
        </p:txBody>
      </p:sp>
    </p:spTree>
    <p:extLst>
      <p:ext uri="{BB962C8B-B14F-4D97-AF65-F5344CB8AC3E}">
        <p14:creationId xmlns:p14="http://schemas.microsoft.com/office/powerpoint/2010/main" val="3681422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2B4968F8-6891-4AC6-9376-0388221DA480}"/>
              </a:ext>
            </a:extLst>
          </p:cNvPr>
          <p:cNvSpPr>
            <a:spLocks noGrp="1" noChangeArrowheads="1"/>
          </p:cNvSpPr>
          <p:nvPr>
            <p:ph type="sldNum" sz="quarter" idx="5"/>
          </p:nvPr>
        </p:nvSpPr>
        <p:spPr>
          <a:noFill/>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2209B1-C199-4579-AE9A-2EAC9AEE186F}" type="slidenum">
              <a:rPr lang="en-GB" altLang="en-US"/>
              <a:pPr eaLnBrk="1" hangingPunct="1"/>
              <a:t>14</a:t>
            </a:fld>
            <a:endParaRPr lang="en-GB" altLang="en-US"/>
          </a:p>
        </p:txBody>
      </p:sp>
      <p:sp>
        <p:nvSpPr>
          <p:cNvPr id="212995" name="Rectangle 2">
            <a:extLst>
              <a:ext uri="{FF2B5EF4-FFF2-40B4-BE49-F238E27FC236}">
                <a16:creationId xmlns:a16="http://schemas.microsoft.com/office/drawing/2014/main" id="{97C33D08-7B6A-41D9-9879-A2AA5FC7A17A}"/>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6F2F18C1-A686-4DA0-90BE-16C9A10AC870}"/>
              </a:ext>
            </a:extLst>
          </p:cNvPr>
          <p:cNvSpPr>
            <a:spLocks noGrp="1" noChangeArrowheads="1"/>
          </p:cNvSpPr>
          <p:nvPr>
            <p:ph type="body" idx="1"/>
          </p:nvPr>
        </p:nvSpPr>
        <p:spPr>
          <a:noFill/>
        </p:spPr>
        <p:txBody>
          <a:bodyPr>
            <a:normAutofit fontScale="77500" lnSpcReduction="20000"/>
          </a:bodyPr>
          <a:lstStyle/>
          <a:p>
            <a:pPr eaLnBrk="1" hangingPunct="1"/>
            <a:r>
              <a:rPr lang="en-US" altLang="en-US" b="1" dirty="0">
                <a:latin typeface="Arial" panose="020B0604020202020204" pitchFamily="34" charset="0"/>
              </a:rPr>
              <a:t>Water pollution by more than “just” plastic is a concern.  As well as being directly and acutely toxic – poisons like mercury still affect the poverty-stricken people in the Third World - there are signs that low levels of pollutants such as plasticizers are acting as estrogen-like chemicals – the so-called endocrine disruptors or “gender benders” that are causing water-living creatures such as frogs, toads and salamanders to have aberrant sex organs. And these problems will be felt all over the world, not just where there’s an absence of the Clean Water Act.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See Wikipedia article: https://en.wikipedia.org/wiki/Endocrine_disruptor</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http://pediatrics.aappublications.org/content/112/Supplement_1/247.full </a:t>
            </a:r>
          </a:p>
          <a:p>
            <a:pPr fontAlgn="base"/>
            <a:r>
              <a:rPr lang="en-US" sz="1200" b="0" i="0" u="none" strike="noStrike" kern="1200" dirty="0">
                <a:solidFill>
                  <a:schemeClr val="tx1"/>
                </a:solidFill>
                <a:effectLst/>
                <a:latin typeface="+mn-lt"/>
                <a:ea typeface="+mn-ea"/>
                <a:cs typeface="+mn-cs"/>
              </a:rPr>
              <a:t>Evidence of Effects of Environmental Chemicals on the Endocrine System in Children</a:t>
            </a:r>
          </a:p>
          <a:p>
            <a:pPr fontAlgn="base"/>
            <a:r>
              <a:rPr lang="en-US" sz="1200" b="0" i="0" u="none" strike="noStrike" kern="1200" dirty="0">
                <a:solidFill>
                  <a:schemeClr val="tx1"/>
                </a:solidFill>
                <a:effectLst/>
                <a:latin typeface="+mn-lt"/>
                <a:ea typeface="+mn-ea"/>
                <a:cs typeface="+mn-cs"/>
              </a:rPr>
              <a:t>Walter J. Rogan, N. Beth Ragan</a:t>
            </a:r>
          </a:p>
          <a:p>
            <a:pPr fontAlgn="base"/>
            <a:r>
              <a:rPr lang="en-US" sz="1200" b="0" i="0" u="none" strike="noStrike" kern="1200" dirty="0">
                <a:solidFill>
                  <a:schemeClr val="tx1"/>
                </a:solidFill>
                <a:effectLst/>
                <a:latin typeface="+mn-lt"/>
                <a:ea typeface="+mn-ea"/>
                <a:cs typeface="+mn-cs"/>
                <a:hlinkClick r:id="rId3"/>
              </a:rPr>
              <a:t>Pediatrics</a:t>
            </a:r>
            <a:endParaRPr lang="en-US" sz="1200" b="0" i="0" u="none" strike="noStrike" kern="1200" dirty="0">
              <a:solidFill>
                <a:schemeClr val="tx1"/>
              </a:solidFill>
              <a:effectLst/>
              <a:latin typeface="+mn-lt"/>
              <a:ea typeface="+mn-ea"/>
              <a:cs typeface="+mn-cs"/>
            </a:endParaRPr>
          </a:p>
          <a:p>
            <a:pPr eaLnBrk="1" hangingPunct="1"/>
            <a:r>
              <a:rPr lang="en-US" sz="1200" b="0" i="0" u="none" strike="noStrike" kern="1200" dirty="0">
                <a:solidFill>
                  <a:schemeClr val="tx1"/>
                </a:solidFill>
                <a:effectLst/>
                <a:latin typeface="+mn-lt"/>
                <a:ea typeface="+mn-ea"/>
                <a:cs typeface="+mn-cs"/>
                <a:hlinkClick r:id="rId4"/>
              </a:rPr>
              <a:t>July 2003, VOLUME 112 / ISSUE Supplement 1</a:t>
            </a:r>
            <a:endParaRPr lang="en-US" altLang="en-US" sz="2800" b="1" dirty="0">
              <a:solidFill>
                <a:srgbClr val="FF0000"/>
              </a:solidFill>
            </a:endParaRPr>
          </a:p>
          <a:p>
            <a:pPr lvl="1"/>
            <a:r>
              <a:rPr lang="en-US" altLang="en-US" sz="2400" dirty="0"/>
              <a:t>‘</a:t>
            </a:r>
            <a:r>
              <a:rPr lang="en-US" sz="2400" dirty="0"/>
              <a:t>Although endocrine disruption in humans by pollutant chemicals remains largely undemonstrated, the underlying science is sound and the potential for such effects is real’ (Pediatrics Journal)</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DDT was banned not only because of acute toxicity but also because it broke down in the environment so very slowly. It accumulated in the food chain – insects were eaten by fish that were eaten by bald eagles, brown pelicans and ospreys – whose population crashed. Why? Because the DDT was concentrated, stored in the body tissue, and disrupted the calcium status of the birds (it acted as a type of ‘regulating hormone’ to the birds). Thin eggshells resulted which led to the baby bird never making it out alive.</a:t>
            </a:r>
          </a:p>
          <a:p>
            <a:pPr eaLnBrk="1" hangingPunct="1"/>
            <a:r>
              <a:rPr lang="en-US" altLang="en-US" dirty="0">
                <a:latin typeface="Arial" panose="020B0604020202020204" pitchFamily="34" charset="0"/>
              </a:rPr>
              <a:t>Mercury, transformed into organic mercury compounds in the environment, is a very nasty slow poison of the nervous system. Furthermore, many places in China are experiencing mercury toxicity through air pollution – they have no Clean Air Act!</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17537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Like rainforests, oceans are of infinite benefit to humankind. As the Holy Father says (Laudato Si, #40), ‘Oceans not only contain the bulk of our planet’s water supply, but also most of the immense variety of living creatures, many of them still unknown to us and threatened for various reasons. What is more, marine life in rivers, lakes, seas and oceans, which feeds a great part of the world’s population, is affected by uncontrolled fishing, leading to a drastic depletion of certain species’.</a:t>
            </a:r>
          </a:p>
          <a:p>
            <a:endParaRPr lang="en-US" b="1" dirty="0"/>
          </a:p>
          <a:p>
            <a:endParaRPr lang="en-US" b="1" dirty="0"/>
          </a:p>
          <a:p>
            <a:r>
              <a:rPr lang="en-US" b="1" dirty="0"/>
              <a:t>‘In tropical and subtropical seas, we find coral reefs comparable to the great forests on dry land, for they shelter approximately a million species, including fish, crabs, </a:t>
            </a:r>
            <a:r>
              <a:rPr lang="en-US" b="1" dirty="0" err="1"/>
              <a:t>molluscs</a:t>
            </a:r>
            <a:r>
              <a:rPr lang="en-US" b="1" dirty="0"/>
              <a:t>, sponges and algae. Many of the world’s coral reefs are already barren or in a state of constant decline. “Who turned the wonderworld of the seas into underwater cemeteries bereft of </a:t>
            </a:r>
            <a:r>
              <a:rPr lang="en-US" b="1" dirty="0" err="1"/>
              <a:t>colour</a:t>
            </a:r>
            <a:r>
              <a:rPr lang="en-US" b="1" dirty="0"/>
              <a:t> and life?”’ (LS, #41)</a:t>
            </a:r>
          </a:p>
          <a:p>
            <a:r>
              <a:rPr lang="en-US" dirty="0"/>
              <a:t> </a:t>
            </a:r>
          </a:p>
        </p:txBody>
      </p:sp>
      <p:sp>
        <p:nvSpPr>
          <p:cNvPr id="4" name="Slide Number Placeholder 3"/>
          <p:cNvSpPr>
            <a:spLocks noGrp="1"/>
          </p:cNvSpPr>
          <p:nvPr>
            <p:ph type="sldNum" sz="quarter" idx="5"/>
          </p:nvPr>
        </p:nvSpPr>
        <p:spPr/>
        <p:txBody>
          <a:bodyPr/>
          <a:lstStyle/>
          <a:p>
            <a:fld id="{9C235A58-D5F2-4587-8700-4EA368661AE4}" type="slidenum">
              <a:rPr lang="en-US" smtClean="0"/>
              <a:pPr/>
              <a:t>15</a:t>
            </a:fld>
            <a:endParaRPr lang="en-US"/>
          </a:p>
        </p:txBody>
      </p:sp>
    </p:spTree>
    <p:extLst>
      <p:ext uri="{BB962C8B-B14F-4D97-AF65-F5344CB8AC3E}">
        <p14:creationId xmlns:p14="http://schemas.microsoft.com/office/powerpoint/2010/main" val="3606804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miter lim="800000"/>
            <a:headEnd/>
            <a:tailEnd/>
          </a:ln>
        </p:spPr>
        <p:txBody>
          <a:bodyPr/>
          <a:lstStyle/>
          <a:p>
            <a:fld id="{7C37F908-5EE4-4B13-92C0-F324766A70AA}" type="slidenum">
              <a:rPr lang="en-GB"/>
              <a:pPr/>
              <a:t>16</a:t>
            </a:fld>
            <a:endParaRPr lang="en-GB"/>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p:spPr>
        <p:txBody>
          <a:bodyPr/>
          <a:lstStyle/>
          <a:p>
            <a:pPr marL="222222" indent="-222222"/>
            <a:r>
              <a:rPr lang="en-US" dirty="0"/>
              <a:t>Bad news:</a:t>
            </a:r>
          </a:p>
          <a:p>
            <a:pPr marL="222222" indent="-222222"/>
            <a:endParaRPr lang="en-US" dirty="0"/>
          </a:p>
          <a:p>
            <a:pPr marL="222222" indent="-222222">
              <a:buFontTx/>
              <a:buAutoNum type="arabicPeriod"/>
            </a:pPr>
            <a:r>
              <a:rPr lang="en-US" dirty="0"/>
              <a:t>Senegalese fishermen are being driven to suicidal boat trips to Europe as they have lost their livelihoods</a:t>
            </a:r>
          </a:p>
          <a:p>
            <a:pPr marL="222222" indent="-222222">
              <a:buFontTx/>
              <a:buAutoNum type="arabicPeriod"/>
            </a:pPr>
            <a:r>
              <a:rPr lang="en-US" dirty="0"/>
              <a:t>Destroying mangroves to build shrimp farms led to a much greater damage in the Indian Ocean tsunami in December 2004.</a:t>
            </a:r>
          </a:p>
          <a:p>
            <a:pPr marL="222222" indent="-222222">
              <a:buFontTx/>
              <a:buAutoNum type="arabicPeriod"/>
            </a:pPr>
            <a:r>
              <a:rPr lang="en-US" dirty="0"/>
              <a:t>Shrimp and fish farms use a lot of veterinary drugs and pesticides which cause pollution (as does the effluent from the concentrated populations of fish)</a:t>
            </a:r>
          </a:p>
          <a:p>
            <a:pPr marL="222222" indent="-222222">
              <a:buFontTx/>
              <a:buAutoNum type="arabicPeriod"/>
            </a:pPr>
            <a:r>
              <a:rPr lang="en-US" dirty="0"/>
              <a:t>Over the next fifty years, if current trends continue, all currently fished species will be diminished to endangered levels</a:t>
            </a:r>
          </a:p>
          <a:p>
            <a:pPr marL="222222" indent="-222222"/>
            <a:endParaRPr lang="en-US" dirty="0"/>
          </a:p>
          <a:p>
            <a:pPr marL="222222" indent="-222222"/>
            <a:r>
              <a:rPr lang="en-US" dirty="0"/>
              <a:t>Good news</a:t>
            </a:r>
          </a:p>
          <a:p>
            <a:pPr marL="222222" indent="-222222"/>
            <a:endParaRPr lang="en-US" dirty="0"/>
          </a:p>
          <a:p>
            <a:pPr marL="222222" indent="-222222">
              <a:buFontTx/>
              <a:buAutoNum type="arabicPeriod"/>
            </a:pPr>
            <a:r>
              <a:rPr lang="en-US" dirty="0" err="1"/>
              <a:t>Wegmans</a:t>
            </a:r>
            <a:r>
              <a:rPr lang="en-US" dirty="0"/>
              <a:t> offers sustainably farmed shrimp from Belize, and specializes in sustainably fished species. </a:t>
            </a:r>
          </a:p>
          <a:p>
            <a:pPr marL="222222" indent="-222222">
              <a:buFontTx/>
              <a:buAutoNum type="arabicPeriod"/>
            </a:pPr>
            <a:r>
              <a:rPr lang="en-US" dirty="0"/>
              <a:t>Wal-Mart is enforcing strict rules on Thailand shrimp farms – they must replant three times the mangroves they destroy and clean up their effluent rather than have it discharge into the environment (Best Aquaculture Practices) – bapcertification.org</a:t>
            </a:r>
          </a:p>
        </p:txBody>
      </p:sp>
    </p:spTree>
    <p:extLst>
      <p:ext uri="{BB962C8B-B14F-4D97-AF65-F5344CB8AC3E}">
        <p14:creationId xmlns:p14="http://schemas.microsoft.com/office/powerpoint/2010/main" val="3594453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‘Catastrophic’: Sierra Leone sells rainforest for Chinese </a:t>
            </a:r>
            <a:r>
              <a:rPr lang="en-US" dirty="0" err="1">
                <a:hlinkClick r:id="rId3"/>
              </a:rPr>
              <a:t>harbour</a:t>
            </a:r>
            <a:r>
              <a:rPr lang="en-US" dirty="0">
                <a:hlinkClick r:id="rId3"/>
              </a:rPr>
              <a:t> | Sierra Leone | The Guardian</a:t>
            </a:r>
            <a:r>
              <a:rPr lang="en-US" dirty="0"/>
              <a:t> (May 2021)</a:t>
            </a:r>
          </a:p>
          <a:p>
            <a:endParaRPr lang="en-US" dirty="0"/>
          </a:p>
          <a:p>
            <a:r>
              <a:rPr lang="en-US" dirty="0">
                <a:hlinkClick r:id="rId4"/>
              </a:rPr>
              <a:t>Chinese fishmeal plants leave fishermen in the Gambia all at sea | Global development | The Guardian</a:t>
            </a:r>
            <a:r>
              <a:rPr lang="en-US" dirty="0"/>
              <a:t> (March 2019)</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C235A58-D5F2-4587-8700-4EA368661AE4}" type="slidenum">
              <a:rPr lang="en-US" smtClean="0"/>
              <a:pPr/>
              <a:t>17</a:t>
            </a:fld>
            <a:endParaRPr lang="en-US"/>
          </a:p>
        </p:txBody>
      </p:sp>
    </p:spTree>
    <p:extLst>
      <p:ext uri="{BB962C8B-B14F-4D97-AF65-F5344CB8AC3E}">
        <p14:creationId xmlns:p14="http://schemas.microsoft.com/office/powerpoint/2010/main" val="1434131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0" kern="1200" dirty="0">
                <a:solidFill>
                  <a:schemeClr val="tx1"/>
                </a:solidFill>
                <a:latin typeface="+mn-lt"/>
                <a:ea typeface="+mn-ea"/>
                <a:cs typeface="+mn-cs"/>
              </a:rPr>
              <a:t>Many West African fishermen are finding it impossible to find enough fish to live on. Factory ships from Europe, America and Asia have  - essentially – vacuumed up all the fish that live there. </a:t>
            </a:r>
          </a:p>
          <a:p>
            <a:r>
              <a:rPr lang="en-US" sz="1200" b="1" i="0" kern="1200" dirty="0">
                <a:solidFill>
                  <a:schemeClr val="tx1"/>
                </a:solidFill>
                <a:latin typeface="+mn-lt"/>
                <a:ea typeface="+mn-ea"/>
                <a:cs typeface="+mn-cs"/>
              </a:rPr>
              <a:t>So more and more fishermen choose to take the very dangerous step of trying to get to Spanish-owned Canary Islands, off the coast of North Africa, as a gateway to Europe.</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KAYAR, Senegal — Ale </a:t>
            </a:r>
            <a:r>
              <a:rPr lang="en-US" sz="1200" b="0" i="0" kern="1200" dirty="0" err="1">
                <a:solidFill>
                  <a:schemeClr val="tx1"/>
                </a:solidFill>
                <a:latin typeface="+mn-lt"/>
                <a:ea typeface="+mn-ea"/>
                <a:cs typeface="+mn-cs"/>
              </a:rPr>
              <a:t>Nodye</a:t>
            </a:r>
            <a:r>
              <a:rPr lang="en-US" sz="1200" b="0" i="0" kern="1200" dirty="0">
                <a:solidFill>
                  <a:schemeClr val="tx1"/>
                </a:solidFill>
                <a:latin typeface="+mn-lt"/>
                <a:ea typeface="+mn-ea"/>
                <a:cs typeface="+mn-cs"/>
              </a:rPr>
              <a:t>, the son and grandson of fishermen in this northern Senegalese village, said that for the past six years he netted barely enough fish to buy fuel for his boat. So he jumped at the chance for a new beginning. He volunteered to captain a wooden canoe full of 87 Africans to the Canary Islands in the hopes of making their way illegally to Europe.</a:t>
            </a:r>
          </a:p>
          <a:p>
            <a:r>
              <a:rPr lang="en-US" sz="1200" b="0" i="0" kern="1200" dirty="0">
                <a:solidFill>
                  <a:schemeClr val="tx1"/>
                </a:solidFill>
                <a:latin typeface="+mn-lt"/>
                <a:ea typeface="+mn-ea"/>
                <a:cs typeface="+mn-cs"/>
              </a:rPr>
              <a:t>The 2006 voyage ended badly. He and his passengers were arrested and deported. His cousin died on a similar mission not long afterward.</a:t>
            </a:r>
          </a:p>
          <a:p>
            <a:r>
              <a:rPr lang="en-US" sz="1200" b="0" i="0" kern="1200" dirty="0">
                <a:solidFill>
                  <a:schemeClr val="tx1"/>
                </a:solidFill>
                <a:latin typeface="+mn-lt"/>
                <a:ea typeface="+mn-ea"/>
                <a:cs typeface="+mn-cs"/>
              </a:rPr>
              <a:t>Nonetheless, Mr. </a:t>
            </a:r>
            <a:r>
              <a:rPr lang="en-US" sz="1200" b="0" i="0" kern="1200" dirty="0" err="1">
                <a:solidFill>
                  <a:schemeClr val="tx1"/>
                </a:solidFill>
                <a:latin typeface="+mn-lt"/>
                <a:ea typeface="+mn-ea"/>
                <a:cs typeface="+mn-cs"/>
              </a:rPr>
              <a:t>Nodye</a:t>
            </a:r>
            <a:r>
              <a:rPr lang="en-US" sz="1200" b="0" i="0" kern="1200" dirty="0">
                <a:solidFill>
                  <a:schemeClr val="tx1"/>
                </a:solidFill>
                <a:latin typeface="+mn-lt"/>
                <a:ea typeface="+mn-ea"/>
                <a:cs typeface="+mn-cs"/>
              </a:rPr>
              <a:t>, 27, said he intended to try again.</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“I could be a fisherman there,” he said. “Life is better there. There are no fish in the sea here anymore.”</a:t>
            </a:r>
          </a:p>
          <a:p>
            <a:endParaRPr lang="en-US" b="1" dirty="0"/>
          </a:p>
          <a:p>
            <a:r>
              <a:rPr lang="en-US" b="1" dirty="0"/>
              <a:t>https://www.nytimes.com/2008/01/14/world/africa/14fishing.html </a:t>
            </a:r>
          </a:p>
          <a:p>
            <a:endParaRPr lang="en-US" dirty="0"/>
          </a:p>
          <a:p>
            <a:r>
              <a:rPr lang="en-US" dirty="0"/>
              <a:t>Picture: </a:t>
            </a:r>
            <a:r>
              <a:rPr lang="en-US" sz="1200" b="0" i="0" kern="1200" dirty="0">
                <a:solidFill>
                  <a:schemeClr val="tx1"/>
                </a:solidFill>
                <a:latin typeface="+mn-lt"/>
                <a:ea typeface="+mn-ea"/>
                <a:cs typeface="+mn-cs"/>
              </a:rPr>
              <a:t>Fishermen in Bissau, Guinea-Bissau. Overfishing has depleted once-bountiful African waters. Credit</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Candace </a:t>
            </a:r>
            <a:r>
              <a:rPr lang="en-US" sz="1200" b="0" i="0" kern="1200" dirty="0" err="1">
                <a:solidFill>
                  <a:schemeClr val="tx1"/>
                </a:solidFill>
                <a:latin typeface="+mn-lt"/>
                <a:ea typeface="+mn-ea"/>
                <a:cs typeface="+mn-cs"/>
              </a:rPr>
              <a:t>Feit</a:t>
            </a:r>
            <a:r>
              <a:rPr lang="en-US" sz="1200" b="0" i="0" kern="1200" dirty="0">
                <a:solidFill>
                  <a:schemeClr val="tx1"/>
                </a:solidFill>
                <a:latin typeface="+mn-lt"/>
                <a:ea typeface="+mn-ea"/>
                <a:cs typeface="+mn-cs"/>
              </a:rPr>
              <a:t> for The New York Times</a:t>
            </a:r>
            <a:endParaRPr lang="en-US" dirty="0"/>
          </a:p>
        </p:txBody>
      </p:sp>
      <p:sp>
        <p:nvSpPr>
          <p:cNvPr id="4" name="Slide Number Placeholder 3"/>
          <p:cNvSpPr>
            <a:spLocks noGrp="1"/>
          </p:cNvSpPr>
          <p:nvPr>
            <p:ph type="sldNum" sz="quarter" idx="10"/>
          </p:nvPr>
        </p:nvSpPr>
        <p:spPr/>
        <p:txBody>
          <a:bodyPr/>
          <a:lstStyle/>
          <a:p>
            <a:fld id="{9C235A58-D5F2-4587-8700-4EA368661AE4}" type="slidenum">
              <a:rPr lang="en-US" smtClean="0"/>
              <a:pPr/>
              <a:t>18</a:t>
            </a:fld>
            <a:endParaRPr lang="en-US"/>
          </a:p>
        </p:txBody>
      </p:sp>
    </p:spTree>
    <p:extLst>
      <p:ext uri="{BB962C8B-B14F-4D97-AF65-F5344CB8AC3E}">
        <p14:creationId xmlns:p14="http://schemas.microsoft.com/office/powerpoint/2010/main" val="720980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a:solidFill>
                  <a:schemeClr val="tx1"/>
                </a:solidFill>
                <a:latin typeface="+mn-lt"/>
                <a:ea typeface="+mn-ea"/>
                <a:cs typeface="+mn-cs"/>
              </a:rPr>
              <a:t>The decline of fishing has contributed to the flood of migrants to Europe.</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Men who were picked up at sea as they tried to flee West Africa standing on a patrol boat in Los </a:t>
            </a:r>
            <a:r>
              <a:rPr lang="en-US" sz="1200" b="0" i="0" kern="1200" dirty="0" err="1">
                <a:solidFill>
                  <a:schemeClr val="tx1"/>
                </a:solidFill>
                <a:latin typeface="+mn-lt"/>
                <a:ea typeface="+mn-ea"/>
                <a:cs typeface="+mn-cs"/>
              </a:rPr>
              <a:t>Cristianos</a:t>
            </a:r>
            <a:r>
              <a:rPr lang="en-US" sz="1200" b="0" i="0" kern="1200" dirty="0">
                <a:solidFill>
                  <a:schemeClr val="tx1"/>
                </a:solidFill>
                <a:latin typeface="+mn-lt"/>
                <a:ea typeface="+mn-ea"/>
                <a:cs typeface="+mn-cs"/>
              </a:rPr>
              <a:t> in Tenerife, in the Canary Islands. .Credit Arturo Rodriguez/Associated Press</a:t>
            </a:r>
          </a:p>
          <a:p>
            <a:endParaRPr lang="en-US" sz="1200" b="1" i="0" kern="1200" dirty="0">
              <a:solidFill>
                <a:schemeClr val="tx1"/>
              </a:solidFill>
              <a:latin typeface="+mn-lt"/>
              <a:ea typeface="+mn-ea"/>
              <a:cs typeface="+mn-cs"/>
            </a:endParaRPr>
          </a:p>
          <a:p>
            <a:r>
              <a:rPr lang="en-US" b="1" dirty="0"/>
              <a:t>https://www.nytimes.com/2008/01/14/world/africa/14fishing.html </a:t>
            </a:r>
          </a:p>
        </p:txBody>
      </p:sp>
      <p:sp>
        <p:nvSpPr>
          <p:cNvPr id="4" name="Slide Number Placeholder 3"/>
          <p:cNvSpPr>
            <a:spLocks noGrp="1"/>
          </p:cNvSpPr>
          <p:nvPr>
            <p:ph type="sldNum" sz="quarter" idx="10"/>
          </p:nvPr>
        </p:nvSpPr>
        <p:spPr/>
        <p:txBody>
          <a:bodyPr/>
          <a:lstStyle/>
          <a:p>
            <a:fld id="{9C235A58-D5F2-4587-8700-4EA368661AE4}" type="slidenum">
              <a:rPr lang="en-US" smtClean="0"/>
              <a:pPr/>
              <a:t>19</a:t>
            </a:fld>
            <a:endParaRPr lang="en-US"/>
          </a:p>
        </p:txBody>
      </p:sp>
    </p:spTree>
    <p:extLst>
      <p:ext uri="{BB962C8B-B14F-4D97-AF65-F5344CB8AC3E}">
        <p14:creationId xmlns:p14="http://schemas.microsoft.com/office/powerpoint/2010/main" val="3904946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NOAA Coral Reef Conservation Program - The Coral Reef Conservation Program Celebrates 20 Years</a:t>
            </a:r>
            <a:endParaRPr lang="en-US" b="1" dirty="0"/>
          </a:p>
          <a:p>
            <a:endParaRPr lang="en-US" b="1" dirty="0"/>
          </a:p>
          <a:p>
            <a:pPr algn="l"/>
            <a:r>
              <a:rPr lang="en-US" b="0" i="0" dirty="0">
                <a:solidFill>
                  <a:srgbClr val="333333"/>
                </a:solidFill>
                <a:effectLst/>
                <a:latin typeface="Helvetica Neue"/>
              </a:rPr>
              <a:t>Coral reef ecosystems sustain and protect lives, livelihoods, and coastal property. They support recreational fishing and diving, commercial fishing, and pharmaceutical research, and provide protection from waves and flooding. Each year, coral reefs pump more than </a:t>
            </a:r>
            <a:r>
              <a:rPr lang="en-US" b="0" i="0" u="none" strike="noStrike" dirty="0">
                <a:solidFill>
                  <a:srgbClr val="1B8396"/>
                </a:solidFill>
                <a:effectLst/>
                <a:latin typeface="Helvetica Neue"/>
                <a:hlinkClick r:id="rId4"/>
              </a:rPr>
              <a:t>$3.4 billion into the U.S. economy.</a:t>
            </a:r>
            <a:endParaRPr lang="en-US" b="0" i="0" dirty="0">
              <a:solidFill>
                <a:srgbClr val="333333"/>
              </a:solidFill>
              <a:effectLst/>
              <a:latin typeface="Helvetica Neue"/>
            </a:endParaRPr>
          </a:p>
          <a:p>
            <a:pPr algn="l"/>
            <a:r>
              <a:rPr lang="en-US" b="0" i="0" dirty="0">
                <a:solidFill>
                  <a:srgbClr val="333333"/>
                </a:solidFill>
                <a:effectLst/>
                <a:latin typeface="Helvetica Neue"/>
              </a:rPr>
              <a:t>Coral reefs are threatened by stressors that include </a:t>
            </a:r>
            <a:r>
              <a:rPr lang="en-US" b="0" i="0" u="none" strike="noStrike" dirty="0">
                <a:solidFill>
                  <a:srgbClr val="1B8396"/>
                </a:solidFill>
                <a:effectLst/>
                <a:latin typeface="Helvetica Neue"/>
                <a:hlinkClick r:id="rId5"/>
              </a:rPr>
              <a:t>land-based sources of pollution,</a:t>
            </a:r>
            <a:r>
              <a:rPr lang="en-US" b="0" i="0" u="none" strike="noStrike" dirty="0">
                <a:solidFill>
                  <a:srgbClr val="1B8396"/>
                </a:solidFill>
                <a:effectLst/>
                <a:latin typeface="Helvetica Neue"/>
                <a:hlinkClick r:id="rId6"/>
              </a:rPr>
              <a:t> unsustainable fishing practices</a:t>
            </a:r>
            <a:r>
              <a:rPr lang="en-US" b="0" i="0" dirty="0">
                <a:solidFill>
                  <a:srgbClr val="333333"/>
                </a:solidFill>
                <a:effectLst/>
                <a:latin typeface="Helvetica Neue"/>
              </a:rPr>
              <a:t>, and a </a:t>
            </a:r>
            <a:r>
              <a:rPr lang="en-US" b="0" i="0" u="none" strike="noStrike" dirty="0">
                <a:solidFill>
                  <a:srgbClr val="1B8396"/>
                </a:solidFill>
                <a:effectLst/>
                <a:latin typeface="Helvetica Neue"/>
                <a:hlinkClick r:id="rId7"/>
              </a:rPr>
              <a:t>changing climate.</a:t>
            </a:r>
            <a:r>
              <a:rPr lang="en-US" b="0" i="0" dirty="0">
                <a:solidFill>
                  <a:srgbClr val="333333"/>
                </a:solidFill>
                <a:effectLst/>
                <a:latin typeface="Helvetica Neue"/>
              </a:rPr>
              <a:t> As a result, more than 25 percent of the world’s coral reefs have been lost in the last three decades. There are 22 coral species listed as threatened and three species listed as endangered under the Endangered Species Act.</a:t>
            </a:r>
          </a:p>
          <a:p>
            <a:pPr algn="l"/>
            <a:r>
              <a:rPr lang="en-US" b="0" i="0" dirty="0">
                <a:solidFill>
                  <a:srgbClr val="333333"/>
                </a:solidFill>
                <a:effectLst/>
                <a:latin typeface="Helvetica Neue"/>
              </a:rPr>
              <a:t>Yet it’s not too late to save coral reefs. Scientists and conservationists are studying reefs, as well as the most effective ways to reduce the impacts of pollution, unsustainable fishing, climate change, and other threats. Active </a:t>
            </a:r>
            <a:r>
              <a:rPr lang="en-US" b="0" i="0" u="none" strike="noStrike" dirty="0">
                <a:solidFill>
                  <a:srgbClr val="1B8396"/>
                </a:solidFill>
                <a:effectLst/>
                <a:latin typeface="Helvetica Neue"/>
                <a:hlinkClick r:id="rId8"/>
              </a:rPr>
              <a:t>restoration</a:t>
            </a:r>
            <a:r>
              <a:rPr lang="en-US" b="0" i="0" dirty="0">
                <a:solidFill>
                  <a:srgbClr val="333333"/>
                </a:solidFill>
                <a:effectLst/>
                <a:latin typeface="Helvetica Neue"/>
              </a:rPr>
              <a:t> often helps give coral reefs time to recover from stressors. Through these efforts, corals can continue to prosper for present and future generations.</a:t>
            </a:r>
          </a:p>
          <a:p>
            <a:endParaRPr lang="en-US" b="1" dirty="0"/>
          </a:p>
          <a:p>
            <a:r>
              <a:rPr lang="en-US" b="1" dirty="0"/>
              <a:t>Now looking specifically at coral reefs, which are – as it says here – as intricate an ecosystem as the rainforest, just as important, and just as endangered. </a:t>
            </a:r>
          </a:p>
        </p:txBody>
      </p:sp>
      <p:sp>
        <p:nvSpPr>
          <p:cNvPr id="4" name="Slide Number Placeholder 3"/>
          <p:cNvSpPr>
            <a:spLocks noGrp="1"/>
          </p:cNvSpPr>
          <p:nvPr>
            <p:ph type="sldNum" sz="quarter" idx="5"/>
          </p:nvPr>
        </p:nvSpPr>
        <p:spPr/>
        <p:txBody>
          <a:bodyPr/>
          <a:lstStyle/>
          <a:p>
            <a:fld id="{9C235A58-D5F2-4587-8700-4EA368661AE4}" type="slidenum">
              <a:rPr lang="en-US" smtClean="0"/>
              <a:pPr/>
              <a:t>20</a:t>
            </a:fld>
            <a:endParaRPr lang="en-US"/>
          </a:p>
        </p:txBody>
      </p:sp>
    </p:spTree>
    <p:extLst>
      <p:ext uri="{BB962C8B-B14F-4D97-AF65-F5344CB8AC3E}">
        <p14:creationId xmlns:p14="http://schemas.microsoft.com/office/powerpoint/2010/main" val="108973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Even with the water cycle (clouds &gt; rain &gt; evaporation &gt; …), many areas are depleting “fossil aquifers” which are NOT replenished by rain.</a:t>
            </a:r>
          </a:p>
          <a:p>
            <a:r>
              <a:rPr lang="en-US" b="1" dirty="0"/>
              <a:t>Water is needed by agriculture, industry, and nature. Whether we waste water ourselves (e.g., by over-enthusiastic watering of our lawns in the summer) or indirectly (by eating animals that have consumed a staggering amount of water when alive) -  we in the First World, as individuals, have a large water footprint, in some cases larger than can be sustained.</a:t>
            </a:r>
          </a:p>
          <a:p>
            <a:endParaRPr lang="en-US" b="1" dirty="0"/>
          </a:p>
          <a:p>
            <a:r>
              <a:rPr lang="en-US" b="1" dirty="0"/>
              <a:t>Of course in the Third World the situation in many areas is dire ….</a:t>
            </a:r>
            <a:r>
              <a:rPr lang="en-US" dirty="0"/>
              <a:t> </a:t>
            </a:r>
          </a:p>
          <a:p>
            <a:endParaRPr lang="en-US" dirty="0"/>
          </a:p>
          <a:p>
            <a:r>
              <a:rPr lang="en-US" dirty="0"/>
              <a:t>Laudato Si #27: Other indicators of the present situation have to do with the depletion of natural resources. We all know that it is not possible to sustain the present level of consumption in developed countries and wealthier sectors of society, where the habit of wasting and discarding has reached unprecedented levels. The exploitation of the planet has already exceeded acceptable limits and we still have not solved the problem of poverty.</a:t>
            </a:r>
          </a:p>
          <a:p>
            <a:endParaRPr lang="en-US" dirty="0"/>
          </a:p>
          <a:p>
            <a:r>
              <a:rPr lang="en-US" dirty="0"/>
              <a:t>Fresh drinking water is an issue of primary importance, since it is indispensable for human life and for supporting terrestrial and aquatic ecosystems. Sources of fresh water are necessary for health care, agriculture and industry. Water supplies used to be relatively constant, but now in many places demand exceeds the sustainable supply, with dramatic consequences in the short and long term. Large cities dependent on significant supplies of water have experienced periods of shortage, and at critical moments these have not always been administered with sufficient oversight and impartiality. Water poverty especially affects Africa where large sectors of the population have no access to safe drinking water or experience droughts which impede agricultural production. Some countries have areas rich in water while others endure drastic scarcity. </a:t>
            </a:r>
          </a:p>
          <a:p>
            <a:endParaRPr lang="en-US" dirty="0"/>
          </a:p>
          <a:p>
            <a:r>
              <a:rPr lang="en-US" dirty="0"/>
              <a:t>One particularly serious problem is the quality of water available to the poor. Every day, unsafe water results in many deaths and the spread of water-related diseases, including those caused by microorganisms and chemical substances. Dysentery and cholera, linked to inadequate hygiene and water supplies, are a significant cause of suffering and of infant mortality. Underground water sources in many places are threatened by the pollution produced in certain mining, farming and industrial activities, especially in countries lacking adequate regulation or controls. It is not only a question of industrial waste. Detergents and chemical products, commonly used in many places of the world, continue to pour into our rivers, lakes and seas. </a:t>
            </a:r>
          </a:p>
          <a:p>
            <a:endParaRPr lang="en-US" dirty="0"/>
          </a:p>
          <a:p>
            <a:pPr eaLnBrk="1" hangingPunct="1"/>
            <a:r>
              <a:rPr lang="en-US" altLang="en-US" b="1" u="sng" dirty="0">
                <a:latin typeface="Arial" panose="020B0604020202020204" pitchFamily="34" charset="0"/>
              </a:rPr>
              <a:t>Some facts and figures:</a:t>
            </a:r>
            <a:r>
              <a:rPr lang="en-US" altLang="en-US" dirty="0">
                <a:latin typeface="Arial" panose="020B0604020202020204" pitchFamily="34" charset="0"/>
              </a:rPr>
              <a:t> </a:t>
            </a:r>
          </a:p>
          <a:p>
            <a:pPr eaLnBrk="1" hangingPunct="1"/>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There are 58 million lawns in the US, more than one for every two households. The average family of four uses 250 gallons of water per day – about ONE-THIRD used to maintain a lush garden and green lawn (I ought to mention that if you grow native plants and hardy perennials they rarely if ever need supplementary watering….). This is 5 billion gallons of water a day on yards – up to half wasted by watering sidewalks and filling gutters because the grass has reached saturation level – buckinghampa.org; 1900 – 5 gals/person/day; now 62 gals/person/day</a:t>
            </a:r>
          </a:p>
          <a:p>
            <a:pPr eaLnBrk="1" hangingPunct="1">
              <a:buFontTx/>
              <a:buChar char="•"/>
            </a:pPr>
            <a:r>
              <a:rPr lang="en-US" altLang="en-US" dirty="0">
                <a:latin typeface="Arial" panose="020B0604020202020204" pitchFamily="34" charset="0"/>
              </a:rPr>
              <a:t>Is this </a:t>
            </a:r>
            <a:r>
              <a:rPr lang="en-US" altLang="en-US" b="1" dirty="0">
                <a:latin typeface="Arial" panose="020B0604020202020204" pitchFamily="34" charset="0"/>
              </a:rPr>
              <a:t>really</a:t>
            </a:r>
            <a:r>
              <a:rPr lang="en-US" altLang="en-US" dirty="0">
                <a:latin typeface="Arial" panose="020B0604020202020204" pitchFamily="34" charset="0"/>
              </a:rPr>
              <a:t> a good use of God’s precious resources?</a:t>
            </a:r>
          </a:p>
          <a:p>
            <a:pPr eaLnBrk="1" hangingPunct="1">
              <a:buFontTx/>
              <a:buChar char="•"/>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C235A58-D5F2-4587-8700-4EA368661AE4}" type="slidenum">
              <a:rPr lang="en-US" smtClean="0"/>
              <a:pPr/>
              <a:t>2</a:t>
            </a:fld>
            <a:endParaRPr lang="en-US"/>
          </a:p>
        </p:txBody>
      </p:sp>
    </p:spTree>
    <p:extLst>
      <p:ext uri="{BB962C8B-B14F-4D97-AF65-F5344CB8AC3E}">
        <p14:creationId xmlns:p14="http://schemas.microsoft.com/office/powerpoint/2010/main" val="867617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miter lim="800000"/>
            <a:headEnd/>
            <a:tailEnd/>
          </a:ln>
        </p:spPr>
        <p:txBody>
          <a:bodyPr/>
          <a:lstStyle/>
          <a:p>
            <a:fld id="{B983BCA4-EA59-4C1E-B0C6-1CFBFAFBED04}" type="slidenum">
              <a:rPr lang="en-GB"/>
              <a:pPr/>
              <a:t>21</a:t>
            </a:fld>
            <a:endParaRPr lang="en-GB"/>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pPr eaLnBrk="1" hangingPunct="1"/>
            <a:r>
              <a:rPr lang="en-US" b="1" dirty="0"/>
              <a:t>Not only are reefs the spawning grounds and nurseries for lots of species of fish (that we eat) - - the new antibiotics and anti-cancer drugs found in coral reef organisms are just as unexpected as any found on dry land or in the lab.</a:t>
            </a:r>
          </a:p>
        </p:txBody>
      </p:sp>
    </p:spTree>
    <p:extLst>
      <p:ext uri="{BB962C8B-B14F-4D97-AF65-F5344CB8AC3E}">
        <p14:creationId xmlns:p14="http://schemas.microsoft.com/office/powerpoint/2010/main" val="2629301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 reefs are wonderful places.</a:t>
            </a:r>
          </a:p>
        </p:txBody>
      </p:sp>
      <p:sp>
        <p:nvSpPr>
          <p:cNvPr id="4" name="Slide Number Placeholder 3"/>
          <p:cNvSpPr>
            <a:spLocks noGrp="1"/>
          </p:cNvSpPr>
          <p:nvPr>
            <p:ph type="sldNum" sz="quarter" idx="5"/>
          </p:nvPr>
        </p:nvSpPr>
        <p:spPr/>
        <p:txBody>
          <a:bodyPr/>
          <a:lstStyle/>
          <a:p>
            <a:fld id="{9C235A58-D5F2-4587-8700-4EA368661AE4}" type="slidenum">
              <a:rPr lang="en-US" smtClean="0"/>
              <a:pPr/>
              <a:t>22</a:t>
            </a:fld>
            <a:endParaRPr lang="en-US"/>
          </a:p>
        </p:txBody>
      </p:sp>
    </p:spTree>
    <p:extLst>
      <p:ext uri="{BB962C8B-B14F-4D97-AF65-F5344CB8AC3E}">
        <p14:creationId xmlns:p14="http://schemas.microsoft.com/office/powerpoint/2010/main" val="799749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35A58-D5F2-4587-8700-4EA368661AE4}" type="slidenum">
              <a:rPr lang="en-US" smtClean="0"/>
              <a:pPr/>
              <a:t>24</a:t>
            </a:fld>
            <a:endParaRPr lang="en-US"/>
          </a:p>
        </p:txBody>
      </p:sp>
    </p:spTree>
    <p:extLst>
      <p:ext uri="{BB962C8B-B14F-4D97-AF65-F5344CB8AC3E}">
        <p14:creationId xmlns:p14="http://schemas.microsoft.com/office/powerpoint/2010/main" val="4199337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miter lim="800000"/>
            <a:headEnd/>
            <a:tailEnd/>
          </a:ln>
        </p:spPr>
        <p:txBody>
          <a:bodyPr/>
          <a:lstStyle/>
          <a:p>
            <a:fld id="{B983BCA4-EA59-4C1E-B0C6-1CFBFAFBED04}" type="slidenum">
              <a:rPr lang="en-GB"/>
              <a:pPr/>
              <a:t>26</a:t>
            </a:fld>
            <a:endParaRPr lang="en-GB"/>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pPr eaLnBrk="1" hangingPunct="1"/>
            <a:r>
              <a:rPr lang="en-US" b="0" i="0" dirty="0">
                <a:solidFill>
                  <a:srgbClr val="2B2B2B"/>
                </a:solidFill>
                <a:effectLst/>
                <a:latin typeface="Helvetica" panose="020B0604020202020204" pitchFamily="34" charset="0"/>
              </a:rPr>
              <a:t>Since the beginning of the Industrial Revolution, the acidity of surface ocean waters has increased by about 30%.</a:t>
            </a:r>
            <a:r>
              <a:rPr lang="en-US" b="0" i="0" u="none" strike="noStrike" baseline="30000" dirty="0">
                <a:solidFill>
                  <a:srgbClr val="0E7EE0"/>
                </a:solidFill>
                <a:effectLst/>
                <a:latin typeface="Helvetica" panose="020B0604020202020204" pitchFamily="34" charset="0"/>
                <a:hlinkClick r:id="rId3"/>
              </a:rPr>
              <a:t>13,14</a:t>
            </a:r>
            <a:r>
              <a:rPr lang="en-US" b="0" i="0" dirty="0">
                <a:solidFill>
                  <a:srgbClr val="2B2B2B"/>
                </a:solidFill>
                <a:effectLst/>
                <a:latin typeface="Helvetica" panose="020B0604020202020204" pitchFamily="34" charset="0"/>
              </a:rPr>
              <a:t> This increase is the result of humans emitting more carbon dioxide into the atmosphere and hence more being absorbed into the ocean. The ocean has absorbed between 20% and 30% of total anthropogenic carbon dioxide emissions in recent decades (7.2 to 10.8 billion metric tons per year).</a:t>
            </a:r>
            <a:r>
              <a:rPr lang="en-US" b="0" i="0" u="none" strike="noStrike" baseline="30000" dirty="0">
                <a:solidFill>
                  <a:srgbClr val="0E7EE0"/>
                </a:solidFill>
                <a:effectLst/>
                <a:latin typeface="Helvetica" panose="020B0604020202020204" pitchFamily="34" charset="0"/>
                <a:hlinkClick r:id="rId3"/>
              </a:rPr>
              <a:t>15,1</a:t>
            </a:r>
            <a:endParaRPr lang="en-US" b="0" i="0" u="none" strike="noStrike" baseline="30000" dirty="0">
              <a:solidFill>
                <a:srgbClr val="0E7EE0"/>
              </a:solidFill>
              <a:effectLst/>
              <a:latin typeface="Helvetica" panose="020B0604020202020204" pitchFamily="34" charset="0"/>
            </a:endParaRPr>
          </a:p>
          <a:p>
            <a:pPr eaLnBrk="1" hangingPunct="1"/>
            <a:endParaRPr lang="en-US" b="0" i="0" u="none" strike="noStrike" baseline="30000" dirty="0">
              <a:solidFill>
                <a:srgbClr val="0E7EE0"/>
              </a:solidFill>
              <a:effectLst/>
              <a:latin typeface="Helvetica" panose="020B0604020202020204" pitchFamily="34" charset="0"/>
            </a:endParaRPr>
          </a:p>
          <a:p>
            <a:pPr eaLnBrk="1" hangingPunct="1"/>
            <a:endParaRPr lang="en-US" b="0" i="0" u="none" strike="noStrike" baseline="30000" dirty="0">
              <a:solidFill>
                <a:srgbClr val="0E7EE0"/>
              </a:solidFill>
              <a:effectLst/>
              <a:latin typeface="Helvetica" panose="020B0604020202020204" pitchFamily="34" charset="0"/>
            </a:endParaRPr>
          </a:p>
          <a:p>
            <a:pPr eaLnBrk="1" hangingPunct="1"/>
            <a:r>
              <a:rPr lang="en-US" dirty="0"/>
              <a:t>https://climate.nasa.gov/evidence/</a:t>
            </a:r>
            <a:endParaRPr lang="en-US" b="0" i="0" u="none" strike="noStrike" baseline="30000" dirty="0">
              <a:solidFill>
                <a:srgbClr val="0E7EE0"/>
              </a:solidFill>
              <a:effectLst/>
              <a:latin typeface="Helvetica" panose="020B0604020202020204" pitchFamily="34" charset="0"/>
            </a:endParaRPr>
          </a:p>
          <a:p>
            <a:pPr eaLnBrk="1" hangingPunct="1"/>
            <a:endParaRPr lang="en-US" b="0" i="0" u="none" strike="noStrike" baseline="30000" dirty="0">
              <a:solidFill>
                <a:srgbClr val="0E7EE0"/>
              </a:solidFill>
              <a:effectLst/>
              <a:latin typeface="Helvetica" panose="020B0604020202020204" pitchFamily="34" charset="0"/>
            </a:endParaRPr>
          </a:p>
          <a:p>
            <a:pPr algn="l">
              <a:buFont typeface="+mj-lt"/>
              <a:buNone/>
            </a:pPr>
            <a:r>
              <a:rPr lang="en-US" b="0" i="0" u="none" strike="noStrike" dirty="0">
                <a:solidFill>
                  <a:srgbClr val="0E7EE0"/>
                </a:solidFill>
                <a:effectLst/>
                <a:latin typeface="Helvetica" panose="020B0604020202020204" pitchFamily="34" charset="0"/>
                <a:hlinkClick r:id="rId4"/>
              </a:rPr>
              <a:t>13. http://www.pmel.noaa.gov/co2/story/What+is+Ocean+Acidification%3F</a:t>
            </a:r>
            <a:endParaRPr lang="en-US" b="0" i="0" dirty="0">
              <a:solidFill>
                <a:srgbClr val="2B2B2B"/>
              </a:solidFill>
              <a:effectLst/>
              <a:latin typeface="Helvetica" panose="020B0604020202020204" pitchFamily="34" charset="0"/>
            </a:endParaRPr>
          </a:p>
          <a:p>
            <a:pPr algn="l">
              <a:buFont typeface="+mj-lt"/>
              <a:buNone/>
            </a:pPr>
            <a:r>
              <a:rPr lang="en-US" b="0" i="0" u="none" strike="noStrike" dirty="0">
                <a:solidFill>
                  <a:srgbClr val="0E7EE0"/>
                </a:solidFill>
                <a:effectLst/>
                <a:latin typeface="Helvetica" panose="020B0604020202020204" pitchFamily="34" charset="0"/>
                <a:hlinkClick r:id="rId5"/>
              </a:rPr>
              <a:t>14. http://www.pmel.noaa.gov/co2/story/Ocean+Acidification</a:t>
            </a:r>
            <a:endParaRPr lang="en-US" b="0" i="0" dirty="0">
              <a:solidFill>
                <a:srgbClr val="2B2B2B"/>
              </a:solidFill>
              <a:effectLst/>
              <a:latin typeface="Helvetica" panose="020B0604020202020204" pitchFamily="34" charset="0"/>
            </a:endParaRPr>
          </a:p>
          <a:p>
            <a:pPr algn="l">
              <a:buFont typeface="+mj-lt"/>
              <a:buNone/>
            </a:pPr>
            <a:r>
              <a:rPr lang="en-US" b="0" i="0" dirty="0">
                <a:solidFill>
                  <a:srgbClr val="2B2B2B"/>
                </a:solidFill>
                <a:effectLst/>
                <a:latin typeface="Helvetica" panose="020B0604020202020204" pitchFamily="34" charset="0"/>
              </a:rPr>
              <a:t>15. C. L. Sabine et.al., “</a:t>
            </a:r>
            <a:r>
              <a:rPr lang="en-US" b="0" i="0" u="none" strike="noStrike" dirty="0">
                <a:solidFill>
                  <a:srgbClr val="0E7EE0"/>
                </a:solidFill>
                <a:effectLst/>
                <a:latin typeface="Helvetica" panose="020B0604020202020204" pitchFamily="34" charset="0"/>
                <a:hlinkClick r:id="rId6"/>
              </a:rPr>
              <a:t>The Oceanic Sink for Anthropogenic CO</a:t>
            </a:r>
            <a:r>
              <a:rPr lang="en-US" b="0" i="0" u="none" strike="noStrike" baseline="-25000" dirty="0">
                <a:solidFill>
                  <a:srgbClr val="0E7EE0"/>
                </a:solidFill>
                <a:effectLst/>
                <a:latin typeface="Helvetica" panose="020B0604020202020204" pitchFamily="34" charset="0"/>
                <a:hlinkClick r:id="rId6"/>
              </a:rPr>
              <a:t>2</a:t>
            </a:r>
            <a:r>
              <a:rPr lang="en-US" b="0" i="0" dirty="0">
                <a:solidFill>
                  <a:srgbClr val="2B2B2B"/>
                </a:solidFill>
                <a:effectLst/>
                <a:latin typeface="Helvetica" panose="020B0604020202020204" pitchFamily="34" charset="0"/>
              </a:rPr>
              <a:t>,” Science vol. 305 (16 July 2004), 367-371</a:t>
            </a:r>
          </a:p>
          <a:p>
            <a:pPr eaLnBrk="1" hangingPunct="1"/>
            <a:endParaRPr lang="en-US" dirty="0"/>
          </a:p>
        </p:txBody>
      </p:sp>
    </p:spTree>
    <p:extLst>
      <p:ext uri="{BB962C8B-B14F-4D97-AF65-F5344CB8AC3E}">
        <p14:creationId xmlns:p14="http://schemas.microsoft.com/office/powerpoint/2010/main" val="984325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miter lim="800000"/>
            <a:headEnd/>
            <a:tailEnd/>
          </a:ln>
        </p:spPr>
        <p:txBody>
          <a:bodyPr/>
          <a:lstStyle/>
          <a:p>
            <a:fld id="{B983BCA4-EA59-4C1E-B0C6-1CFBFAFBED04}" type="slidenum">
              <a:rPr lang="en-GB"/>
              <a:pPr/>
              <a:t>27</a:t>
            </a:fld>
            <a:endParaRPr lang="en-GB"/>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070622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miter lim="800000"/>
            <a:headEnd/>
            <a:tailEnd/>
          </a:ln>
        </p:spPr>
        <p:txBody>
          <a:bodyPr/>
          <a:lstStyle/>
          <a:p>
            <a:fld id="{B983BCA4-EA59-4C1E-B0C6-1CFBFAFBED04}" type="slidenum">
              <a:rPr lang="en-GB"/>
              <a:pPr/>
              <a:t>28</a:t>
            </a:fld>
            <a:endParaRPr lang="en-GB"/>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Laudato Si #40. Oceans not only contain the bulk of our planet’s water supply, but also most of the immense variety of living creatures, many of them still unknown to us and threatened for various reasons. What is more, marine life in rivers, lakes, seas and oceans, which feeds a great part of the world’s population, is affected by uncontrolled fishing, leading to a drastic depletion of certain species. Selective forms of fishing which discard much of what they collect continue unabated. Particularly threatened are marine organisms which we tend to overlook, like some forms of plankton; they represent a significant element in the ocean food chain, and species used for our food ultimately depend on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#41. In tropical and subtropical seas, we find coral reefs comparable to the great forests on dry land, for they shelter approximately a million species, including fish, crabs, </a:t>
            </a:r>
            <a:r>
              <a:rPr lang="en-US" dirty="0" err="1"/>
              <a:t>molluscs</a:t>
            </a:r>
            <a:r>
              <a:rPr lang="en-US" dirty="0"/>
              <a:t>, sponges and algae. Many of the world’s coral reefs are already barren or in a state of constant decline. </a:t>
            </a:r>
            <a:r>
              <a:rPr lang="en-US" b="1" dirty="0"/>
              <a:t>“Who turned the wonderworld of the seas into underwater cemeteries bereft of </a:t>
            </a:r>
            <a:r>
              <a:rPr lang="en-US" b="1" dirty="0" err="1"/>
              <a:t>colour</a:t>
            </a:r>
            <a:r>
              <a:rPr lang="en-US" b="1" dirty="0"/>
              <a:t> and life?” [</a:t>
            </a:r>
            <a:r>
              <a:rPr lang="en-US" dirty="0"/>
              <a:t>Catholic Bishops’ Conference of the Philippines, Pastoral Letter What is Happening to our Beautiful Land? (29 January 1988).</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This phenomenon is due largely to pollution which reaches the sea as the result of deforestation, agricultural monocultures, industrial waste and destructive fishing methods, especially those using cyanide and dynamite. It is aggravated by the rise in temperature of the oceans. All of this helps us to see that every intervention in nature can have consequences which are not immediately evident, and that certain ways of exploiting resources prove costly in terms of degradation which ultimately reaches the ocean bed itself.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#42. Greater investment needs to be made in research aimed at understanding more fully the functioning of ecosystems and adequately analyzing the different variables associated with any significant modification of the environment. Because all creatures are connected, each must be cherished with love and respect, for all of us as living creatures are dependent on one another. Each area is responsible for the care of this fam25 Catholic Bishops’ Conference of the Philippines, Pastoral Letter What is Happening to our Beautiful Land? (29 January 1988). 31 </a:t>
            </a:r>
            <a:r>
              <a:rPr lang="en-US" dirty="0" err="1"/>
              <a:t>ily</a:t>
            </a:r>
            <a:r>
              <a:rPr lang="en-US" dirty="0"/>
              <a:t>. This will require undertaking a careful inventory of the species which it hosts, with a view to developing </a:t>
            </a:r>
            <a:r>
              <a:rPr lang="en-US" dirty="0" err="1"/>
              <a:t>programmes</a:t>
            </a:r>
            <a:r>
              <a:rPr lang="en-US" dirty="0"/>
              <a:t> and strategies of protection with particular care for safeguarding species heading towards extinction..</a:t>
            </a:r>
          </a:p>
          <a:p>
            <a:pPr eaLnBrk="1" hangingPunct="1"/>
            <a:endParaRPr lang="en-US" dirty="0"/>
          </a:p>
        </p:txBody>
      </p:sp>
    </p:spTree>
    <p:extLst>
      <p:ext uri="{BB962C8B-B14F-4D97-AF65-F5344CB8AC3E}">
        <p14:creationId xmlns:p14="http://schemas.microsoft.com/office/powerpoint/2010/main" val="4124396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35A58-D5F2-4587-8700-4EA368661AE4}" type="slidenum">
              <a:rPr lang="en-US" smtClean="0"/>
              <a:pPr/>
              <a:t>29</a:t>
            </a:fld>
            <a:endParaRPr lang="en-US"/>
          </a:p>
        </p:txBody>
      </p:sp>
    </p:spTree>
    <p:extLst>
      <p:ext uri="{BB962C8B-B14F-4D97-AF65-F5344CB8AC3E}">
        <p14:creationId xmlns:p14="http://schemas.microsoft.com/office/powerpoint/2010/main" val="3986436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235A58-D5F2-4587-8700-4EA368661AE4}"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buckinghampa.org; 1900 – 5 gals/person/day; now 62 gals/person/day</a:t>
            </a:r>
          </a:p>
          <a:p>
            <a:pPr eaLnBrk="1" hangingPunct="1"/>
            <a:endParaRPr lang="en-US" dirty="0"/>
          </a:p>
          <a:p>
            <a:pPr eaLnBrk="1" hangingPunct="1"/>
            <a:r>
              <a:rPr lang="en-US" dirty="0"/>
              <a:t>And we can also try to conserve water in the house too….</a:t>
            </a:r>
          </a:p>
          <a:p>
            <a:pPr eaLnBrk="1" hangingPunct="1"/>
            <a:r>
              <a:rPr lang="en-US" dirty="0"/>
              <a:t>Showers 2.5 galls/minute</a:t>
            </a:r>
          </a:p>
          <a:p>
            <a:pPr eaLnBrk="1" hangingPunct="1"/>
            <a:r>
              <a:rPr lang="en-US" dirty="0"/>
              <a:t>Bathtubs 20-50 gallons</a:t>
            </a:r>
          </a:p>
          <a:p>
            <a:pPr eaLnBrk="1" hangingPunct="1"/>
            <a:r>
              <a:rPr lang="en-US" dirty="0"/>
              <a:t>Toilets 1.6 gallons/flush</a:t>
            </a:r>
          </a:p>
          <a:p>
            <a:pPr eaLnBrk="1" hangingPunct="1"/>
            <a:r>
              <a:rPr lang="en-US" dirty="0"/>
              <a:t>Washing machines 40 gallons per load [more modern ones 18-25 gallons per load]</a:t>
            </a:r>
          </a:p>
          <a:p>
            <a:pPr eaLnBrk="1" hangingPunct="1"/>
            <a:r>
              <a:rPr lang="en-US" dirty="0"/>
              <a:t>Dishwashers 15 gallons per load [more modern ones 30% less]</a:t>
            </a:r>
          </a:p>
          <a:p>
            <a:pPr eaLnBrk="1" hangingPunct="1"/>
            <a:endParaRPr lang="en-US" dirty="0"/>
          </a:p>
          <a:p>
            <a:pPr eaLnBrk="1" hangingPunct="1"/>
            <a:r>
              <a:rPr lang="en-US" b="1" dirty="0"/>
              <a:t>Alas we </a:t>
            </a:r>
            <a:r>
              <a:rPr lang="en-US" b="1" i="1" dirty="0"/>
              <a:t>cannot</a:t>
            </a:r>
            <a:r>
              <a:rPr lang="en-US" b="1" dirty="0"/>
              <a:t> send the water we’ve saved to those in the Third World with no clean water – but at least we are showing solidarity with them.</a:t>
            </a:r>
          </a:p>
          <a:p>
            <a:pPr eaLnBrk="1" hangingPunct="1"/>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9C235A58-D5F2-4587-8700-4EA368661AE4}" type="slidenum">
              <a:rPr lang="en-US" smtClean="0"/>
              <a:pPr/>
              <a:t>32</a:t>
            </a:fld>
            <a:endParaRPr lang="en-US"/>
          </a:p>
        </p:txBody>
      </p:sp>
    </p:spTree>
    <p:extLst>
      <p:ext uri="{BB962C8B-B14F-4D97-AF65-F5344CB8AC3E}">
        <p14:creationId xmlns:p14="http://schemas.microsoft.com/office/powerpoint/2010/main" val="2130809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a:p>
          <a:p>
            <a:pPr eaLnBrk="1" hangingPunct="1"/>
            <a:endParaRPr lang="en-US" dirty="0"/>
          </a:p>
          <a:p>
            <a:pPr eaLnBrk="1" hangingPunct="1"/>
            <a:r>
              <a:rPr lang="en-US" dirty="0"/>
              <a:t>And we can also try to conserve water in the house too….</a:t>
            </a:r>
          </a:p>
          <a:p>
            <a:pPr eaLnBrk="1" hangingPunct="1"/>
            <a:r>
              <a:rPr lang="en-US" dirty="0"/>
              <a:t>Showers 2.5 galls/minute</a:t>
            </a:r>
          </a:p>
          <a:p>
            <a:pPr eaLnBrk="1" hangingPunct="1"/>
            <a:r>
              <a:rPr lang="en-US" dirty="0"/>
              <a:t>Bathtubs 20-50 gallons</a:t>
            </a:r>
          </a:p>
          <a:p>
            <a:pPr eaLnBrk="1" hangingPunct="1"/>
            <a:r>
              <a:rPr lang="en-US" dirty="0"/>
              <a:t>Toilets 1.6 gallons/flush</a:t>
            </a:r>
          </a:p>
          <a:p>
            <a:pPr eaLnBrk="1" hangingPunct="1"/>
            <a:r>
              <a:rPr lang="en-US" dirty="0"/>
              <a:t>Washing machines 40 gallons per load [more modern ones 18-25 gallons per load]</a:t>
            </a:r>
          </a:p>
          <a:p>
            <a:pPr eaLnBrk="1" hangingPunct="1"/>
            <a:r>
              <a:rPr lang="en-US" dirty="0"/>
              <a:t>Dishwashers 15 gallons per load [more modern ones 30% less]</a:t>
            </a:r>
          </a:p>
          <a:p>
            <a:pPr eaLnBrk="1" hangingPunct="1"/>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9C235A58-D5F2-4587-8700-4EA368661AE4}"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70D5C133-8ED3-4C5A-8BB2-066B1CBD85E8}"/>
              </a:ext>
            </a:extLst>
          </p:cNvPr>
          <p:cNvSpPr>
            <a:spLocks noGrp="1" noChangeArrowheads="1"/>
          </p:cNvSpPr>
          <p:nvPr>
            <p:ph type="sldNum" sz="quarter" idx="5"/>
          </p:nvPr>
        </p:nvSpPr>
        <p:spPr>
          <a:noFill/>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8A6A95-5A21-4868-8C10-9B0667F6B4CA}" type="slidenum">
              <a:rPr lang="en-GB" altLang="en-US"/>
              <a:pPr eaLnBrk="1" hangingPunct="1"/>
              <a:t>3</a:t>
            </a:fld>
            <a:endParaRPr lang="en-GB" altLang="en-US"/>
          </a:p>
        </p:txBody>
      </p:sp>
      <p:sp>
        <p:nvSpPr>
          <p:cNvPr id="211971" name="Rectangle 2">
            <a:extLst>
              <a:ext uri="{FF2B5EF4-FFF2-40B4-BE49-F238E27FC236}">
                <a16:creationId xmlns:a16="http://schemas.microsoft.com/office/drawing/2014/main" id="{894C4953-2623-4902-A962-5CB93E642715}"/>
              </a:ext>
            </a:extLst>
          </p:cNvPr>
          <p:cNvSpPr>
            <a:spLocks noGrp="1" noRot="1" noChangeAspect="1" noChangeArrowheads="1" noTextEdit="1"/>
          </p:cNvSpPr>
          <p:nvPr>
            <p:ph type="sldImg"/>
          </p:nvPr>
        </p:nvSpPr>
        <p:spPr>
          <a:ln/>
        </p:spPr>
      </p:sp>
      <p:sp>
        <p:nvSpPr>
          <p:cNvPr id="211972" name="Rectangle 3">
            <a:extLst>
              <a:ext uri="{FF2B5EF4-FFF2-40B4-BE49-F238E27FC236}">
                <a16:creationId xmlns:a16="http://schemas.microsoft.com/office/drawing/2014/main" id="{6CDF8DD4-B469-4303-9B2A-367F9E9EC4C8}"/>
              </a:ext>
            </a:extLst>
          </p:cNvPr>
          <p:cNvSpPr>
            <a:spLocks noGrp="1" noChangeArrowheads="1"/>
          </p:cNvSpPr>
          <p:nvPr>
            <p:ph type="body" idx="1"/>
          </p:nvPr>
        </p:nvSpPr>
        <p:spPr>
          <a:noFill/>
        </p:spPr>
        <p:txBody>
          <a:bodyPr>
            <a:normAutofit fontScale="77500" lnSpcReduction="20000"/>
          </a:bodyPr>
          <a:lstStyle/>
          <a:p>
            <a:pPr eaLnBrk="1" hangingPunct="1"/>
            <a:r>
              <a:rPr lang="en-US" altLang="en-US" b="1" dirty="0">
                <a:latin typeface="Arial" panose="020B0604020202020204" pitchFamily="34" charset="0"/>
              </a:rPr>
              <a:t>It really defies belief that so many people don’t have any access to clean water,</a:t>
            </a:r>
          </a:p>
          <a:p>
            <a:pPr eaLnBrk="1" hangingPunct="1"/>
            <a:r>
              <a:rPr lang="en-US" altLang="en-US" b="1" dirty="0">
                <a:latin typeface="Arial" panose="020B0604020202020204" pitchFamily="34" charset="0"/>
              </a:rPr>
              <a:t>And that they have such a long walk to get water in any state of cleanliness.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Women in developing countries walk an average of 3.7 miles to get water. </a:t>
            </a:r>
            <a:r>
              <a:rPr lang="en-US" altLang="en-US" dirty="0">
                <a:solidFill>
                  <a:schemeClr val="accent2"/>
                </a:solidFill>
                <a:latin typeface="Arial" panose="020B0604020202020204" pitchFamily="34" charset="0"/>
              </a:rPr>
              <a:t>Dirty water kills 3.3 million people annually.</a:t>
            </a:r>
          </a:p>
          <a:p>
            <a:r>
              <a:rPr lang="en-US" sz="1200" b="0" i="0" kern="1200" dirty="0">
                <a:solidFill>
                  <a:schemeClr val="tx1"/>
                </a:solidFill>
                <a:latin typeface="+mn-lt"/>
                <a:ea typeface="+mn-ea"/>
                <a:cs typeface="+mn-cs"/>
              </a:rPr>
              <a:t>Water is a gift of God that makes life possible and yet millions of people do not have access to safe drinking water, and rivers, seas and oceans continue to be polluted, Pope Francis said.</a:t>
            </a:r>
          </a:p>
          <a:p>
            <a:r>
              <a:rPr lang="en-US" sz="1200" b="0" i="0" kern="1200" dirty="0">
                <a:solidFill>
                  <a:schemeClr val="tx1"/>
                </a:solidFill>
                <a:latin typeface="+mn-lt"/>
                <a:ea typeface="+mn-ea"/>
                <a:cs typeface="+mn-cs"/>
              </a:rPr>
              <a:t>"Care for water sources and water basins is an urgent imperative," the pope said in a message Sept. 1, 2018, the World Day of Prayer for the Care of Creation, an observance begun by the Orthodox Church and now celebrated by many Christians.</a:t>
            </a:r>
          </a:p>
          <a:p>
            <a:r>
              <a:rPr lang="en-US" sz="1200" b="0" i="0" kern="1200" dirty="0">
                <a:solidFill>
                  <a:schemeClr val="tx1"/>
                </a:solidFill>
                <a:latin typeface="+mn-lt"/>
                <a:ea typeface="+mn-ea"/>
                <a:cs typeface="+mn-cs"/>
              </a:rPr>
              <a:t>With the world day 2018 focused on water, Francis drew special attention to the more than 600 million people who do not have regular access to clean drinking water.</a:t>
            </a:r>
          </a:p>
          <a:p>
            <a:r>
              <a:rPr lang="en-US" sz="1200" b="0" i="0" kern="1200" dirty="0">
                <a:solidFill>
                  <a:schemeClr val="tx1"/>
                </a:solidFill>
                <a:latin typeface="+mn-lt"/>
                <a:ea typeface="+mn-ea"/>
                <a:cs typeface="+mn-cs"/>
              </a:rPr>
              <a:t>"Access to safe drinkable water is a basic and universal human right, since it is essential to human survival and, as such, is a condition for the exercise of other human rights," he said, quoting from his encyclical "Laudato Si'" on the environment.</a:t>
            </a:r>
          </a:p>
          <a:p>
            <a:r>
              <a:rPr lang="en-US" sz="1200" b="0" i="0" kern="1200" dirty="0">
                <a:solidFill>
                  <a:schemeClr val="tx1"/>
                </a:solidFill>
                <a:latin typeface="+mn-lt"/>
                <a:ea typeface="+mn-ea"/>
                <a:cs typeface="+mn-cs"/>
              </a:rPr>
              <a:t>"In considering the fundamental role of water in creation and in human development," he wrote, "I feel the need to give thanks to God for 'Sister Water,'" as St. Francis of Assisi said. Water is "simple and useful for life like nothing else on our planet."</a:t>
            </a:r>
          </a:p>
          <a:p>
            <a:r>
              <a:rPr lang="en-US" sz="1200" b="0" i="0" kern="1200" dirty="0">
                <a:solidFill>
                  <a:schemeClr val="tx1"/>
                </a:solidFill>
                <a:latin typeface="+mn-lt"/>
                <a:ea typeface="+mn-ea"/>
                <a:cs typeface="+mn-cs"/>
              </a:rPr>
              <a:t>Fulfilling the Gospel mandate to give the thirsty something to drink involves more than individual acts of charity, although those are important, he said. It also involves "concrete choices and a constant commitment to ensure to all the primary good of water."</a:t>
            </a:r>
          </a:p>
          <a:p>
            <a:r>
              <a:rPr lang="en-US" sz="1200" b="0" i="0" kern="1200" dirty="0">
                <a:solidFill>
                  <a:schemeClr val="tx1"/>
                </a:solidFill>
                <a:latin typeface="+mn-lt"/>
                <a:ea typeface="+mn-ea"/>
                <a:cs typeface="+mn-cs"/>
              </a:rPr>
              <a:t>Believers have an obligation to thank God for the gift of water and "to praise him for covering the earth with the oceans," Francis said. But they also have an obligation to work together to keep the oceans clean instead of allowing them to be "littered by endless fields of floating plastic."</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Children throughout the world suffer greatly because they don't have access to safe water and sanitation. Their health, education and family relationships are affected.</a:t>
            </a:r>
          </a:p>
          <a:p>
            <a:pPr eaLnBrk="1" hangingPunct="1"/>
            <a:r>
              <a:rPr lang="en-US" altLang="en-US" dirty="0">
                <a:latin typeface="Arial" panose="020B0604020202020204" pitchFamily="34" charset="0"/>
              </a:rPr>
              <a:t>In many countries children, particularly girls, are responsible for the collection of water. Girls as young as 10 years old may take the main responsibility for drawing and carrying the family's water.</a:t>
            </a:r>
          </a:p>
          <a:p>
            <a:pPr eaLnBrk="1" hangingPunct="1"/>
            <a:r>
              <a:rPr lang="en-US" altLang="en-US" dirty="0">
                <a:latin typeface="Arial" panose="020B0604020202020204" pitchFamily="34" charset="0"/>
              </a:rPr>
              <a:t>The size of the water container may vary with the size of the child, but each liter of water carried weighs 1kg and may need to be carried up to three or four miles.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Pictures – Water Aid</a:t>
            </a:r>
          </a:p>
        </p:txBody>
      </p:sp>
    </p:spTree>
    <p:extLst>
      <p:ext uri="{BB962C8B-B14F-4D97-AF65-F5344CB8AC3E}">
        <p14:creationId xmlns:p14="http://schemas.microsoft.com/office/powerpoint/2010/main" val="1396079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a:p>
          <a:p>
            <a:pPr eaLnBrk="1" hangingPunct="1"/>
            <a:endParaRPr lang="en-US" dirty="0"/>
          </a:p>
          <a:p>
            <a:pPr eaLnBrk="1" hangingPunct="1"/>
            <a:r>
              <a:rPr lang="en-US" dirty="0"/>
              <a:t>And we can also try to conserve water in the house too….</a:t>
            </a:r>
          </a:p>
          <a:p>
            <a:pPr eaLnBrk="1" hangingPunct="1"/>
            <a:r>
              <a:rPr lang="en-US" dirty="0"/>
              <a:t>Showers 2.5 galls/minute</a:t>
            </a:r>
          </a:p>
          <a:p>
            <a:pPr eaLnBrk="1" hangingPunct="1"/>
            <a:r>
              <a:rPr lang="en-US" dirty="0"/>
              <a:t>Bathtubs 20-50 gallons</a:t>
            </a:r>
          </a:p>
          <a:p>
            <a:pPr eaLnBrk="1" hangingPunct="1"/>
            <a:r>
              <a:rPr lang="en-US" dirty="0"/>
              <a:t>Toilets 1.6 gallons/flush</a:t>
            </a:r>
          </a:p>
          <a:p>
            <a:pPr eaLnBrk="1" hangingPunct="1"/>
            <a:r>
              <a:rPr lang="en-US" dirty="0"/>
              <a:t>Washing machines 40 gallons per load [more modern ones 18-25 gallons per load]</a:t>
            </a:r>
          </a:p>
          <a:p>
            <a:pPr eaLnBrk="1" hangingPunct="1"/>
            <a:r>
              <a:rPr lang="en-US" dirty="0"/>
              <a:t>Dishwashers 15 gallons per load [more modern ones 30% less]</a:t>
            </a:r>
          </a:p>
          <a:p>
            <a:pPr eaLnBrk="1" hangingPunct="1"/>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9C235A58-D5F2-4587-8700-4EA368661AE4}"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35A58-D5F2-4587-8700-4EA368661AE4}" type="slidenum">
              <a:rPr lang="en-US" smtClean="0"/>
              <a:pPr/>
              <a:t>36</a:t>
            </a:fld>
            <a:endParaRPr lang="en-US"/>
          </a:p>
        </p:txBody>
      </p:sp>
    </p:spTree>
    <p:extLst>
      <p:ext uri="{BB962C8B-B14F-4D97-AF65-F5344CB8AC3E}">
        <p14:creationId xmlns:p14="http://schemas.microsoft.com/office/powerpoint/2010/main" val="3216238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miter lim="800000"/>
            <a:headEnd/>
            <a:tailEnd/>
          </a:ln>
        </p:spPr>
        <p:txBody>
          <a:bodyPr/>
          <a:lstStyle/>
          <a:p>
            <a:fld id="{81D73A45-2577-42BB-88BC-C3B774360483}" type="slidenum">
              <a:rPr lang="en-GB"/>
              <a:pPr/>
              <a:t>38</a:t>
            </a:fld>
            <a:endParaRPr lang="en-GB"/>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p:spPr>
        <p:txBody>
          <a:bodyPr>
            <a:normAutofit fontScale="92500" lnSpcReduction="20000"/>
          </a:bodyPr>
          <a:lstStyle/>
          <a:p>
            <a:pPr algn="l" fontAlgn="base">
              <a:buFont typeface="Arial" panose="020B0604020202020204" pitchFamily="34" charset="0"/>
              <a:buChar char="•"/>
            </a:pPr>
            <a:r>
              <a:rPr lang="en-US" b="0" i="0" dirty="0">
                <a:solidFill>
                  <a:srgbClr val="EDEDED"/>
                </a:solidFill>
                <a:effectLst/>
              </a:rPr>
              <a:t>Choose sustainably fished/farmed sea food. If you eat fish that was caught sustainably, you know you are conserving God’s creation and helping feed someone’s family. If you eat fish that has harvested unsustainably, you are not only driving that species towards extinction – you are quite likely to be depriving someone poorer than yourself of a livelihood. Look for Marine Stewardship Council certification, and when shopping or if you're out for a meal, check the eco-friendliness of the fish by checking out </a:t>
            </a:r>
            <a:r>
              <a:rPr lang="en-US" b="1" i="0" u="none" strike="noStrike" dirty="0">
                <a:solidFill>
                  <a:srgbClr val="EDEDED"/>
                </a:solidFill>
                <a:effectLst/>
                <a:hlinkClick r:id="rId3"/>
              </a:rPr>
              <a:t>Seafood Watch</a:t>
            </a:r>
            <a:endParaRPr lang="en-US" b="0" i="0" dirty="0">
              <a:solidFill>
                <a:srgbClr val="EDEDED"/>
              </a:solidFill>
              <a:effectLst/>
            </a:endParaRPr>
          </a:p>
          <a:p>
            <a:pPr algn="l" fontAlgn="base">
              <a:buFont typeface="Arial" panose="020B0604020202020204" pitchFamily="34" charset="0"/>
              <a:buChar char="•"/>
            </a:pPr>
            <a:r>
              <a:rPr lang="en-US" b="0" i="0" dirty="0">
                <a:solidFill>
                  <a:srgbClr val="EDEDED"/>
                </a:solidFill>
                <a:effectLst/>
              </a:rPr>
              <a:t>Reduce your carbon footprint: corals are killed by high sea temperatures and are also endangered with carbon dioxide dissolving in the ocean and making the water more acidic. Visit https://www.ecophilly.org/personal-action </a:t>
            </a:r>
          </a:p>
          <a:p>
            <a:pPr algn="l"/>
            <a:endParaRPr lang="en-US" b="1" u="sng" dirty="0"/>
          </a:p>
        </p:txBody>
      </p:sp>
    </p:spTree>
    <p:extLst>
      <p:ext uri="{BB962C8B-B14F-4D97-AF65-F5344CB8AC3E}">
        <p14:creationId xmlns:p14="http://schemas.microsoft.com/office/powerpoint/2010/main" val="154457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miter lim="800000"/>
            <a:headEnd/>
            <a:tailEnd/>
          </a:ln>
        </p:spPr>
        <p:txBody>
          <a:bodyPr/>
          <a:lstStyle/>
          <a:p>
            <a:fld id="{81D73A45-2577-42BB-88BC-C3B774360483}" type="slidenum">
              <a:rPr lang="en-GB"/>
              <a:pPr/>
              <a:t>39</a:t>
            </a:fld>
            <a:endParaRPr lang="en-GB"/>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p:spPr>
        <p:txBody>
          <a:bodyPr>
            <a:normAutofit fontScale="92500" lnSpcReduction="20000"/>
          </a:bodyPr>
          <a:lstStyle/>
          <a:p>
            <a:pPr algn="l"/>
            <a:r>
              <a:rPr lang="en-US" dirty="0"/>
              <a:t>AS BENEDICT XVI SAID: </a:t>
            </a:r>
            <a:endParaRPr lang="en-US" sz="1800" b="0" i="0" u="none" strike="noStrike" baseline="0" dirty="0">
              <a:solidFill>
                <a:srgbClr val="000000"/>
              </a:solidFill>
              <a:latin typeface="Garamond" panose="02020404030301010803" pitchFamily="18" charset="0"/>
            </a:endParaRPr>
          </a:p>
          <a:p>
            <a:r>
              <a:rPr lang="en-US" sz="1800" b="0" i="0" u="none" strike="noStrike" baseline="0" dirty="0">
                <a:solidFill>
                  <a:srgbClr val="000000"/>
                </a:solidFill>
                <a:latin typeface="Garamond" panose="02020404030301010803" pitchFamily="18" charset="0"/>
              </a:rPr>
              <a:t>“The external deserts in the world are growing, because the internal deserts have become so vast”.</a:t>
            </a:r>
          </a:p>
          <a:p>
            <a:pPr algn="l"/>
            <a:endParaRPr lang="en-US" sz="1800" b="0" i="0" u="none" strike="noStrike" baseline="0" dirty="0">
              <a:solidFill>
                <a:srgbClr val="000000"/>
              </a:solidFill>
              <a:latin typeface="Garamond" panose="02020404030301010803" pitchFamily="18" charset="0"/>
            </a:endParaRPr>
          </a:p>
          <a:p>
            <a:r>
              <a:rPr lang="en-US" sz="1800" b="0" i="0" u="none" strike="noStrike" baseline="0" dirty="0">
                <a:solidFill>
                  <a:srgbClr val="000000"/>
                </a:solidFill>
                <a:latin typeface="Garamond" panose="02020404030301010803" pitchFamily="18" charset="0"/>
              </a:rPr>
              <a:t>“The external deserts in the world are growing, because the internal deserts have become so vast”. For this reason, the ecological crisis is also a summons to profound interior conversion. It must be said that some committed and prayerful Christians, with the excuse of realism and pragmatism, tend to ridicule expressions of concern for the environment. Others are passive; they choose not to change their habits and thus become inconsistent. So what they all need is an “ecological conversion”, whereby the effects of their encounter with Jesus Christ become evident in their relationship with the world around them. Living our vocation to be protectors of God’s handiwork is essential to a life of virtue; it is not an optional or a secondary aspect of our Christian experience.”</a:t>
            </a:r>
            <a:endParaRPr lang="en-US" b="1" u="sng" dirty="0"/>
          </a:p>
          <a:p>
            <a:pPr eaLnBrk="1" hangingPunct="1"/>
            <a:r>
              <a:rPr lang="en-US" b="1" u="sng" dirty="0"/>
              <a:t>(LS #217)</a:t>
            </a:r>
          </a:p>
        </p:txBody>
      </p:sp>
    </p:spTree>
    <p:extLst>
      <p:ext uri="{BB962C8B-B14F-4D97-AF65-F5344CB8AC3E}">
        <p14:creationId xmlns:p14="http://schemas.microsoft.com/office/powerpoint/2010/main" val="3553264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miter lim="800000"/>
            <a:headEnd/>
            <a:tailEnd/>
          </a:ln>
        </p:spPr>
        <p:txBody>
          <a:bodyPr/>
          <a:lstStyle/>
          <a:p>
            <a:fld id="{81D73A45-2577-42BB-88BC-C3B774360483}" type="slidenum">
              <a:rPr lang="en-GB"/>
              <a:pPr/>
              <a:t>40</a:t>
            </a:fld>
            <a:endParaRPr lang="en-GB"/>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p:spPr>
        <p:txBody>
          <a:bodyPr>
            <a:normAutofit fontScale="92500" lnSpcReduction="20000"/>
          </a:bodyPr>
          <a:lstStyle/>
          <a:p>
            <a:pPr algn="l"/>
            <a:r>
              <a:rPr lang="en-US" dirty="0"/>
              <a:t>AS BENEDICT XVI SAID: </a:t>
            </a:r>
            <a:endParaRPr lang="en-US" sz="1800" b="0" i="0" u="none" strike="noStrike" baseline="0" dirty="0">
              <a:solidFill>
                <a:srgbClr val="000000"/>
              </a:solidFill>
              <a:latin typeface="Garamond" panose="02020404030301010803" pitchFamily="18" charset="0"/>
            </a:endParaRPr>
          </a:p>
          <a:p>
            <a:r>
              <a:rPr lang="en-US" sz="1800" b="0" i="0" u="none" strike="noStrike" baseline="0" dirty="0">
                <a:solidFill>
                  <a:srgbClr val="000000"/>
                </a:solidFill>
                <a:latin typeface="Garamond" panose="02020404030301010803" pitchFamily="18" charset="0"/>
              </a:rPr>
              <a:t>“The external deserts in the world are growing, because the internal deserts have become so vast”</a:t>
            </a:r>
          </a:p>
          <a:p>
            <a:endParaRPr lang="en-US" sz="1800" b="0" i="0" u="none" strike="noStrike" baseline="0" dirty="0">
              <a:solidFill>
                <a:srgbClr val="000000"/>
              </a:solidFill>
              <a:latin typeface="Garamond" panose="02020404030301010803" pitchFamily="18" charset="0"/>
            </a:endParaRPr>
          </a:p>
          <a:p>
            <a:r>
              <a:rPr lang="en-US" sz="1800" b="0" i="0" u="none" strike="noStrike" baseline="0" dirty="0">
                <a:solidFill>
                  <a:srgbClr val="000000"/>
                </a:solidFill>
                <a:latin typeface="Garamond" panose="02020404030301010803" pitchFamily="18" charset="0"/>
              </a:rPr>
              <a:t>“The external deserts in the world are growing, because the internal deserts have become so vast”. For this reason, the ecological crisis is also a summons to profound interior conversion. It must be said that some committed and prayerful Christians, with the excuse of realism and pragmatism, tend to ridicule expressions of concern for the environment. Others are passive; they choose not to change their habits and thus become inconsistent. So what they all need is an “ecological conversion”, whereby the effects of their encounter with Jesus Christ become evident in their relationship with the world around them. Living our vocation to be protectors of God’s handiwork is essential to a life of virtue; it is not an optional or a secondary aspect of our Christian experience.”</a:t>
            </a:r>
            <a:endParaRPr lang="en-US" b="1" u="sng" dirty="0"/>
          </a:p>
          <a:p>
            <a:pPr eaLnBrk="1" hangingPunct="1"/>
            <a:r>
              <a:rPr lang="en-US" b="1" u="sng" dirty="0"/>
              <a:t>(LS #217)</a:t>
            </a:r>
          </a:p>
        </p:txBody>
      </p:sp>
    </p:spTree>
    <p:extLst>
      <p:ext uri="{BB962C8B-B14F-4D97-AF65-F5344CB8AC3E}">
        <p14:creationId xmlns:p14="http://schemas.microsoft.com/office/powerpoint/2010/main" val="3095648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2B4968F8-6891-4AC6-9376-0388221DA480}"/>
              </a:ext>
            </a:extLst>
          </p:cNvPr>
          <p:cNvSpPr>
            <a:spLocks noGrp="1" noChangeArrowheads="1"/>
          </p:cNvSpPr>
          <p:nvPr>
            <p:ph type="sldNum" sz="quarter" idx="5"/>
          </p:nvPr>
        </p:nvSpPr>
        <p:spPr>
          <a:noFill/>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2209B1-C199-4579-AE9A-2EAC9AEE186F}" type="slidenum">
              <a:rPr lang="en-GB" altLang="en-US"/>
              <a:pPr eaLnBrk="1" hangingPunct="1"/>
              <a:t>4</a:t>
            </a:fld>
            <a:endParaRPr lang="en-GB" altLang="en-US"/>
          </a:p>
        </p:txBody>
      </p:sp>
      <p:sp>
        <p:nvSpPr>
          <p:cNvPr id="212995" name="Rectangle 2">
            <a:extLst>
              <a:ext uri="{FF2B5EF4-FFF2-40B4-BE49-F238E27FC236}">
                <a16:creationId xmlns:a16="http://schemas.microsoft.com/office/drawing/2014/main" id="{97C33D08-7B6A-41D9-9879-A2AA5FC7A17A}"/>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6F2F18C1-A686-4DA0-90BE-16C9A10AC870}"/>
              </a:ext>
            </a:extLst>
          </p:cNvPr>
          <p:cNvSpPr>
            <a:spLocks noGrp="1" noChangeArrowheads="1"/>
          </p:cNvSpPr>
          <p:nvPr>
            <p:ph type="body" idx="1"/>
          </p:nvPr>
        </p:nvSpPr>
        <p:spPr>
          <a:noFill/>
        </p:spPr>
        <p:txBody>
          <a:bodyPr>
            <a:normAutofit/>
          </a:bodyPr>
          <a:lstStyle/>
          <a:p>
            <a:r>
              <a:rPr lang="en-US" sz="1200" b="1" i="0" u="none" kern="1200" dirty="0">
                <a:solidFill>
                  <a:schemeClr val="tx1"/>
                </a:solidFill>
                <a:latin typeface="+mn-lt"/>
                <a:ea typeface="+mn-ea"/>
                <a:cs typeface="+mn-cs"/>
              </a:rPr>
              <a:t>So we privileged “First </a:t>
            </a:r>
            <a:r>
              <a:rPr lang="en-US" sz="1200" b="1" i="0" u="none" kern="1200" dirty="0" err="1">
                <a:solidFill>
                  <a:schemeClr val="tx1"/>
                </a:solidFill>
                <a:latin typeface="+mn-lt"/>
                <a:ea typeface="+mn-ea"/>
                <a:cs typeface="+mn-cs"/>
              </a:rPr>
              <a:t>Worlders</a:t>
            </a:r>
            <a:r>
              <a:rPr lang="en-US" sz="1200" b="1" i="0" u="none" kern="1200" dirty="0">
                <a:solidFill>
                  <a:schemeClr val="tx1"/>
                </a:solidFill>
                <a:latin typeface="+mn-lt"/>
                <a:ea typeface="+mn-ea"/>
                <a:cs typeface="+mn-cs"/>
              </a:rPr>
              <a:t>” must appreciate this gift of clean water, but also make sure that God’s creation of rivers and seas is not choked with immortal plastic waste,</a:t>
            </a:r>
          </a:p>
          <a:p>
            <a:pPr eaLnBrk="1" hangingPunct="1"/>
            <a:endParaRPr lang="en-US" altLang="en-US" b="1" u="none" dirty="0">
              <a:latin typeface="Arial" panose="020B0604020202020204" pitchFamily="34" charset="0"/>
            </a:endParaRPr>
          </a:p>
        </p:txBody>
      </p:sp>
    </p:spTree>
    <p:extLst>
      <p:ext uri="{BB962C8B-B14F-4D97-AF65-F5344CB8AC3E}">
        <p14:creationId xmlns:p14="http://schemas.microsoft.com/office/powerpoint/2010/main" val="148764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miter lim="800000"/>
            <a:headEnd/>
            <a:tailEnd/>
          </a:ln>
        </p:spPr>
        <p:txBody>
          <a:bodyPr/>
          <a:lstStyle/>
          <a:p>
            <a:fld id="{A2CC0640-4590-466D-B529-00D614034369}" type="slidenum">
              <a:rPr lang="en-GB"/>
              <a:pPr/>
              <a:t>5</a:t>
            </a:fld>
            <a:endParaRPr lang="en-GB"/>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p:spPr>
        <p:txBody>
          <a:bodyPr>
            <a:normAutofit lnSpcReduction="10000"/>
          </a:bodyPr>
          <a:lstStyle/>
          <a:p>
            <a:pPr eaLnBrk="1" hangingPunct="1"/>
            <a:r>
              <a:rPr lang="en-US" sz="1200" b="1" kern="1200" dirty="0">
                <a:solidFill>
                  <a:schemeClr val="tx1"/>
                </a:solidFill>
                <a:latin typeface="+mn-lt"/>
                <a:ea typeface="+mn-ea"/>
                <a:cs typeface="+mn-cs"/>
              </a:rPr>
              <a:t>And that segues into the problems with plastic.</a:t>
            </a:r>
          </a:p>
          <a:p>
            <a:pPr eaLnBrk="1" hangingPunct="1"/>
            <a:endParaRPr lang="en-US" sz="1200" b="1" kern="1200" dirty="0">
              <a:solidFill>
                <a:schemeClr val="tx1"/>
              </a:solidFill>
              <a:latin typeface="+mn-lt"/>
              <a:ea typeface="+mn-ea"/>
              <a:cs typeface="+mn-cs"/>
            </a:endParaRPr>
          </a:p>
          <a:p>
            <a:pPr eaLnBrk="1" hangingPunct="1"/>
            <a:r>
              <a:rPr lang="en-US" sz="1200" b="1" kern="1200" dirty="0">
                <a:solidFill>
                  <a:schemeClr val="tx1"/>
                </a:solidFill>
                <a:latin typeface="+mn-lt"/>
                <a:ea typeface="+mn-ea"/>
                <a:cs typeface="+mn-cs"/>
              </a:rPr>
              <a:t>Certainly one humankind’s greatest inventions. Clean, flexible, long-lasting …. And that, unfortunately, is part of the problem.</a:t>
            </a:r>
          </a:p>
          <a:p>
            <a:pPr eaLnBrk="1" hangingPunct="1"/>
            <a:r>
              <a:rPr lang="en-US" sz="1200" b="1" kern="1200" dirty="0">
                <a:solidFill>
                  <a:schemeClr val="tx1"/>
                </a:solidFill>
                <a:latin typeface="+mn-lt"/>
                <a:ea typeface="+mn-ea"/>
                <a:cs typeface="+mn-cs"/>
              </a:rPr>
              <a:t>Long lasting!</a:t>
            </a:r>
          </a:p>
          <a:p>
            <a:pPr eaLnBrk="1" hangingPunct="1"/>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Many plastic bags and other plastic detritus end up choking sea turtles, sea birds and other animals. Even when they ‘photodegrade’, they usually just break into tinier and tinier pieces of plastic – which then get eaten by aquatic organisms and carried up the food chain, to seabirds, dolphins, whales … and us.</a:t>
            </a:r>
          </a:p>
          <a:p>
            <a:r>
              <a:rPr lang="en-US" sz="1200" b="1" kern="1200" dirty="0">
                <a:solidFill>
                  <a:schemeClr val="tx1"/>
                </a:solidFill>
                <a:latin typeface="+mn-lt"/>
                <a:ea typeface="+mn-ea"/>
                <a:cs typeface="+mn-cs"/>
              </a:rPr>
              <a:t> … with unknown consequences. </a:t>
            </a:r>
            <a:r>
              <a:rPr lang="en-US" sz="1200" b="1" kern="1200" baseline="0" dirty="0">
                <a:solidFill>
                  <a:schemeClr val="tx1"/>
                </a:solidFill>
                <a:latin typeface="+mn-lt"/>
                <a:ea typeface="+mn-ea"/>
                <a:cs typeface="+mn-cs"/>
              </a:rPr>
              <a:t> </a:t>
            </a:r>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Between 5 and 13 million tonnes of plastic enter the ocean each year – estimated to be 150m tonnes there already. 80% from the land.</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About 80% of household waste could be recycled. If this was undertaken it would save natural resources and reduce the problem of the disposal of waste. However, recycling is not the whole answer. We all need to learn to use natural resources more sparingly and sensibly – and we can all make a significant contribution in a number of simple ways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International Coastal Cleanup in 2019 – food wrappers (4,771,602) and cigarette butts (4,211,962), made of cellulose acetate. </a:t>
            </a:r>
          </a:p>
          <a:p>
            <a:r>
              <a:rPr lang="en-US" sz="1200" kern="1200" dirty="0">
                <a:solidFill>
                  <a:schemeClr val="tx1"/>
                </a:solidFill>
                <a:latin typeface="+mn-lt"/>
                <a:ea typeface="+mn-ea"/>
                <a:cs typeface="+mn-cs"/>
              </a:rPr>
              <a:t>https://oceanconservancy.org/wp-content/uploads/2020/10/FINAL_2020ICC_Report.pdf</a:t>
            </a:r>
          </a:p>
          <a:p>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214868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miter lim="800000"/>
            <a:headEnd/>
            <a:tailEnd/>
          </a:ln>
        </p:spPr>
        <p:txBody>
          <a:bodyPr/>
          <a:lstStyle/>
          <a:p>
            <a:fld id="{A2CC0640-4590-466D-B529-00D614034369}" type="slidenum">
              <a:rPr lang="en-GB"/>
              <a:pPr/>
              <a:t>6</a:t>
            </a:fld>
            <a:endParaRPr lang="en-GB"/>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latin typeface="+mn-lt"/>
                <a:ea typeface="+mn-ea"/>
                <a:cs typeface="+mn-cs"/>
              </a:rPr>
              <a:t>This plastic mess reaches to the deepest ocean range and the farthest flung tropical island.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latin typeface="+mn-lt"/>
                <a:ea typeface="+mn-ea"/>
                <a:cs typeface="+mn-cs"/>
              </a:rPr>
              <a:t>Like Midway, in the middle of nowhere where albatross chicks end up being fed plastic instead of fish … and die.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latin typeface="+mn-lt"/>
                <a:ea typeface="+mn-ea"/>
                <a:cs typeface="+mn-cs"/>
              </a:rPr>
              <a:t>Midway Island is 2.4 sq miles halfway between Asia and North America (hence the name) ; it’s part of the NW Hawaiian archipelago, one-third of the distance between Honolulu and Tokyo. 20 tons of plastic garbage washes up each year; a quarter of it is fed to albatross chicks. These birds only develop the regurgitation reflex at 4 months old, so they cannot spew the plastic out. Sea turtles and monk seals also consume plastic waste.</a:t>
            </a:r>
          </a:p>
          <a:p>
            <a:endParaRPr lang="en-US" sz="1200" b="0" i="0" u="none" kern="1200" dirty="0">
              <a:solidFill>
                <a:schemeClr val="tx1"/>
              </a:solidFill>
              <a:latin typeface="+mn-lt"/>
              <a:ea typeface="+mn-ea"/>
              <a:cs typeface="+mn-cs"/>
            </a:endParaRPr>
          </a:p>
          <a:p>
            <a:r>
              <a:rPr lang="en-US" sz="1200" b="1" i="0" u="sng" kern="1200" dirty="0">
                <a:solidFill>
                  <a:schemeClr val="tx1"/>
                </a:solidFill>
                <a:latin typeface="+mn-lt"/>
                <a:ea typeface="+mn-ea"/>
                <a:cs typeface="+mn-cs"/>
              </a:rPr>
              <a:t>First Lady Laura Bush</a:t>
            </a:r>
            <a:r>
              <a:rPr lang="en-US" sz="1200" b="0" i="0" u="none" kern="1200" dirty="0">
                <a:solidFill>
                  <a:schemeClr val="tx1"/>
                </a:solidFill>
                <a:latin typeface="+mn-lt"/>
                <a:ea typeface="+mn-ea"/>
                <a:cs typeface="+mn-cs"/>
              </a:rPr>
              <a:t>, speaking at J.L. Scott Marine Education Center’s Gulf Coast Research Laboratory, at the University of Southern Mississippi in 2007</a:t>
            </a:r>
          </a:p>
          <a:p>
            <a:endParaRPr lang="en-US" sz="1200" b="0" i="0" u="none" kern="1200" dirty="0">
              <a:solidFill>
                <a:schemeClr val="tx1"/>
              </a:solidFill>
              <a:latin typeface="+mn-lt"/>
              <a:ea typeface="+mn-ea"/>
              <a:cs typeface="+mn-cs"/>
            </a:endParaRPr>
          </a:p>
          <a:p>
            <a:r>
              <a:rPr lang="en-GB" b="0" i="0" u="none" dirty="0"/>
              <a:t>https://georgewbush-whitehouse.archives.gov/news/releases/2007/11/20071102-11.html </a:t>
            </a:r>
          </a:p>
          <a:p>
            <a:endParaRPr lang="en-US" sz="1200" b="0" i="0" u="none" kern="1200" dirty="0">
              <a:solidFill>
                <a:schemeClr val="tx1"/>
              </a:solidFill>
              <a:latin typeface="+mn-lt"/>
              <a:ea typeface="+mn-ea"/>
              <a:cs typeface="+mn-cs"/>
            </a:endParaRPr>
          </a:p>
          <a:p>
            <a:r>
              <a:rPr lang="en-US" sz="1200" b="0" i="0" u="none" kern="1200" dirty="0">
                <a:solidFill>
                  <a:schemeClr val="tx1"/>
                </a:solidFill>
                <a:latin typeface="+mn-lt"/>
                <a:ea typeface="+mn-ea"/>
                <a:cs typeface="+mn-cs"/>
              </a:rPr>
              <a:t>“I've seen what humans can do and what our behavior can do to devastate marine life. ....Midway Island is the only inhabited island of the Northwestern Hawaiian Islands that President Bush designated as a National Marine Monument. </a:t>
            </a:r>
          </a:p>
          <a:p>
            <a:r>
              <a:rPr lang="en-US" sz="1200" b="0" i="0" u="none" kern="1200" dirty="0">
                <a:solidFill>
                  <a:schemeClr val="tx1"/>
                </a:solidFill>
                <a:latin typeface="+mn-lt"/>
                <a:ea typeface="+mn-ea"/>
                <a:cs typeface="+mn-cs"/>
              </a:rPr>
              <a:t>It's 140,000 square miles of National Marine Monument that he named. And when we were there -- we happened to be there at the very same times the Laysan Albatross were nesting. The Laysan Albatross is a tall bird. They nest on the ground because there are no natural predators of theirs at Midway where they nest. And so when we were there, we literally had to look where we walked or we would step on one of these funny little chicks, little Laysan Albatross chicks that were in their nest on the ground.</a:t>
            </a:r>
          </a:p>
          <a:p>
            <a:r>
              <a:rPr lang="en-US" sz="1200" b="0" i="0" u="none" kern="1200" dirty="0">
                <a:solidFill>
                  <a:schemeClr val="tx1"/>
                </a:solidFill>
                <a:latin typeface="+mn-lt"/>
                <a:ea typeface="+mn-ea"/>
                <a:cs typeface="+mn-cs"/>
              </a:rPr>
              <a:t> </a:t>
            </a:r>
          </a:p>
          <a:p>
            <a:r>
              <a:rPr lang="en-US" sz="1200" b="0" i="0" u="none" kern="1200" dirty="0">
                <a:solidFill>
                  <a:schemeClr val="tx1"/>
                </a:solidFill>
                <a:latin typeface="+mn-lt"/>
                <a:ea typeface="+mn-ea"/>
                <a:cs typeface="+mn-cs"/>
              </a:rPr>
              <a:t>And they don't leave their nest because their parents do leave and fish on the oceans and then come back and feed them, and so they have to be where their parents left them, and they just instinctively stay in these nests. </a:t>
            </a:r>
          </a:p>
          <a:p>
            <a:r>
              <a:rPr lang="en-US" sz="1200" b="0" i="0" u="none" kern="1200" dirty="0">
                <a:solidFill>
                  <a:schemeClr val="tx1"/>
                </a:solidFill>
                <a:latin typeface="+mn-lt"/>
                <a:ea typeface="+mn-ea"/>
                <a:cs typeface="+mn-cs"/>
              </a:rPr>
              <a:t> </a:t>
            </a:r>
          </a:p>
          <a:p>
            <a:r>
              <a:rPr lang="en-US" sz="1200" b="0" i="0" u="none" kern="1200" dirty="0">
                <a:solidFill>
                  <a:schemeClr val="tx1"/>
                </a:solidFill>
                <a:latin typeface="+mn-lt"/>
                <a:ea typeface="+mn-ea"/>
                <a:cs typeface="+mn-cs"/>
              </a:rPr>
              <a:t>We became very fond of these funny little birds that we watched, but we also saw the carcasses of a lot of these infant Laysan Albatross, because when their parents fish, they fish on the surface for squid, and that's where the plastic floats. And so they eat plastic and then feed their babies, regurgitate this plastic that they've eaten. </a:t>
            </a:r>
          </a:p>
          <a:p>
            <a:r>
              <a:rPr lang="en-US" sz="1200" b="0" i="0" u="none" kern="1200" dirty="0">
                <a:solidFill>
                  <a:schemeClr val="tx1"/>
                </a:solidFill>
                <a:latin typeface="+mn-lt"/>
                <a:ea typeface="+mn-ea"/>
                <a:cs typeface="+mn-cs"/>
              </a:rPr>
              <a:t> </a:t>
            </a:r>
          </a:p>
          <a:p>
            <a:r>
              <a:rPr lang="en-US" sz="1200" b="0" i="0" u="none" kern="1200" dirty="0">
                <a:solidFill>
                  <a:schemeClr val="tx1"/>
                </a:solidFill>
                <a:latin typeface="+mn-lt"/>
                <a:ea typeface="+mn-ea"/>
                <a:cs typeface="+mn-cs"/>
              </a:rPr>
              <a:t>So we would see the little carcasses, and when we sort of looked in them, you would see cigarette lighters and toothbrushes and bottle caps and toys -- toy cars or little tires from toys -- and every single type of plastic that we all know we use every day. </a:t>
            </a:r>
          </a:p>
          <a:p>
            <a:r>
              <a:rPr lang="en-US" sz="1200" b="0" i="0" u="none" kern="1200" dirty="0">
                <a:solidFill>
                  <a:schemeClr val="tx1"/>
                </a:solidFill>
                <a:latin typeface="+mn-lt"/>
                <a:ea typeface="+mn-ea"/>
                <a:cs typeface="+mn-cs"/>
              </a:rPr>
              <a:t> </a:t>
            </a:r>
          </a:p>
          <a:p>
            <a:r>
              <a:rPr lang="en-US" sz="1200" b="0" i="0" u="none" kern="1200" dirty="0">
                <a:solidFill>
                  <a:schemeClr val="tx1"/>
                </a:solidFill>
                <a:latin typeface="+mn-lt"/>
                <a:ea typeface="+mn-ea"/>
                <a:cs typeface="+mn-cs"/>
              </a:rPr>
              <a:t>And this is not from falling off of a boat. I mean, this isn't plastic that fell overboard, although certainly a lot of debris in the ocean is fishing gear that did fall from boats or was tossed from boats. But this could be a cigarette lighter somebody dropped in a curb, you know, on their street somewhere in the United States or anywhere in the world, and it slowly washed through the drains out into the oceans, and then finally ended up at these Northwestern Hawaiian Islands.”</a:t>
            </a:r>
          </a:p>
          <a:p>
            <a:r>
              <a:rPr lang="en-US" sz="1200" b="0" i="0" u="none" kern="1200" dirty="0">
                <a:solidFill>
                  <a:schemeClr val="tx1"/>
                </a:solidFill>
                <a:latin typeface="+mn-lt"/>
                <a:ea typeface="+mn-ea"/>
                <a:cs typeface="+mn-cs"/>
              </a:rPr>
              <a:t> </a:t>
            </a:r>
          </a:p>
        </p:txBody>
      </p:sp>
    </p:spTree>
    <p:extLst>
      <p:ext uri="{BB962C8B-B14F-4D97-AF65-F5344CB8AC3E}">
        <p14:creationId xmlns:p14="http://schemas.microsoft.com/office/powerpoint/2010/main" val="3700348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miter lim="800000"/>
            <a:headEnd/>
            <a:tailEnd/>
          </a:ln>
        </p:spPr>
        <p:txBody>
          <a:bodyPr/>
          <a:lstStyle/>
          <a:p>
            <a:fld id="{A2CC0640-4590-466D-B529-00D614034369}" type="slidenum">
              <a:rPr lang="en-GB"/>
              <a:pPr/>
              <a:t>7</a:t>
            </a:fld>
            <a:endParaRPr lang="en-GB"/>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p:spPr>
        <p:txBody>
          <a:bodyPr>
            <a:normAutofit fontScale="92500" lnSpcReduction="20000"/>
          </a:bodyPr>
          <a:lstStyle/>
          <a:p>
            <a:r>
              <a:rPr lang="en-US" sz="1200" b="0" i="0" kern="1200" dirty="0">
                <a:solidFill>
                  <a:schemeClr val="tx1"/>
                </a:solidFill>
                <a:latin typeface="+mn-lt"/>
                <a:ea typeface="+mn-ea"/>
                <a:cs typeface="+mn-cs"/>
              </a:rPr>
              <a:t>Midway Atoll in the middle of the Pacific Ocean, showing the effects of man-made garbage on albatross’ living 1,200 miles away from civilization.</a:t>
            </a:r>
          </a:p>
          <a:p>
            <a:endParaRPr lang="en-US" sz="1200" b="0" i="0" kern="1200" dirty="0">
              <a:solidFill>
                <a:schemeClr val="tx1"/>
              </a:solidFill>
              <a:latin typeface="+mn-lt"/>
              <a:ea typeface="+mn-ea"/>
              <a:cs typeface="+mn-cs"/>
            </a:endParaRPr>
          </a:p>
          <a:p>
            <a:r>
              <a:rPr lang="en-US" dirty="0"/>
              <a:t>There are at least 268,000 tonnes of plastic floating around in the oceans, according to new research by a global team of scientists.</a:t>
            </a:r>
          </a:p>
          <a:p>
            <a:endParaRPr lang="en-US" dirty="0"/>
          </a:p>
          <a:p>
            <a:r>
              <a:rPr lang="en-US" sz="1200" b="1" i="0" kern="1200" dirty="0">
                <a:solidFill>
                  <a:schemeClr val="tx1"/>
                </a:solidFill>
                <a:latin typeface="+mn-lt"/>
                <a:ea typeface="+mn-ea"/>
                <a:cs typeface="+mn-cs"/>
              </a:rPr>
              <a:t>New research has found the risks posed by roughly 5 trillion pieces of plastic floating around in the oceans goes far beyond killing seabirds</a:t>
            </a:r>
          </a:p>
          <a:p>
            <a:r>
              <a:rPr lang="en-US" dirty="0"/>
              <a:t>The world generates 288m tonnes of plastic worldwide each year, just a little more than the annual vegetable crop, yet using current methods only 0.1% of it is found at sea. The new research illustrates as much as anything, how little we know about the fate of plastic waste in the ocean once we have thrown it “away”.</a:t>
            </a:r>
          </a:p>
          <a:p>
            <a:endParaRPr lang="en-US" dirty="0"/>
          </a:p>
          <a:p>
            <a:r>
              <a:rPr lang="en-US" dirty="0"/>
              <a:t>Where does it go? Most obviously, this discarded plastic exists as the unsightly debris we see washed ashore on our beaches.</a:t>
            </a:r>
          </a:p>
          <a:p>
            <a:endParaRPr lang="en-US" dirty="0"/>
          </a:p>
          <a:p>
            <a:r>
              <a:rPr lang="en-US" dirty="0"/>
              <a:t>These large chunks of plastic are bad news for sea creatures which aren’t used to them. Turtles, for instance, consume plastic bags, mistaking them for jellyfish. In Hawaii’s outer islands the Laysan albatross feeds material skimmed from the sea surface to its chicks. Although adults can regurgitate ingested plastic, their chicks cannot. Young albatrosses are often found dead with stomachs full of bottle tops, lighters and other plastic debris, having starved to death. https://www.chinadialogue.net/article/show/single/en/7593-The-true-horror-of-the-damage-inflicted-by-plastic-waste-in-the-oceans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Laura Bush:  </a:t>
            </a:r>
            <a:r>
              <a:rPr lang="en-US" sz="1200" i="1" kern="1200" dirty="0">
                <a:solidFill>
                  <a:schemeClr val="tx1"/>
                </a:solidFill>
                <a:latin typeface="+mn-lt"/>
                <a:ea typeface="+mn-ea"/>
                <a:cs typeface="+mn-cs"/>
              </a:rPr>
              <a:t>So we would see the little carcasses, and when we sort of looked in them, you would see cigarette lighters and toothbrushes and bottle caps and toys -- toy cars or little tires from toys -- and every single type of plastic that we all know we use every day. </a:t>
            </a:r>
            <a:endParaRPr lang="en-US" sz="1200" kern="1200" dirty="0">
              <a:solidFill>
                <a:schemeClr val="tx1"/>
              </a:solidFill>
              <a:latin typeface="+mn-lt"/>
              <a:ea typeface="+mn-ea"/>
              <a:cs typeface="+mn-cs"/>
            </a:endParaRPr>
          </a:p>
          <a:p>
            <a:endParaRPr lang="en-GB" dirty="0"/>
          </a:p>
        </p:txBody>
      </p:sp>
    </p:spTree>
    <p:extLst>
      <p:ext uri="{BB962C8B-B14F-4D97-AF65-F5344CB8AC3E}">
        <p14:creationId xmlns:p14="http://schemas.microsoft.com/office/powerpoint/2010/main" val="702287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miter lim="800000"/>
            <a:headEnd/>
            <a:tailEnd/>
          </a:ln>
        </p:spPr>
        <p:txBody>
          <a:bodyPr/>
          <a:lstStyle/>
          <a:p>
            <a:fld id="{A2CC0640-4590-466D-B529-00D614034369}" type="slidenum">
              <a:rPr lang="en-GB"/>
              <a:pPr/>
              <a:t>9</a:t>
            </a:fld>
            <a:endParaRPr lang="en-GB"/>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p:spPr>
        <p:txBody>
          <a:bodyPr>
            <a:normAutofit/>
          </a:bodyPr>
          <a:lstStyle/>
          <a:p>
            <a:r>
              <a:rPr lang="en-GB" dirty="0"/>
              <a:t>A million bottles per minute globally.</a:t>
            </a:r>
          </a:p>
          <a:p>
            <a:endParaRPr lang="en-GB" dirty="0"/>
          </a:p>
          <a:p>
            <a:r>
              <a:rPr lang="en-GB" dirty="0"/>
              <a:t>To date we have made ~ 8.3 bn tonnes of virgin plastic - - by 2015, this had created 6.3 bn tonnes of waste plastic; 79% in landfill or oceans, 9% recycled, 12% incinerated.</a:t>
            </a:r>
          </a:p>
        </p:txBody>
      </p:sp>
    </p:spTree>
    <p:extLst>
      <p:ext uri="{BB962C8B-B14F-4D97-AF65-F5344CB8AC3E}">
        <p14:creationId xmlns:p14="http://schemas.microsoft.com/office/powerpoint/2010/main" val="339133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miter lim="800000"/>
            <a:headEnd/>
            <a:tailEnd/>
          </a:ln>
        </p:spPr>
        <p:txBody>
          <a:bodyPr/>
          <a:lstStyle/>
          <a:p>
            <a:fld id="{A2CC0640-4590-466D-B529-00D614034369}" type="slidenum">
              <a:rPr lang="en-GB"/>
              <a:pPr/>
              <a:t>10</a:t>
            </a:fld>
            <a:endParaRPr lang="en-GB"/>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p:spPr>
        <p:txBody>
          <a:bodyPr>
            <a:normAutofit/>
          </a:bodyPr>
          <a:lstStyle/>
          <a:p>
            <a:endParaRPr lang="en-GB" dirty="0"/>
          </a:p>
        </p:txBody>
      </p:sp>
    </p:spTree>
    <p:extLst>
      <p:ext uri="{BB962C8B-B14F-4D97-AF65-F5344CB8AC3E}">
        <p14:creationId xmlns:p14="http://schemas.microsoft.com/office/powerpoint/2010/main" val="17834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www.EcoPhilly.org</a:t>
            </a:r>
          </a:p>
        </p:txBody>
      </p:sp>
      <p:sp>
        <p:nvSpPr>
          <p:cNvPr id="6" name="Slide Number Placeholder 5"/>
          <p:cNvSpPr>
            <a:spLocks noGrp="1"/>
          </p:cNvSpPr>
          <p:nvPr>
            <p:ph type="sldNum" sz="quarter" idx="12"/>
          </p:nvPr>
        </p:nvSpPr>
        <p:spPr/>
        <p:txBody>
          <a:bodyPr/>
          <a:lstStyle/>
          <a:p>
            <a:fld id="{C58FD98D-BF78-4FF1-9D7F-5E85A7961EF8}" type="slidenum">
              <a:rPr lang="en-US" smtClean="0"/>
              <a:pPr/>
              <a:t>‹#›</a:t>
            </a:fld>
            <a:endParaRPr lang="en-US"/>
          </a:p>
        </p:txBody>
      </p:sp>
      <p:pic>
        <p:nvPicPr>
          <p:cNvPr id="10" name="Picture 9">
            <a:extLst>
              <a:ext uri="{FF2B5EF4-FFF2-40B4-BE49-F238E27FC236}">
                <a16:creationId xmlns:a16="http://schemas.microsoft.com/office/drawing/2014/main" id="{986B9AF0-BC79-42E2-9EDB-D0380A0155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931"/>
            <a:ext cx="914400" cy="99391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5312A-540E-44D5-BADE-14888CC12A64}" type="datetime1">
              <a:rPr lang="en-US" smtClean="0"/>
              <a:t>28-Jul-22</a:t>
            </a:fld>
            <a:endParaRPr lang="en-US"/>
          </a:p>
        </p:txBody>
      </p:sp>
      <p:sp>
        <p:nvSpPr>
          <p:cNvPr id="5" name="Footer Placeholder 4"/>
          <p:cNvSpPr>
            <a:spLocks noGrp="1"/>
          </p:cNvSpPr>
          <p:nvPr>
            <p:ph type="ftr" sz="quarter" idx="11"/>
          </p:nvPr>
        </p:nvSpPr>
        <p:spPr/>
        <p:txBody>
          <a:bodyPr/>
          <a:lstStyle/>
          <a:p>
            <a:r>
              <a:rPr lang="en-US"/>
              <a:t>www.EcoPhilly.org</a:t>
            </a:r>
          </a:p>
        </p:txBody>
      </p:sp>
      <p:sp>
        <p:nvSpPr>
          <p:cNvPr id="6" name="Slide Number Placeholder 5"/>
          <p:cNvSpPr>
            <a:spLocks noGrp="1"/>
          </p:cNvSpPr>
          <p:nvPr>
            <p:ph type="sldNum" sz="quarter" idx="12"/>
          </p:nvPr>
        </p:nvSpPr>
        <p:spPr/>
        <p:txBody>
          <a:bodyPr/>
          <a:lstStyle/>
          <a:p>
            <a:fld id="{C58FD98D-BF78-4FF1-9D7F-5E85A7961E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CA8F8F-F943-4536-97E3-D652B30F3CAB}" type="datetime1">
              <a:rPr lang="en-US" smtClean="0"/>
              <a:t>28-Jul-22</a:t>
            </a:fld>
            <a:endParaRPr lang="en-US"/>
          </a:p>
        </p:txBody>
      </p:sp>
      <p:sp>
        <p:nvSpPr>
          <p:cNvPr id="5" name="Footer Placeholder 4"/>
          <p:cNvSpPr>
            <a:spLocks noGrp="1"/>
          </p:cNvSpPr>
          <p:nvPr>
            <p:ph type="ftr" sz="quarter" idx="11"/>
          </p:nvPr>
        </p:nvSpPr>
        <p:spPr/>
        <p:txBody>
          <a:bodyPr/>
          <a:lstStyle/>
          <a:p>
            <a:r>
              <a:rPr lang="en-US"/>
              <a:t>www.EcoPhilly.org</a:t>
            </a:r>
          </a:p>
        </p:txBody>
      </p:sp>
      <p:sp>
        <p:nvSpPr>
          <p:cNvPr id="6" name="Slide Number Placeholder 5"/>
          <p:cNvSpPr>
            <a:spLocks noGrp="1"/>
          </p:cNvSpPr>
          <p:nvPr>
            <p:ph type="sldNum" sz="quarter" idx="12"/>
          </p:nvPr>
        </p:nvSpPr>
        <p:spPr/>
        <p:txBody>
          <a:bodyPr/>
          <a:lstStyle/>
          <a:p>
            <a:fld id="{C58FD98D-BF78-4FF1-9D7F-5E85A7961E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60955" y="6379779"/>
            <a:ext cx="2888845" cy="352294"/>
          </a:xfrm>
        </p:spPr>
        <p:txBody>
          <a:bodyPr/>
          <a:lstStyle>
            <a:lvl1pPr>
              <a:defRPr b="1">
                <a:solidFill>
                  <a:srgbClr val="0070C0"/>
                </a:solidFill>
              </a:defRPr>
            </a:lvl1pPr>
          </a:lstStyle>
          <a:p>
            <a:r>
              <a:rPr lang="en-US" dirty="0"/>
              <a:t>© EcoPhilly.org</a:t>
            </a:r>
          </a:p>
        </p:txBody>
      </p:sp>
      <p:sp>
        <p:nvSpPr>
          <p:cNvPr id="6" name="Slide Number Placeholder 5"/>
          <p:cNvSpPr>
            <a:spLocks noGrp="1"/>
          </p:cNvSpPr>
          <p:nvPr>
            <p:ph type="sldNum" sz="quarter" idx="12"/>
          </p:nvPr>
        </p:nvSpPr>
        <p:spPr/>
        <p:txBody>
          <a:bodyPr/>
          <a:lstStyle/>
          <a:p>
            <a:fld id="{C58FD98D-BF78-4FF1-9D7F-5E85A7961EF8}" type="slidenum">
              <a:rPr lang="en-US" smtClean="0"/>
              <a:pPr/>
              <a:t>‹#›</a:t>
            </a:fld>
            <a:endParaRPr lang="en-US"/>
          </a:p>
        </p:txBody>
      </p:sp>
      <p:pic>
        <p:nvPicPr>
          <p:cNvPr id="8" name="Picture 7">
            <a:extLst>
              <a:ext uri="{FF2B5EF4-FFF2-40B4-BE49-F238E27FC236}">
                <a16:creationId xmlns:a16="http://schemas.microsoft.com/office/drawing/2014/main" id="{AFDA6CDF-05AD-4BF3-BA0A-F932B4FE5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56"/>
            <a:ext cx="731520" cy="7951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9B7825-9AD8-4E2C-8813-4788F6139580}" type="datetime1">
              <a:rPr lang="en-US" smtClean="0"/>
              <a:t>28-Jul-22</a:t>
            </a:fld>
            <a:endParaRPr lang="en-US"/>
          </a:p>
        </p:txBody>
      </p:sp>
      <p:sp>
        <p:nvSpPr>
          <p:cNvPr id="5" name="Footer Placeholder 4"/>
          <p:cNvSpPr>
            <a:spLocks noGrp="1"/>
          </p:cNvSpPr>
          <p:nvPr>
            <p:ph type="ftr" sz="quarter" idx="11"/>
          </p:nvPr>
        </p:nvSpPr>
        <p:spPr/>
        <p:txBody>
          <a:bodyPr/>
          <a:lstStyle/>
          <a:p>
            <a:r>
              <a:rPr lang="en-US"/>
              <a:t>www.EcoPhilly.org</a:t>
            </a:r>
          </a:p>
        </p:txBody>
      </p:sp>
      <p:sp>
        <p:nvSpPr>
          <p:cNvPr id="6" name="Slide Number Placeholder 5"/>
          <p:cNvSpPr>
            <a:spLocks noGrp="1"/>
          </p:cNvSpPr>
          <p:nvPr>
            <p:ph type="sldNum" sz="quarter" idx="12"/>
          </p:nvPr>
        </p:nvSpPr>
        <p:spPr/>
        <p:txBody>
          <a:bodyPr/>
          <a:lstStyle/>
          <a:p>
            <a:fld id="{C58FD98D-BF78-4FF1-9D7F-5E85A7961E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8222E-659A-477B-AE3F-0B112916BD86}" type="datetime1">
              <a:rPr lang="en-US" smtClean="0"/>
              <a:t>28-Jul-22</a:t>
            </a:fld>
            <a:endParaRPr lang="en-US"/>
          </a:p>
        </p:txBody>
      </p:sp>
      <p:sp>
        <p:nvSpPr>
          <p:cNvPr id="6" name="Footer Placeholder 5"/>
          <p:cNvSpPr>
            <a:spLocks noGrp="1"/>
          </p:cNvSpPr>
          <p:nvPr>
            <p:ph type="ftr" sz="quarter" idx="11"/>
          </p:nvPr>
        </p:nvSpPr>
        <p:spPr/>
        <p:txBody>
          <a:bodyPr/>
          <a:lstStyle/>
          <a:p>
            <a:r>
              <a:rPr lang="en-US"/>
              <a:t>www.EcoPhilly.org</a:t>
            </a:r>
          </a:p>
        </p:txBody>
      </p:sp>
      <p:sp>
        <p:nvSpPr>
          <p:cNvPr id="7" name="Slide Number Placeholder 6"/>
          <p:cNvSpPr>
            <a:spLocks noGrp="1"/>
          </p:cNvSpPr>
          <p:nvPr>
            <p:ph type="sldNum" sz="quarter" idx="12"/>
          </p:nvPr>
        </p:nvSpPr>
        <p:spPr/>
        <p:txBody>
          <a:bodyPr/>
          <a:lstStyle/>
          <a:p>
            <a:fld id="{C58FD98D-BF78-4FF1-9D7F-5E85A7961EF8}" type="slidenum">
              <a:rPr lang="en-US" smtClean="0"/>
              <a:pPr/>
              <a:t>‹#›</a:t>
            </a:fld>
            <a:endParaRPr lang="en-US"/>
          </a:p>
        </p:txBody>
      </p:sp>
      <p:pic>
        <p:nvPicPr>
          <p:cNvPr id="8" name="Picture 7">
            <a:extLst>
              <a:ext uri="{FF2B5EF4-FFF2-40B4-BE49-F238E27FC236}">
                <a16:creationId xmlns:a16="http://schemas.microsoft.com/office/drawing/2014/main" id="{82132283-9154-49B5-A541-8CD3F32B4E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930"/>
            <a:ext cx="731520" cy="79513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9B3C17-5E2E-4212-9740-8015D8F4DBF5}" type="datetime1">
              <a:rPr lang="en-US" smtClean="0"/>
              <a:t>28-Jul-22</a:t>
            </a:fld>
            <a:endParaRPr lang="en-US"/>
          </a:p>
        </p:txBody>
      </p:sp>
      <p:sp>
        <p:nvSpPr>
          <p:cNvPr id="8" name="Footer Placeholder 7"/>
          <p:cNvSpPr>
            <a:spLocks noGrp="1"/>
          </p:cNvSpPr>
          <p:nvPr>
            <p:ph type="ftr" sz="quarter" idx="11"/>
          </p:nvPr>
        </p:nvSpPr>
        <p:spPr/>
        <p:txBody>
          <a:bodyPr/>
          <a:lstStyle/>
          <a:p>
            <a:r>
              <a:rPr lang="en-US"/>
              <a:t>www.EcoPhilly.org</a:t>
            </a:r>
          </a:p>
        </p:txBody>
      </p:sp>
      <p:sp>
        <p:nvSpPr>
          <p:cNvPr id="9" name="Slide Number Placeholder 8"/>
          <p:cNvSpPr>
            <a:spLocks noGrp="1"/>
          </p:cNvSpPr>
          <p:nvPr>
            <p:ph type="sldNum" sz="quarter" idx="12"/>
          </p:nvPr>
        </p:nvSpPr>
        <p:spPr/>
        <p:txBody>
          <a:bodyPr/>
          <a:lstStyle/>
          <a:p>
            <a:fld id="{C58FD98D-BF78-4FF1-9D7F-5E85A7961E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9A0685-0029-4ED3-B91A-27358CC8F7E2}" type="datetime1">
              <a:rPr lang="en-US" smtClean="0"/>
              <a:t>28-Jul-22</a:t>
            </a:fld>
            <a:endParaRPr lang="en-US"/>
          </a:p>
        </p:txBody>
      </p:sp>
      <p:sp>
        <p:nvSpPr>
          <p:cNvPr id="4" name="Footer Placeholder 3"/>
          <p:cNvSpPr>
            <a:spLocks noGrp="1"/>
          </p:cNvSpPr>
          <p:nvPr>
            <p:ph type="ftr" sz="quarter" idx="11"/>
          </p:nvPr>
        </p:nvSpPr>
        <p:spPr/>
        <p:txBody>
          <a:bodyPr/>
          <a:lstStyle/>
          <a:p>
            <a:r>
              <a:rPr lang="en-US"/>
              <a:t>www.EcoPhilly.org</a:t>
            </a:r>
          </a:p>
        </p:txBody>
      </p:sp>
      <p:sp>
        <p:nvSpPr>
          <p:cNvPr id="5" name="Slide Number Placeholder 4"/>
          <p:cNvSpPr>
            <a:spLocks noGrp="1"/>
          </p:cNvSpPr>
          <p:nvPr>
            <p:ph type="sldNum" sz="quarter" idx="12"/>
          </p:nvPr>
        </p:nvSpPr>
        <p:spPr/>
        <p:txBody>
          <a:bodyPr/>
          <a:lstStyle/>
          <a:p>
            <a:fld id="{C58FD98D-BF78-4FF1-9D7F-5E85A7961E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13A9E-AB19-4648-A7A2-D01FEE73B11E}" type="datetime1">
              <a:rPr lang="en-US" smtClean="0"/>
              <a:t>28-Jul-22</a:t>
            </a:fld>
            <a:endParaRPr lang="en-US"/>
          </a:p>
        </p:txBody>
      </p:sp>
      <p:sp>
        <p:nvSpPr>
          <p:cNvPr id="3" name="Footer Placeholder 2"/>
          <p:cNvSpPr>
            <a:spLocks noGrp="1"/>
          </p:cNvSpPr>
          <p:nvPr>
            <p:ph type="ftr" sz="quarter" idx="11"/>
          </p:nvPr>
        </p:nvSpPr>
        <p:spPr/>
        <p:txBody>
          <a:bodyPr/>
          <a:lstStyle/>
          <a:p>
            <a:r>
              <a:rPr lang="en-US"/>
              <a:t>www.EcoPhilly.org</a:t>
            </a:r>
          </a:p>
        </p:txBody>
      </p:sp>
      <p:sp>
        <p:nvSpPr>
          <p:cNvPr id="4" name="Slide Number Placeholder 3"/>
          <p:cNvSpPr>
            <a:spLocks noGrp="1"/>
          </p:cNvSpPr>
          <p:nvPr>
            <p:ph type="sldNum" sz="quarter" idx="12"/>
          </p:nvPr>
        </p:nvSpPr>
        <p:spPr/>
        <p:txBody>
          <a:bodyPr/>
          <a:lstStyle/>
          <a:p>
            <a:fld id="{C58FD98D-BF78-4FF1-9D7F-5E85A7961E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CCDF8C-6E3F-4A31-95A4-C7F64CAC13FF}" type="datetime1">
              <a:rPr lang="en-US" smtClean="0"/>
              <a:t>28-Jul-22</a:t>
            </a:fld>
            <a:endParaRPr lang="en-US"/>
          </a:p>
        </p:txBody>
      </p:sp>
      <p:sp>
        <p:nvSpPr>
          <p:cNvPr id="6" name="Footer Placeholder 5"/>
          <p:cNvSpPr>
            <a:spLocks noGrp="1"/>
          </p:cNvSpPr>
          <p:nvPr>
            <p:ph type="ftr" sz="quarter" idx="11"/>
          </p:nvPr>
        </p:nvSpPr>
        <p:spPr/>
        <p:txBody>
          <a:bodyPr/>
          <a:lstStyle/>
          <a:p>
            <a:r>
              <a:rPr lang="en-US"/>
              <a:t>www.EcoPhilly.org</a:t>
            </a:r>
          </a:p>
        </p:txBody>
      </p:sp>
      <p:sp>
        <p:nvSpPr>
          <p:cNvPr id="7" name="Slide Number Placeholder 6"/>
          <p:cNvSpPr>
            <a:spLocks noGrp="1"/>
          </p:cNvSpPr>
          <p:nvPr>
            <p:ph type="sldNum" sz="quarter" idx="12"/>
          </p:nvPr>
        </p:nvSpPr>
        <p:spPr/>
        <p:txBody>
          <a:bodyPr/>
          <a:lstStyle/>
          <a:p>
            <a:fld id="{C58FD98D-BF78-4FF1-9D7F-5E85A7961E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700DFB-17AE-441B-8B2B-5C869488DED8}" type="datetime1">
              <a:rPr lang="en-US" smtClean="0"/>
              <a:t>28-Jul-22</a:t>
            </a:fld>
            <a:endParaRPr lang="en-US"/>
          </a:p>
        </p:txBody>
      </p:sp>
      <p:sp>
        <p:nvSpPr>
          <p:cNvPr id="6" name="Footer Placeholder 5"/>
          <p:cNvSpPr>
            <a:spLocks noGrp="1"/>
          </p:cNvSpPr>
          <p:nvPr>
            <p:ph type="ftr" sz="quarter" idx="11"/>
          </p:nvPr>
        </p:nvSpPr>
        <p:spPr/>
        <p:txBody>
          <a:bodyPr/>
          <a:lstStyle/>
          <a:p>
            <a:r>
              <a:rPr lang="en-US"/>
              <a:t>www.EcoPhilly.org</a:t>
            </a:r>
          </a:p>
        </p:txBody>
      </p:sp>
      <p:sp>
        <p:nvSpPr>
          <p:cNvPr id="7" name="Slide Number Placeholder 6"/>
          <p:cNvSpPr>
            <a:spLocks noGrp="1"/>
          </p:cNvSpPr>
          <p:nvPr>
            <p:ph type="sldNum" sz="quarter" idx="12"/>
          </p:nvPr>
        </p:nvSpPr>
        <p:spPr/>
        <p:txBody>
          <a:bodyPr/>
          <a:lstStyle/>
          <a:p>
            <a:fld id="{C58FD98D-BF78-4FF1-9D7F-5E85A7961E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D2B6B-1F99-4038-83A3-91E3554961C5}" type="datetime1">
              <a:rPr lang="en-US" smtClean="0"/>
              <a:t>28-Jul-22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www.EcoPhilly.org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FD98D-BF78-4FF1-9D7F-5E85A7961EF8}" type="slidenum">
              <a:rPr lang="en-US" smtClean="0"/>
              <a:pPr/>
              <a:t>‹#›</a:t>
            </a:fld>
            <a:endParaRPr lang="en-US"/>
          </a:p>
        </p:txBody>
      </p:sp>
      <p:pic>
        <p:nvPicPr>
          <p:cNvPr id="8" name="Picture 7">
            <a:extLst>
              <a:ext uri="{FF2B5EF4-FFF2-40B4-BE49-F238E27FC236}">
                <a16:creationId xmlns:a16="http://schemas.microsoft.com/office/drawing/2014/main" id="{96A2EBE7-7B9E-4B69-8455-38ABF32F73D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0930"/>
            <a:ext cx="731520" cy="7951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flickr.com/photos/thundi/16083142146/in/photostrea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creativecommons.org/licenses/by/4.0/" TargetMode="External"/><Relationship Id="rId4" Type="http://schemas.openxmlformats.org/officeDocument/2006/relationships/hyperlink" Target="https://www.vexels.com/vectors/preview/74476/cartoon-wood-jungle-sig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ecophilly.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867DB3-18F1-4579-9BD7-E641C8371148}"/>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0" y="76200"/>
            <a:ext cx="9144000" cy="6009680"/>
          </a:xfrm>
          <a:prstGeom prst="rect">
            <a:avLst/>
          </a:prstGeom>
        </p:spPr>
      </p:pic>
      <p:sp>
        <p:nvSpPr>
          <p:cNvPr id="66562" name="Rectangle 2">
            <a:extLst>
              <a:ext uri="{FF2B5EF4-FFF2-40B4-BE49-F238E27FC236}">
                <a16:creationId xmlns:a16="http://schemas.microsoft.com/office/drawing/2014/main" id="{F855ED4F-BB40-4664-8541-57D3E7FF8EF6}"/>
              </a:ext>
            </a:extLst>
          </p:cNvPr>
          <p:cNvSpPr>
            <a:spLocks noGrp="1" noChangeArrowheads="1"/>
          </p:cNvSpPr>
          <p:nvPr>
            <p:ph type="ctrTitle"/>
          </p:nvPr>
        </p:nvSpPr>
        <p:spPr>
          <a:xfrm>
            <a:off x="685800" y="1273175"/>
            <a:ext cx="7772400" cy="1470025"/>
          </a:xfrm>
        </p:spPr>
        <p:txBody>
          <a:bodyPr/>
          <a:lstStyle/>
          <a:p>
            <a:pPr eaLnBrk="1" hangingPunct="1"/>
            <a:r>
              <a:rPr lang="en-US" altLang="en-US" sz="5400" b="1" dirty="0">
                <a:solidFill>
                  <a:schemeClr val="bg1"/>
                </a:solidFill>
              </a:rPr>
              <a:t>Clean, fresh water</a:t>
            </a:r>
            <a:endParaRPr lang="en-US" altLang="en-US" b="1" dirty="0">
              <a:solidFill>
                <a:schemeClr val="bg1"/>
              </a:solidFill>
            </a:endParaRPr>
          </a:p>
        </p:txBody>
      </p:sp>
      <p:sp>
        <p:nvSpPr>
          <p:cNvPr id="66563" name="Rectangle 3">
            <a:extLst>
              <a:ext uri="{FF2B5EF4-FFF2-40B4-BE49-F238E27FC236}">
                <a16:creationId xmlns:a16="http://schemas.microsoft.com/office/drawing/2014/main" id="{3B62DF45-4430-43CF-89A1-BCB6247FFE60}"/>
              </a:ext>
            </a:extLst>
          </p:cNvPr>
          <p:cNvSpPr>
            <a:spLocks noGrp="1" noChangeArrowheads="1"/>
          </p:cNvSpPr>
          <p:nvPr>
            <p:ph type="subTitle" idx="1"/>
          </p:nvPr>
        </p:nvSpPr>
        <p:spPr/>
        <p:txBody>
          <a:bodyPr>
            <a:normAutofit/>
          </a:bodyPr>
          <a:lstStyle/>
          <a:p>
            <a:pPr eaLnBrk="1" hangingPunct="1"/>
            <a:r>
              <a:rPr lang="en-US" altLang="en-US" sz="4400" b="1" dirty="0">
                <a:solidFill>
                  <a:schemeClr val="bg1"/>
                </a:solidFill>
              </a:rPr>
              <a:t>600 million people</a:t>
            </a:r>
          </a:p>
          <a:p>
            <a:pPr eaLnBrk="1" hangingPunct="1"/>
            <a:r>
              <a:rPr lang="en-US" altLang="en-US" sz="4400" b="1" dirty="0">
                <a:solidFill>
                  <a:schemeClr val="bg1"/>
                </a:solidFill>
              </a:rPr>
              <a:t>don’t have it</a:t>
            </a:r>
          </a:p>
        </p:txBody>
      </p:sp>
    </p:spTree>
    <p:extLst>
      <p:ext uri="{BB962C8B-B14F-4D97-AF65-F5344CB8AC3E}">
        <p14:creationId xmlns:p14="http://schemas.microsoft.com/office/powerpoint/2010/main" val="2715774495"/>
      </p:ext>
    </p:extLst>
  </p:cSld>
  <p:clrMapOvr>
    <a:masterClrMapping/>
  </p:clrMapOvr>
  <mc:AlternateContent xmlns:mc="http://schemas.openxmlformats.org/markup-compatibility/2006" xmlns:p14="http://schemas.microsoft.com/office/powerpoint/2010/main">
    <mc:Choice Requires="p14">
      <p:transition spd="slow" p14:dur="2000" advTm="3045"/>
    </mc:Choice>
    <mc:Fallback xmlns="">
      <p:transition spd="slow" advTm="30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randombar(horizontal)">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randombar(horizontal)">
                                      <p:cBhvr>
                                        <p:cTn id="12" dur="500"/>
                                        <p:tgtEl>
                                          <p:spTgt spid="66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stic4.jpg"/>
          <p:cNvPicPr>
            <a:picLocks noChangeAspect="1"/>
          </p:cNvPicPr>
          <p:nvPr/>
        </p:nvPicPr>
        <p:blipFill>
          <a:blip r:embed="rId3" cstate="print"/>
          <a:stretch>
            <a:fillRect/>
          </a:stretch>
        </p:blipFill>
        <p:spPr>
          <a:xfrm>
            <a:off x="2032000" y="0"/>
            <a:ext cx="6126480" cy="8270748"/>
          </a:xfrm>
          <a:prstGeom prst="rect">
            <a:avLst/>
          </a:prstGeom>
        </p:spPr>
      </p:pic>
      <p:sp>
        <p:nvSpPr>
          <p:cNvPr id="2" name="Footer Placeholder 1">
            <a:extLst>
              <a:ext uri="{FF2B5EF4-FFF2-40B4-BE49-F238E27FC236}">
                <a16:creationId xmlns:a16="http://schemas.microsoft.com/office/drawing/2014/main" id="{AEC909EA-2F41-4A00-B04F-C8292950E371}"/>
              </a:ext>
            </a:extLst>
          </p:cNvPr>
          <p:cNvSpPr>
            <a:spLocks noGrp="1"/>
          </p:cNvSpPr>
          <p:nvPr>
            <p:ph type="ftr" sz="quarter" idx="11"/>
          </p:nvPr>
        </p:nvSpPr>
        <p:spPr/>
        <p:txBody>
          <a:bodyPr/>
          <a:lstStyle/>
          <a:p>
            <a:r>
              <a:rPr lang="en-US"/>
              <a:t>www.EcoPhilly.org</a:t>
            </a:r>
            <a:endParaRPr lang="en-US" dirty="0"/>
          </a:p>
        </p:txBody>
      </p:sp>
      <p:sp>
        <p:nvSpPr>
          <p:cNvPr id="3" name="Slide Number Placeholder 2">
            <a:extLst>
              <a:ext uri="{FF2B5EF4-FFF2-40B4-BE49-F238E27FC236}">
                <a16:creationId xmlns:a16="http://schemas.microsoft.com/office/drawing/2014/main" id="{95271CC0-21C3-43E8-B7C2-B5E6D3C0BA18}"/>
              </a:ext>
            </a:extLst>
          </p:cNvPr>
          <p:cNvSpPr>
            <a:spLocks noGrp="1"/>
          </p:cNvSpPr>
          <p:nvPr>
            <p:ph type="sldNum" sz="quarter" idx="12"/>
          </p:nvPr>
        </p:nvSpPr>
        <p:spPr/>
        <p:txBody>
          <a:bodyPr/>
          <a:lstStyle/>
          <a:p>
            <a:fld id="{C58FD98D-BF78-4FF1-9D7F-5E85A7961EF8}" type="slidenum">
              <a:rPr lang="en-US" smtClean="0"/>
              <a:pPr/>
              <a:t>10</a:t>
            </a:fld>
            <a:endParaRPr lang="en-US"/>
          </a:p>
        </p:txBody>
      </p:sp>
    </p:spTree>
    <p:extLst>
      <p:ext uri="{BB962C8B-B14F-4D97-AF65-F5344CB8AC3E}">
        <p14:creationId xmlns:p14="http://schemas.microsoft.com/office/powerpoint/2010/main" val="1470828360"/>
      </p:ext>
    </p:extLst>
  </p:cSld>
  <p:clrMapOvr>
    <a:masterClrMapping/>
  </p:clrMapOvr>
  <mc:AlternateContent xmlns:mc="http://schemas.openxmlformats.org/markup-compatibility/2006" xmlns:p14="http://schemas.microsoft.com/office/powerpoint/2010/main">
    <mc:Choice Requires="p14">
      <p:transition spd="slow" p14:dur="2000" advTm="13712"/>
    </mc:Choice>
    <mc:Fallback xmlns="">
      <p:transition spd="slow" advTm="1371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FD1233-9A8D-4D46-A9FB-E67610AE1974}"/>
              </a:ext>
            </a:extLst>
          </p:cNvPr>
          <p:cNvSpPr>
            <a:spLocks noGrp="1"/>
          </p:cNvSpPr>
          <p:nvPr>
            <p:ph type="title"/>
          </p:nvPr>
        </p:nvSpPr>
        <p:spPr>
          <a:xfrm>
            <a:off x="665746" y="273050"/>
            <a:ext cx="3008313" cy="1162050"/>
          </a:xfrm>
        </p:spPr>
        <p:txBody>
          <a:bodyPr>
            <a:noAutofit/>
          </a:bodyPr>
          <a:lstStyle/>
          <a:p>
            <a:pPr algn="ctr"/>
            <a:r>
              <a:rPr lang="en-US" sz="2400" dirty="0">
                <a:solidFill>
                  <a:srgbClr val="FF0000"/>
                </a:solidFill>
              </a:rPr>
              <a:t>We are pathetic at plastic recycling</a:t>
            </a:r>
          </a:p>
        </p:txBody>
      </p:sp>
      <p:pic>
        <p:nvPicPr>
          <p:cNvPr id="12" name="Content Placeholder 11">
            <a:extLst>
              <a:ext uri="{FF2B5EF4-FFF2-40B4-BE49-F238E27FC236}">
                <a16:creationId xmlns:a16="http://schemas.microsoft.com/office/drawing/2014/main" id="{E9E57DC1-DF91-4628-9052-B1A6C468570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77779" y="167620"/>
            <a:ext cx="5029200" cy="6435545"/>
          </a:xfrm>
        </p:spPr>
      </p:pic>
      <p:sp>
        <p:nvSpPr>
          <p:cNvPr id="10" name="Text Placeholder 9">
            <a:extLst>
              <a:ext uri="{FF2B5EF4-FFF2-40B4-BE49-F238E27FC236}">
                <a16:creationId xmlns:a16="http://schemas.microsoft.com/office/drawing/2014/main" id="{4921FF4A-C987-4D54-B529-D62C075445EE}"/>
              </a:ext>
            </a:extLst>
          </p:cNvPr>
          <p:cNvSpPr>
            <a:spLocks noGrp="1"/>
          </p:cNvSpPr>
          <p:nvPr>
            <p:ph type="body" sz="half" idx="2"/>
          </p:nvPr>
        </p:nvSpPr>
        <p:spPr>
          <a:xfrm>
            <a:off x="617620" y="1483226"/>
            <a:ext cx="3008313" cy="4691063"/>
          </a:xfrm>
        </p:spPr>
        <p:txBody>
          <a:bodyPr>
            <a:normAutofit/>
          </a:bodyPr>
          <a:lstStyle/>
          <a:p>
            <a:pPr marL="285750" indent="-285750">
              <a:buFont typeface="Arial" panose="020B0604020202020204" pitchFamily="34" charset="0"/>
              <a:buChar char="•"/>
            </a:pPr>
            <a:r>
              <a:rPr lang="en-US" sz="2800" dirty="0"/>
              <a:t>Barely 10%</a:t>
            </a:r>
          </a:p>
          <a:p>
            <a:pPr marL="285750" indent="-285750">
              <a:buFont typeface="Arial" panose="020B0604020202020204" pitchFamily="34" charset="0"/>
              <a:buChar char="•"/>
            </a:pPr>
            <a:r>
              <a:rPr lang="en-US" sz="2800" dirty="0"/>
              <a:t>Only plastics numbered 1, 2 and 5 are generally recycled</a:t>
            </a:r>
          </a:p>
          <a:p>
            <a:pPr marL="285750" indent="-285750">
              <a:buFont typeface="Arial" panose="020B0604020202020204" pitchFamily="34" charset="0"/>
              <a:buChar char="•"/>
            </a:pPr>
            <a:r>
              <a:rPr lang="en-US" sz="2800" dirty="0"/>
              <a:t>Be careful with plastic bags</a:t>
            </a:r>
          </a:p>
        </p:txBody>
      </p:sp>
      <p:sp>
        <p:nvSpPr>
          <p:cNvPr id="2" name="Footer Placeholder 1">
            <a:extLst>
              <a:ext uri="{FF2B5EF4-FFF2-40B4-BE49-F238E27FC236}">
                <a16:creationId xmlns:a16="http://schemas.microsoft.com/office/drawing/2014/main" id="{86429779-887E-4B84-A80D-C3238601F23F}"/>
              </a:ext>
            </a:extLst>
          </p:cNvPr>
          <p:cNvSpPr>
            <a:spLocks noGrp="1"/>
          </p:cNvSpPr>
          <p:nvPr>
            <p:ph type="ftr" sz="quarter" idx="11"/>
          </p:nvPr>
        </p:nvSpPr>
        <p:spPr/>
        <p:txBody>
          <a:bodyPr/>
          <a:lstStyle/>
          <a:p>
            <a:r>
              <a:rPr lang="en-US"/>
              <a:t>www.EcoPhilly.org</a:t>
            </a:r>
          </a:p>
        </p:txBody>
      </p:sp>
      <p:sp>
        <p:nvSpPr>
          <p:cNvPr id="3" name="Slide Number Placeholder 2">
            <a:extLst>
              <a:ext uri="{FF2B5EF4-FFF2-40B4-BE49-F238E27FC236}">
                <a16:creationId xmlns:a16="http://schemas.microsoft.com/office/drawing/2014/main" id="{7EE390B9-A29C-4300-B4C7-046E92A6B322}"/>
              </a:ext>
            </a:extLst>
          </p:cNvPr>
          <p:cNvSpPr>
            <a:spLocks noGrp="1"/>
          </p:cNvSpPr>
          <p:nvPr>
            <p:ph type="sldNum" sz="quarter" idx="12"/>
          </p:nvPr>
        </p:nvSpPr>
        <p:spPr/>
        <p:txBody>
          <a:bodyPr/>
          <a:lstStyle/>
          <a:p>
            <a:fld id="{C58FD98D-BF78-4FF1-9D7F-5E85A7961EF8}" type="slidenum">
              <a:rPr lang="en-US" smtClean="0"/>
              <a:pPr/>
              <a:t>11</a:t>
            </a:fld>
            <a:endParaRPr lang="en-US"/>
          </a:p>
        </p:txBody>
      </p:sp>
    </p:spTree>
    <p:extLst>
      <p:ext uri="{BB962C8B-B14F-4D97-AF65-F5344CB8AC3E}">
        <p14:creationId xmlns:p14="http://schemas.microsoft.com/office/powerpoint/2010/main" val="1892606595"/>
      </p:ext>
    </p:extLst>
  </p:cSld>
  <p:clrMapOvr>
    <a:masterClrMapping/>
  </p:clrMapOvr>
  <mc:AlternateContent xmlns:mc="http://schemas.openxmlformats.org/markup-compatibility/2006" xmlns:p14="http://schemas.microsoft.com/office/powerpoint/2010/main">
    <mc:Choice Requires="p14">
      <p:transition spd="slow" p14:dur="2000" advTm="11260"/>
    </mc:Choice>
    <mc:Fallback xmlns="">
      <p:transition spd="slow" advTm="1126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E693483-9440-48F1-AA1E-034C63BF84B8}"/>
              </a:ext>
            </a:extLst>
          </p:cNvPr>
          <p:cNvSpPr>
            <a:spLocks noGrp="1" noChangeArrowheads="1"/>
          </p:cNvSpPr>
          <p:nvPr>
            <p:ph type="title"/>
          </p:nvPr>
        </p:nvSpPr>
        <p:spPr>
          <a:xfrm>
            <a:off x="457200" y="304800"/>
            <a:ext cx="8229600" cy="1143000"/>
          </a:xfrm>
        </p:spPr>
        <p:txBody>
          <a:bodyPr>
            <a:normAutofit/>
          </a:bodyPr>
          <a:lstStyle/>
          <a:p>
            <a:pPr eaLnBrk="1" hangingPunct="1"/>
            <a:r>
              <a:rPr lang="en-US" altLang="en-US" sz="4000" dirty="0"/>
              <a:t>Direct water pollutants</a:t>
            </a:r>
          </a:p>
        </p:txBody>
      </p:sp>
      <p:sp>
        <p:nvSpPr>
          <p:cNvPr id="74755" name="Rectangle 3">
            <a:extLst>
              <a:ext uri="{FF2B5EF4-FFF2-40B4-BE49-F238E27FC236}">
                <a16:creationId xmlns:a16="http://schemas.microsoft.com/office/drawing/2014/main" id="{62832526-E58A-472F-98EC-DEE107E6DCAA}"/>
              </a:ext>
            </a:extLst>
          </p:cNvPr>
          <p:cNvSpPr>
            <a:spLocks noGrp="1" noChangeArrowheads="1"/>
          </p:cNvSpPr>
          <p:nvPr>
            <p:ph idx="1"/>
          </p:nvPr>
        </p:nvSpPr>
        <p:spPr/>
        <p:txBody>
          <a:bodyPr>
            <a:normAutofit/>
          </a:bodyPr>
          <a:lstStyle/>
          <a:p>
            <a:pPr eaLnBrk="1" hangingPunct="1"/>
            <a:r>
              <a:rPr lang="en-US" altLang="en-US" sz="2800" dirty="0"/>
              <a:t>Insecticides, herbicides, mercury, mining debris, oil, hormones, detergents, pharmaceuticals…</a:t>
            </a:r>
          </a:p>
          <a:p>
            <a:pPr eaLnBrk="1" hangingPunct="1"/>
            <a:r>
              <a:rPr lang="en-US" altLang="en-US" sz="2800" dirty="0"/>
              <a:t>These pollutants directly poison wildlife and humans</a:t>
            </a:r>
          </a:p>
          <a:p>
            <a:pPr eaLnBrk="1" hangingPunct="1"/>
            <a:endParaRPr lang="en-US" altLang="en-US" sz="2800" dirty="0"/>
          </a:p>
        </p:txBody>
      </p:sp>
      <p:sp>
        <p:nvSpPr>
          <p:cNvPr id="2" name="Footer Placeholder 1">
            <a:extLst>
              <a:ext uri="{FF2B5EF4-FFF2-40B4-BE49-F238E27FC236}">
                <a16:creationId xmlns:a16="http://schemas.microsoft.com/office/drawing/2014/main" id="{E552302C-EACA-4581-A203-723ABD0FD066}"/>
              </a:ext>
            </a:extLst>
          </p:cNvPr>
          <p:cNvSpPr>
            <a:spLocks noGrp="1"/>
          </p:cNvSpPr>
          <p:nvPr>
            <p:ph type="ftr" sz="quarter" idx="11"/>
          </p:nvPr>
        </p:nvSpPr>
        <p:spPr/>
        <p:txBody>
          <a:bodyPr/>
          <a:lstStyle/>
          <a:p>
            <a:r>
              <a:rPr lang="en-US"/>
              <a:t>www.EcoPhilly.org</a:t>
            </a:r>
            <a:endParaRPr lang="en-US" dirty="0"/>
          </a:p>
        </p:txBody>
      </p:sp>
      <p:sp>
        <p:nvSpPr>
          <p:cNvPr id="3" name="Slide Number Placeholder 2">
            <a:extLst>
              <a:ext uri="{FF2B5EF4-FFF2-40B4-BE49-F238E27FC236}">
                <a16:creationId xmlns:a16="http://schemas.microsoft.com/office/drawing/2014/main" id="{BD7B922A-53B0-4667-BD40-082416E8A66F}"/>
              </a:ext>
            </a:extLst>
          </p:cNvPr>
          <p:cNvSpPr>
            <a:spLocks noGrp="1"/>
          </p:cNvSpPr>
          <p:nvPr>
            <p:ph type="sldNum" sz="quarter" idx="12"/>
          </p:nvPr>
        </p:nvSpPr>
        <p:spPr/>
        <p:txBody>
          <a:bodyPr/>
          <a:lstStyle/>
          <a:p>
            <a:fld id="{C58FD98D-BF78-4FF1-9D7F-5E85A7961EF8}" type="slidenum">
              <a:rPr lang="en-US" smtClean="0"/>
              <a:pPr/>
              <a:t>12</a:t>
            </a:fld>
            <a:endParaRPr lang="en-US"/>
          </a:p>
        </p:txBody>
      </p:sp>
    </p:spTree>
    <p:extLst>
      <p:ext uri="{BB962C8B-B14F-4D97-AF65-F5344CB8AC3E}">
        <p14:creationId xmlns:p14="http://schemas.microsoft.com/office/powerpoint/2010/main" val="2227662102"/>
      </p:ext>
    </p:extLst>
  </p:cSld>
  <p:clrMapOvr>
    <a:masterClrMapping/>
  </p:clrMapOvr>
  <mc:AlternateContent xmlns:mc="http://schemas.openxmlformats.org/markup-compatibility/2006" xmlns:p14="http://schemas.microsoft.com/office/powerpoint/2010/main">
    <mc:Choice Requires="p14">
      <p:transition spd="slow" p14:dur="2000" advTm="6834"/>
    </mc:Choice>
    <mc:Fallback xmlns="">
      <p:transition spd="slow" advTm="683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E693483-9440-48F1-AA1E-034C63BF84B8}"/>
              </a:ext>
            </a:extLst>
          </p:cNvPr>
          <p:cNvSpPr>
            <a:spLocks noGrp="1" noChangeArrowheads="1"/>
          </p:cNvSpPr>
          <p:nvPr>
            <p:ph type="title"/>
          </p:nvPr>
        </p:nvSpPr>
        <p:spPr>
          <a:xfrm>
            <a:off x="457200" y="304800"/>
            <a:ext cx="8229600" cy="1143000"/>
          </a:xfrm>
        </p:spPr>
        <p:txBody>
          <a:bodyPr>
            <a:normAutofit/>
          </a:bodyPr>
          <a:lstStyle/>
          <a:p>
            <a:pPr eaLnBrk="1" hangingPunct="1"/>
            <a:r>
              <a:rPr lang="en-US" altLang="en-US" sz="4000" dirty="0"/>
              <a:t>Direct water pollutants</a:t>
            </a:r>
          </a:p>
        </p:txBody>
      </p:sp>
      <p:sp>
        <p:nvSpPr>
          <p:cNvPr id="74755" name="Rectangle 3">
            <a:extLst>
              <a:ext uri="{FF2B5EF4-FFF2-40B4-BE49-F238E27FC236}">
                <a16:creationId xmlns:a16="http://schemas.microsoft.com/office/drawing/2014/main" id="{62832526-E58A-472F-98EC-DEE107E6DCAA}"/>
              </a:ext>
            </a:extLst>
          </p:cNvPr>
          <p:cNvSpPr>
            <a:spLocks noGrp="1" noChangeArrowheads="1"/>
          </p:cNvSpPr>
          <p:nvPr>
            <p:ph idx="1"/>
          </p:nvPr>
        </p:nvSpPr>
        <p:spPr/>
        <p:txBody>
          <a:bodyPr>
            <a:normAutofit/>
          </a:bodyPr>
          <a:lstStyle/>
          <a:p>
            <a:pPr eaLnBrk="1" hangingPunct="1"/>
            <a:r>
              <a:rPr lang="en-US" altLang="en-US" sz="2800" dirty="0"/>
              <a:t>Insecticides, herbicides, mercury, mining debris, oil, hormones, detergents, pharmaceuticals…</a:t>
            </a:r>
          </a:p>
          <a:p>
            <a:pPr eaLnBrk="1" hangingPunct="1"/>
            <a:r>
              <a:rPr lang="en-US" altLang="en-US" sz="2800" dirty="0"/>
              <a:t>These pollutants directly poison wildlife and humans</a:t>
            </a:r>
          </a:p>
          <a:p>
            <a:pPr eaLnBrk="1" hangingPunct="1"/>
            <a:endParaRPr lang="en-US" altLang="en-US" sz="2800" dirty="0"/>
          </a:p>
        </p:txBody>
      </p:sp>
      <p:pic>
        <p:nvPicPr>
          <p:cNvPr id="3" name="Picture 2">
            <a:extLst>
              <a:ext uri="{FF2B5EF4-FFF2-40B4-BE49-F238E27FC236}">
                <a16:creationId xmlns:a16="http://schemas.microsoft.com/office/drawing/2014/main" id="{A8899360-5AAE-40CA-B1A5-D79192D5AC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62" y="528637"/>
            <a:ext cx="8905875" cy="5800725"/>
          </a:xfrm>
          <a:prstGeom prst="rect">
            <a:avLst/>
          </a:prstGeom>
        </p:spPr>
      </p:pic>
      <p:pic>
        <p:nvPicPr>
          <p:cNvPr id="4" name="Picture 3">
            <a:extLst>
              <a:ext uri="{FF2B5EF4-FFF2-40B4-BE49-F238E27FC236}">
                <a16:creationId xmlns:a16="http://schemas.microsoft.com/office/drawing/2014/main" id="{55C58943-C1D0-4B18-BAA8-8DC5859A6C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437" y="6320895"/>
            <a:ext cx="2857500" cy="266700"/>
          </a:xfrm>
          <a:prstGeom prst="rect">
            <a:avLst/>
          </a:prstGeom>
        </p:spPr>
      </p:pic>
      <p:sp>
        <p:nvSpPr>
          <p:cNvPr id="2" name="Footer Placeholder 1">
            <a:extLst>
              <a:ext uri="{FF2B5EF4-FFF2-40B4-BE49-F238E27FC236}">
                <a16:creationId xmlns:a16="http://schemas.microsoft.com/office/drawing/2014/main" id="{CEBE74EB-CDD3-4C21-91BA-7896D8C7BBBB}"/>
              </a:ext>
            </a:extLst>
          </p:cNvPr>
          <p:cNvSpPr>
            <a:spLocks noGrp="1"/>
          </p:cNvSpPr>
          <p:nvPr>
            <p:ph type="ftr" sz="quarter" idx="11"/>
          </p:nvPr>
        </p:nvSpPr>
        <p:spPr/>
        <p:txBody>
          <a:bodyPr/>
          <a:lstStyle/>
          <a:p>
            <a:r>
              <a:rPr lang="en-US"/>
              <a:t>www.EcoPhilly.org</a:t>
            </a:r>
            <a:endParaRPr lang="en-US" dirty="0"/>
          </a:p>
        </p:txBody>
      </p:sp>
      <p:sp>
        <p:nvSpPr>
          <p:cNvPr id="5" name="Slide Number Placeholder 4">
            <a:extLst>
              <a:ext uri="{FF2B5EF4-FFF2-40B4-BE49-F238E27FC236}">
                <a16:creationId xmlns:a16="http://schemas.microsoft.com/office/drawing/2014/main" id="{EEBDA892-038D-4DED-B6D8-95511A303673}"/>
              </a:ext>
            </a:extLst>
          </p:cNvPr>
          <p:cNvSpPr>
            <a:spLocks noGrp="1"/>
          </p:cNvSpPr>
          <p:nvPr>
            <p:ph type="sldNum" sz="quarter" idx="12"/>
          </p:nvPr>
        </p:nvSpPr>
        <p:spPr/>
        <p:txBody>
          <a:bodyPr/>
          <a:lstStyle/>
          <a:p>
            <a:fld id="{C58FD98D-BF78-4FF1-9D7F-5E85A7961EF8}" type="slidenum">
              <a:rPr lang="en-US" smtClean="0"/>
              <a:pPr/>
              <a:t>13</a:t>
            </a:fld>
            <a:endParaRPr lang="en-US"/>
          </a:p>
        </p:txBody>
      </p:sp>
    </p:spTree>
    <p:extLst>
      <p:ext uri="{BB962C8B-B14F-4D97-AF65-F5344CB8AC3E}">
        <p14:creationId xmlns:p14="http://schemas.microsoft.com/office/powerpoint/2010/main" val="794105383"/>
      </p:ext>
    </p:extLst>
  </p:cSld>
  <p:clrMapOvr>
    <a:masterClrMapping/>
  </p:clrMapOvr>
  <mc:AlternateContent xmlns:mc="http://schemas.openxmlformats.org/markup-compatibility/2006" xmlns:p14="http://schemas.microsoft.com/office/powerpoint/2010/main">
    <mc:Choice Requires="p14">
      <p:transition spd="slow" p14:dur="2000" advTm="21041"/>
    </mc:Choice>
    <mc:Fallback xmlns="">
      <p:transition spd="slow" advTm="2104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E693483-9440-48F1-AA1E-034C63BF84B8}"/>
              </a:ext>
            </a:extLst>
          </p:cNvPr>
          <p:cNvSpPr>
            <a:spLocks noGrp="1" noChangeArrowheads="1"/>
          </p:cNvSpPr>
          <p:nvPr>
            <p:ph type="title"/>
          </p:nvPr>
        </p:nvSpPr>
        <p:spPr>
          <a:xfrm>
            <a:off x="457200" y="304800"/>
            <a:ext cx="8229600" cy="1143000"/>
          </a:xfrm>
        </p:spPr>
        <p:txBody>
          <a:bodyPr>
            <a:normAutofit/>
          </a:bodyPr>
          <a:lstStyle/>
          <a:p>
            <a:pPr eaLnBrk="1" hangingPunct="1"/>
            <a:r>
              <a:rPr lang="en-US" altLang="en-US" sz="4000" dirty="0"/>
              <a:t>‘Stealth’ pollutants</a:t>
            </a:r>
          </a:p>
        </p:txBody>
      </p:sp>
      <p:sp>
        <p:nvSpPr>
          <p:cNvPr id="74755" name="Rectangle 3">
            <a:extLst>
              <a:ext uri="{FF2B5EF4-FFF2-40B4-BE49-F238E27FC236}">
                <a16:creationId xmlns:a16="http://schemas.microsoft.com/office/drawing/2014/main" id="{62832526-E58A-472F-98EC-DEE107E6DCAA}"/>
              </a:ext>
            </a:extLst>
          </p:cNvPr>
          <p:cNvSpPr>
            <a:spLocks noGrp="1" noChangeArrowheads="1"/>
          </p:cNvSpPr>
          <p:nvPr>
            <p:ph idx="1"/>
          </p:nvPr>
        </p:nvSpPr>
        <p:spPr/>
        <p:txBody>
          <a:bodyPr>
            <a:normAutofit/>
          </a:bodyPr>
          <a:lstStyle/>
          <a:p>
            <a:r>
              <a:rPr lang="en-US" altLang="en-US" sz="2800" dirty="0"/>
              <a:t>There are also chemicals such as DDT, PCBs, dioxins, polybrominated diphenyl ethers, BPA, phthalates, and perfluorooctanoic acid (PFOA) which have the potential of being “endocrine disruptors”</a:t>
            </a:r>
          </a:p>
          <a:p>
            <a:pPr lvl="1"/>
            <a:r>
              <a:rPr lang="en-US" altLang="en-US" dirty="0"/>
              <a:t>And these chemicals are globally pervasive</a:t>
            </a:r>
          </a:p>
          <a:p>
            <a:pPr lvl="1"/>
            <a:endParaRPr lang="en-US" altLang="en-US" dirty="0"/>
          </a:p>
        </p:txBody>
      </p:sp>
      <p:sp>
        <p:nvSpPr>
          <p:cNvPr id="2" name="Footer Placeholder 1">
            <a:extLst>
              <a:ext uri="{FF2B5EF4-FFF2-40B4-BE49-F238E27FC236}">
                <a16:creationId xmlns:a16="http://schemas.microsoft.com/office/drawing/2014/main" id="{8DF99945-73F3-457A-A04F-375394341EDF}"/>
              </a:ext>
            </a:extLst>
          </p:cNvPr>
          <p:cNvSpPr>
            <a:spLocks noGrp="1"/>
          </p:cNvSpPr>
          <p:nvPr>
            <p:ph type="ftr" sz="quarter" idx="11"/>
          </p:nvPr>
        </p:nvSpPr>
        <p:spPr/>
        <p:txBody>
          <a:bodyPr/>
          <a:lstStyle/>
          <a:p>
            <a:r>
              <a:rPr lang="en-US"/>
              <a:t>www.EcoPhilly.org</a:t>
            </a:r>
            <a:endParaRPr lang="en-US" dirty="0"/>
          </a:p>
        </p:txBody>
      </p:sp>
      <p:sp>
        <p:nvSpPr>
          <p:cNvPr id="3" name="Slide Number Placeholder 2">
            <a:extLst>
              <a:ext uri="{FF2B5EF4-FFF2-40B4-BE49-F238E27FC236}">
                <a16:creationId xmlns:a16="http://schemas.microsoft.com/office/drawing/2014/main" id="{9B273141-E589-4A9B-80B9-161DF0223E3F}"/>
              </a:ext>
            </a:extLst>
          </p:cNvPr>
          <p:cNvSpPr>
            <a:spLocks noGrp="1"/>
          </p:cNvSpPr>
          <p:nvPr>
            <p:ph type="sldNum" sz="quarter" idx="12"/>
          </p:nvPr>
        </p:nvSpPr>
        <p:spPr/>
        <p:txBody>
          <a:bodyPr/>
          <a:lstStyle/>
          <a:p>
            <a:fld id="{C58FD98D-BF78-4FF1-9D7F-5E85A7961EF8}" type="slidenum">
              <a:rPr lang="en-US" smtClean="0"/>
              <a:pPr/>
              <a:t>14</a:t>
            </a:fld>
            <a:endParaRPr lang="en-US"/>
          </a:p>
        </p:txBody>
      </p:sp>
    </p:spTree>
    <p:extLst>
      <p:ext uri="{BB962C8B-B14F-4D97-AF65-F5344CB8AC3E}">
        <p14:creationId xmlns:p14="http://schemas.microsoft.com/office/powerpoint/2010/main" val="229604039"/>
      </p:ext>
    </p:extLst>
  </p:cSld>
  <p:clrMapOvr>
    <a:masterClrMapping/>
  </p:clrMapOvr>
  <mc:AlternateContent xmlns:mc="http://schemas.openxmlformats.org/markup-compatibility/2006" xmlns:p14="http://schemas.microsoft.com/office/powerpoint/2010/main">
    <mc:Choice Requires="p14">
      <p:transition spd="slow" p14:dur="2000" advTm="15420"/>
    </mc:Choice>
    <mc:Fallback xmlns="">
      <p:transition spd="slow" advTm="1542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39AD-4948-4D62-9827-FF7524AF436F}"/>
              </a:ext>
            </a:extLst>
          </p:cNvPr>
          <p:cNvSpPr>
            <a:spLocks noGrp="1"/>
          </p:cNvSpPr>
          <p:nvPr>
            <p:ph type="title"/>
          </p:nvPr>
        </p:nvSpPr>
        <p:spPr/>
        <p:txBody>
          <a:bodyPr/>
          <a:lstStyle/>
          <a:p>
            <a:r>
              <a:rPr lang="en-US" dirty="0"/>
              <a:t>Natural resources: Oceans</a:t>
            </a:r>
          </a:p>
        </p:txBody>
      </p:sp>
      <p:sp>
        <p:nvSpPr>
          <p:cNvPr id="3" name="Content Placeholder 2">
            <a:extLst>
              <a:ext uri="{FF2B5EF4-FFF2-40B4-BE49-F238E27FC236}">
                <a16:creationId xmlns:a16="http://schemas.microsoft.com/office/drawing/2014/main" id="{E03613E4-430E-46C1-8D6C-14151FE30F18}"/>
              </a:ext>
            </a:extLst>
          </p:cNvPr>
          <p:cNvSpPr>
            <a:spLocks noGrp="1"/>
          </p:cNvSpPr>
          <p:nvPr>
            <p:ph idx="1"/>
          </p:nvPr>
        </p:nvSpPr>
        <p:spPr/>
        <p:txBody>
          <a:bodyPr/>
          <a:lstStyle/>
          <a:p>
            <a:r>
              <a:rPr lang="en-US" dirty="0"/>
              <a:t>Oceans: using them sustainably</a:t>
            </a:r>
          </a:p>
          <a:p>
            <a:r>
              <a:rPr lang="en-US" dirty="0"/>
              <a:t>Preserving the beauty of coral reefs</a:t>
            </a:r>
          </a:p>
        </p:txBody>
      </p:sp>
      <p:sp>
        <p:nvSpPr>
          <p:cNvPr id="4" name="Footer Placeholder 3">
            <a:extLst>
              <a:ext uri="{FF2B5EF4-FFF2-40B4-BE49-F238E27FC236}">
                <a16:creationId xmlns:a16="http://schemas.microsoft.com/office/drawing/2014/main" id="{1CFA97A9-3BA0-4792-A20A-2CFD537B9E04}"/>
              </a:ext>
            </a:extLst>
          </p:cNvPr>
          <p:cNvSpPr>
            <a:spLocks noGrp="1"/>
          </p:cNvSpPr>
          <p:nvPr>
            <p:ph type="ftr" sz="quarter" idx="11"/>
          </p:nvPr>
        </p:nvSpPr>
        <p:spPr/>
        <p:txBody>
          <a:bodyPr/>
          <a:lstStyle/>
          <a:p>
            <a:r>
              <a:rPr lang="en-US"/>
              <a:t>www.EcoPhilly.org</a:t>
            </a:r>
            <a:endParaRPr lang="en-US" dirty="0"/>
          </a:p>
        </p:txBody>
      </p:sp>
      <p:sp>
        <p:nvSpPr>
          <p:cNvPr id="5" name="Slide Number Placeholder 4">
            <a:extLst>
              <a:ext uri="{FF2B5EF4-FFF2-40B4-BE49-F238E27FC236}">
                <a16:creationId xmlns:a16="http://schemas.microsoft.com/office/drawing/2014/main" id="{34BC4C4C-DC18-4C27-9B54-96FEDF91236D}"/>
              </a:ext>
            </a:extLst>
          </p:cNvPr>
          <p:cNvSpPr>
            <a:spLocks noGrp="1"/>
          </p:cNvSpPr>
          <p:nvPr>
            <p:ph type="sldNum" sz="quarter" idx="12"/>
          </p:nvPr>
        </p:nvSpPr>
        <p:spPr/>
        <p:txBody>
          <a:bodyPr/>
          <a:lstStyle/>
          <a:p>
            <a:fld id="{C58FD98D-BF78-4FF1-9D7F-5E85A7961EF8}" type="slidenum">
              <a:rPr lang="en-US" smtClean="0"/>
              <a:pPr/>
              <a:t>15</a:t>
            </a:fld>
            <a:endParaRPr lang="en-US"/>
          </a:p>
        </p:txBody>
      </p:sp>
    </p:spTree>
    <p:extLst>
      <p:ext uri="{BB962C8B-B14F-4D97-AF65-F5344CB8AC3E}">
        <p14:creationId xmlns:p14="http://schemas.microsoft.com/office/powerpoint/2010/main" val="1431577049"/>
      </p:ext>
    </p:extLst>
  </p:cSld>
  <p:clrMapOvr>
    <a:masterClrMapping/>
  </p:clrMapOvr>
  <mc:AlternateContent xmlns:mc="http://schemas.openxmlformats.org/markup-compatibility/2006" xmlns:p14="http://schemas.microsoft.com/office/powerpoint/2010/main">
    <mc:Choice Requires="p14">
      <p:transition spd="slow" p14:dur="2000" advTm="2932"/>
    </mc:Choice>
    <mc:Fallback xmlns="">
      <p:transition spd="slow" advTm="293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pPr eaLnBrk="1" hangingPunct="1"/>
            <a:r>
              <a:rPr lang="en-US" dirty="0"/>
              <a:t>Using oceans sustainably</a:t>
            </a:r>
          </a:p>
        </p:txBody>
      </p:sp>
      <p:sp>
        <p:nvSpPr>
          <p:cNvPr id="94211" name="Rectangle 3"/>
          <p:cNvSpPr>
            <a:spLocks noGrp="1" noChangeArrowheads="1"/>
          </p:cNvSpPr>
          <p:nvPr>
            <p:ph idx="1"/>
          </p:nvPr>
        </p:nvSpPr>
        <p:spPr/>
        <p:txBody>
          <a:bodyPr>
            <a:normAutofit/>
          </a:bodyPr>
          <a:lstStyle/>
          <a:p>
            <a:pPr eaLnBrk="1" hangingPunct="1"/>
            <a:r>
              <a:rPr lang="en-US" dirty="0"/>
              <a:t>Fish and shellfish form a significant part of the world's diet…for free!</a:t>
            </a:r>
          </a:p>
          <a:p>
            <a:pPr lvl="1" eaLnBrk="1" hangingPunct="1"/>
            <a:r>
              <a:rPr lang="en-US" dirty="0"/>
              <a:t>But we are almost fished out</a:t>
            </a:r>
          </a:p>
          <a:p>
            <a:pPr eaLnBrk="1" hangingPunct="1"/>
            <a:r>
              <a:rPr lang="en-US" dirty="0"/>
              <a:t>Personal action makes a difference</a:t>
            </a:r>
          </a:p>
          <a:p>
            <a:pPr lvl="1"/>
            <a:r>
              <a:rPr lang="en-US" dirty="0"/>
              <a:t>Be aware of what you’re eating and where it came from</a:t>
            </a:r>
          </a:p>
          <a:p>
            <a:pPr lvl="1"/>
            <a:r>
              <a:rPr lang="en-US" dirty="0"/>
              <a:t>Support sustainable fisheries to help people AND the environment</a:t>
            </a:r>
          </a:p>
          <a:p>
            <a:pPr lvl="1" eaLnBrk="1" hangingPunct="1"/>
            <a:endParaRPr lang="en-US" dirty="0"/>
          </a:p>
          <a:p>
            <a:pPr lvl="1" eaLnBrk="1" hangingPunct="1"/>
            <a:endParaRPr lang="en-US" dirty="0"/>
          </a:p>
        </p:txBody>
      </p:sp>
      <p:sp>
        <p:nvSpPr>
          <p:cNvPr id="2" name="Footer Placeholder 1">
            <a:extLst>
              <a:ext uri="{FF2B5EF4-FFF2-40B4-BE49-F238E27FC236}">
                <a16:creationId xmlns:a16="http://schemas.microsoft.com/office/drawing/2014/main" id="{CFF8FAEC-C70F-447F-A246-FEB62F09476B}"/>
              </a:ext>
            </a:extLst>
          </p:cNvPr>
          <p:cNvSpPr>
            <a:spLocks noGrp="1"/>
          </p:cNvSpPr>
          <p:nvPr>
            <p:ph type="ftr" sz="quarter" idx="11"/>
          </p:nvPr>
        </p:nvSpPr>
        <p:spPr/>
        <p:txBody>
          <a:bodyPr/>
          <a:lstStyle/>
          <a:p>
            <a:r>
              <a:rPr lang="en-US"/>
              <a:t>www.EcoPhilly.org</a:t>
            </a:r>
            <a:endParaRPr lang="en-US" dirty="0"/>
          </a:p>
        </p:txBody>
      </p:sp>
      <p:sp>
        <p:nvSpPr>
          <p:cNvPr id="3" name="Slide Number Placeholder 2">
            <a:extLst>
              <a:ext uri="{FF2B5EF4-FFF2-40B4-BE49-F238E27FC236}">
                <a16:creationId xmlns:a16="http://schemas.microsoft.com/office/drawing/2014/main" id="{A3BA1F16-6254-4F1F-AEA3-42285FE03EFF}"/>
              </a:ext>
            </a:extLst>
          </p:cNvPr>
          <p:cNvSpPr>
            <a:spLocks noGrp="1"/>
          </p:cNvSpPr>
          <p:nvPr>
            <p:ph type="sldNum" sz="quarter" idx="12"/>
          </p:nvPr>
        </p:nvSpPr>
        <p:spPr/>
        <p:txBody>
          <a:bodyPr/>
          <a:lstStyle/>
          <a:p>
            <a:fld id="{C58FD98D-BF78-4FF1-9D7F-5E85A7961EF8}" type="slidenum">
              <a:rPr lang="en-US" smtClean="0"/>
              <a:pPr/>
              <a:t>16</a:t>
            </a:fld>
            <a:endParaRPr lang="en-US"/>
          </a:p>
        </p:txBody>
      </p:sp>
    </p:spTree>
    <p:extLst>
      <p:ext uri="{BB962C8B-B14F-4D97-AF65-F5344CB8AC3E}">
        <p14:creationId xmlns:p14="http://schemas.microsoft.com/office/powerpoint/2010/main" val="4066844414"/>
      </p:ext>
    </p:extLst>
  </p:cSld>
  <p:clrMapOvr>
    <a:masterClrMapping/>
  </p:clrMapOvr>
  <mc:AlternateContent xmlns:mc="http://schemas.openxmlformats.org/markup-compatibility/2006" xmlns:p14="http://schemas.microsoft.com/office/powerpoint/2010/main">
    <mc:Choice Requires="p14">
      <p:transition spd="slow" p14:dur="2000" advTm="10488"/>
    </mc:Choice>
    <mc:Fallback xmlns="">
      <p:transition spd="slow" advTm="1048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60B8-DF15-48C4-9478-0E710763257B}"/>
              </a:ext>
            </a:extLst>
          </p:cNvPr>
          <p:cNvSpPr>
            <a:spLocks noGrp="1"/>
          </p:cNvSpPr>
          <p:nvPr>
            <p:ph type="title"/>
          </p:nvPr>
        </p:nvSpPr>
        <p:spPr>
          <a:xfrm>
            <a:off x="545432" y="136525"/>
            <a:ext cx="8245642" cy="1211012"/>
          </a:xfrm>
        </p:spPr>
        <p:txBody>
          <a:bodyPr/>
          <a:lstStyle/>
          <a:p>
            <a:endParaRPr lang="en-US"/>
          </a:p>
        </p:txBody>
      </p:sp>
      <p:pic>
        <p:nvPicPr>
          <p:cNvPr id="5" name="Content Placeholder 4">
            <a:extLst>
              <a:ext uri="{FF2B5EF4-FFF2-40B4-BE49-F238E27FC236}">
                <a16:creationId xmlns:a16="http://schemas.microsoft.com/office/drawing/2014/main" id="{B1B2EE09-CA50-4D6F-AC6C-BCD5C72DF44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7574" y="414867"/>
            <a:ext cx="5036583" cy="4525963"/>
          </a:xfrm>
        </p:spPr>
      </p:pic>
      <p:pic>
        <p:nvPicPr>
          <p:cNvPr id="7" name="Picture 6">
            <a:extLst>
              <a:ext uri="{FF2B5EF4-FFF2-40B4-BE49-F238E27FC236}">
                <a16:creationId xmlns:a16="http://schemas.microsoft.com/office/drawing/2014/main" id="{6FD57E60-CCE5-4E03-9580-6A2333BDD6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878"/>
          <a:stretch/>
        </p:blipFill>
        <p:spPr>
          <a:xfrm>
            <a:off x="3948819" y="1062045"/>
            <a:ext cx="5039428" cy="5558241"/>
          </a:xfrm>
          <a:prstGeom prst="rect">
            <a:avLst/>
          </a:prstGeom>
        </p:spPr>
      </p:pic>
      <p:sp>
        <p:nvSpPr>
          <p:cNvPr id="3" name="Footer Placeholder 2">
            <a:extLst>
              <a:ext uri="{FF2B5EF4-FFF2-40B4-BE49-F238E27FC236}">
                <a16:creationId xmlns:a16="http://schemas.microsoft.com/office/drawing/2014/main" id="{C3C85026-8793-40D1-A358-F9F68ABDFE36}"/>
              </a:ext>
            </a:extLst>
          </p:cNvPr>
          <p:cNvSpPr>
            <a:spLocks noGrp="1"/>
          </p:cNvSpPr>
          <p:nvPr>
            <p:ph type="ftr" sz="quarter" idx="11"/>
          </p:nvPr>
        </p:nvSpPr>
        <p:spPr/>
        <p:txBody>
          <a:bodyPr/>
          <a:lstStyle/>
          <a:p>
            <a:r>
              <a:rPr lang="en-US"/>
              <a:t>www.EcoPhilly.org</a:t>
            </a:r>
            <a:endParaRPr lang="en-US" dirty="0"/>
          </a:p>
        </p:txBody>
      </p:sp>
      <p:sp>
        <p:nvSpPr>
          <p:cNvPr id="4" name="Slide Number Placeholder 3">
            <a:extLst>
              <a:ext uri="{FF2B5EF4-FFF2-40B4-BE49-F238E27FC236}">
                <a16:creationId xmlns:a16="http://schemas.microsoft.com/office/drawing/2014/main" id="{C2A8D2CD-327F-4419-B8B0-3DB6ADA2177D}"/>
              </a:ext>
            </a:extLst>
          </p:cNvPr>
          <p:cNvSpPr>
            <a:spLocks noGrp="1"/>
          </p:cNvSpPr>
          <p:nvPr>
            <p:ph type="sldNum" sz="quarter" idx="12"/>
          </p:nvPr>
        </p:nvSpPr>
        <p:spPr/>
        <p:txBody>
          <a:bodyPr/>
          <a:lstStyle/>
          <a:p>
            <a:fld id="{C58FD98D-BF78-4FF1-9D7F-5E85A7961EF8}" type="slidenum">
              <a:rPr lang="en-US" smtClean="0"/>
              <a:pPr/>
              <a:t>17</a:t>
            </a:fld>
            <a:endParaRPr lang="en-US"/>
          </a:p>
        </p:txBody>
      </p:sp>
    </p:spTree>
    <p:extLst>
      <p:ext uri="{BB962C8B-B14F-4D97-AF65-F5344CB8AC3E}">
        <p14:creationId xmlns:p14="http://schemas.microsoft.com/office/powerpoint/2010/main" val="2692103712"/>
      </p:ext>
    </p:extLst>
  </p:cSld>
  <p:clrMapOvr>
    <a:masterClrMapping/>
  </p:clrMapOvr>
  <mc:AlternateContent xmlns:mc="http://schemas.openxmlformats.org/markup-compatibility/2006" xmlns:p14="http://schemas.microsoft.com/office/powerpoint/2010/main">
    <mc:Choice Requires="p14">
      <p:transition spd="slow" p14:dur="2000" advTm="7343"/>
    </mc:Choice>
    <mc:Fallback xmlns="">
      <p:transition spd="slow" advTm="73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Overfishing’s tragic consequences</a:t>
            </a:r>
          </a:p>
        </p:txBody>
      </p:sp>
      <p:sp>
        <p:nvSpPr>
          <p:cNvPr id="3" name="Content Placeholder 2"/>
          <p:cNvSpPr>
            <a:spLocks noGrp="1"/>
          </p:cNvSpPr>
          <p:nvPr>
            <p:ph idx="1"/>
          </p:nvPr>
        </p:nvSpPr>
        <p:spPr/>
        <p:txBody>
          <a:bodyPr/>
          <a:lstStyle/>
          <a:p>
            <a:pPr lvl="0"/>
            <a:r>
              <a:rPr lang="en-US" b="1" dirty="0"/>
              <a:t>How is overfishing connected to migrants drowning trying to get to Europe?</a:t>
            </a:r>
            <a:endParaRPr lang="en-US" dirty="0"/>
          </a:p>
          <a:p>
            <a:endParaRPr lang="en-US" dirty="0"/>
          </a:p>
        </p:txBody>
      </p:sp>
      <p:pic>
        <p:nvPicPr>
          <p:cNvPr id="4" name="Picture 3" descr="14fishing_600.jpg"/>
          <p:cNvPicPr>
            <a:picLocks noChangeAspect="1"/>
          </p:cNvPicPr>
          <p:nvPr/>
        </p:nvPicPr>
        <p:blipFill>
          <a:blip r:embed="rId3" cstate="print"/>
          <a:stretch>
            <a:fillRect/>
          </a:stretch>
        </p:blipFill>
        <p:spPr>
          <a:xfrm>
            <a:off x="228600" y="1600200"/>
            <a:ext cx="8572500" cy="4000500"/>
          </a:xfrm>
          <a:prstGeom prst="rect">
            <a:avLst/>
          </a:prstGeom>
        </p:spPr>
      </p:pic>
      <p:sp>
        <p:nvSpPr>
          <p:cNvPr id="5" name="TextBox 4">
            <a:extLst>
              <a:ext uri="{FF2B5EF4-FFF2-40B4-BE49-F238E27FC236}">
                <a16:creationId xmlns:a16="http://schemas.microsoft.com/office/drawing/2014/main" id="{7A09CC46-854D-47EA-B551-53042C99FC61}"/>
              </a:ext>
            </a:extLst>
          </p:cNvPr>
          <p:cNvSpPr txBox="1"/>
          <p:nvPr/>
        </p:nvSpPr>
        <p:spPr>
          <a:xfrm>
            <a:off x="6705600" y="6126163"/>
            <a:ext cx="2362200" cy="646331"/>
          </a:xfrm>
          <a:prstGeom prst="rect">
            <a:avLst/>
          </a:prstGeom>
          <a:noFill/>
        </p:spPr>
        <p:txBody>
          <a:bodyPr wrap="square" rtlCol="0">
            <a:spAutoFit/>
          </a:bodyPr>
          <a:lstStyle/>
          <a:p>
            <a:r>
              <a:rPr lang="en-US" sz="1200" dirty="0"/>
              <a:t>Fishermen in Bissau, Guinea-Bissau; credit: Candace </a:t>
            </a:r>
            <a:r>
              <a:rPr lang="en-US" sz="1200" dirty="0" err="1"/>
              <a:t>Feit</a:t>
            </a:r>
            <a:r>
              <a:rPr lang="en-US" sz="1200" dirty="0"/>
              <a:t> for The New York Times</a:t>
            </a:r>
          </a:p>
        </p:txBody>
      </p:sp>
      <p:sp>
        <p:nvSpPr>
          <p:cNvPr id="6" name="Footer Placeholder 5">
            <a:extLst>
              <a:ext uri="{FF2B5EF4-FFF2-40B4-BE49-F238E27FC236}">
                <a16:creationId xmlns:a16="http://schemas.microsoft.com/office/drawing/2014/main" id="{CA89C873-3504-46D0-98DF-AFEF0973E5D5}"/>
              </a:ext>
            </a:extLst>
          </p:cNvPr>
          <p:cNvSpPr>
            <a:spLocks noGrp="1"/>
          </p:cNvSpPr>
          <p:nvPr>
            <p:ph type="ftr" sz="quarter" idx="11"/>
          </p:nvPr>
        </p:nvSpPr>
        <p:spPr/>
        <p:txBody>
          <a:bodyPr/>
          <a:lstStyle/>
          <a:p>
            <a:r>
              <a:rPr lang="en-US"/>
              <a:t>www.EcoPhilly.org</a:t>
            </a:r>
            <a:endParaRPr lang="en-US" dirty="0"/>
          </a:p>
        </p:txBody>
      </p:sp>
      <p:sp>
        <p:nvSpPr>
          <p:cNvPr id="7" name="Slide Number Placeholder 6">
            <a:extLst>
              <a:ext uri="{FF2B5EF4-FFF2-40B4-BE49-F238E27FC236}">
                <a16:creationId xmlns:a16="http://schemas.microsoft.com/office/drawing/2014/main" id="{54DD1538-A6B1-4088-9E46-EC8899E95904}"/>
              </a:ext>
            </a:extLst>
          </p:cNvPr>
          <p:cNvSpPr>
            <a:spLocks noGrp="1"/>
          </p:cNvSpPr>
          <p:nvPr>
            <p:ph type="sldNum" sz="quarter" idx="12"/>
          </p:nvPr>
        </p:nvSpPr>
        <p:spPr/>
        <p:txBody>
          <a:bodyPr/>
          <a:lstStyle/>
          <a:p>
            <a:fld id="{C58FD98D-BF78-4FF1-9D7F-5E85A7961EF8}" type="slidenum">
              <a:rPr lang="en-US" smtClean="0"/>
              <a:pPr/>
              <a:t>18</a:t>
            </a:fld>
            <a:endParaRPr lang="en-US"/>
          </a:p>
        </p:txBody>
      </p:sp>
    </p:spTree>
    <p:extLst>
      <p:ext uri="{BB962C8B-B14F-4D97-AF65-F5344CB8AC3E}">
        <p14:creationId xmlns:p14="http://schemas.microsoft.com/office/powerpoint/2010/main" val="2552329128"/>
      </p:ext>
    </p:extLst>
  </p:cSld>
  <p:clrMapOvr>
    <a:masterClrMapping/>
  </p:clrMapOvr>
  <mc:AlternateContent xmlns:mc="http://schemas.openxmlformats.org/markup-compatibility/2006" xmlns:p14="http://schemas.microsoft.com/office/powerpoint/2010/main">
    <mc:Choice Requires="p14">
      <p:transition spd="slow" p14:dur="2000" advTm="4151"/>
    </mc:Choice>
    <mc:Fallback xmlns="">
      <p:transition spd="slow" advTm="415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Overfishing’s tragic consequences</a:t>
            </a:r>
          </a:p>
        </p:txBody>
      </p:sp>
      <p:pic>
        <p:nvPicPr>
          <p:cNvPr id="4" name="Content Placeholder 3" descr="14fishing03_650.jpg"/>
          <p:cNvPicPr>
            <a:picLocks noGrp="1" noChangeAspect="1"/>
          </p:cNvPicPr>
          <p:nvPr>
            <p:ph idx="1"/>
          </p:nvPr>
        </p:nvPicPr>
        <p:blipFill>
          <a:blip r:embed="rId3" cstate="print"/>
          <a:stretch>
            <a:fillRect/>
          </a:stretch>
        </p:blipFill>
        <p:spPr>
          <a:xfrm>
            <a:off x="1056654" y="1295400"/>
            <a:ext cx="6868146" cy="4754880"/>
          </a:xfrm>
        </p:spPr>
      </p:pic>
      <p:sp>
        <p:nvSpPr>
          <p:cNvPr id="3" name="TextBox 2">
            <a:extLst>
              <a:ext uri="{FF2B5EF4-FFF2-40B4-BE49-F238E27FC236}">
                <a16:creationId xmlns:a16="http://schemas.microsoft.com/office/drawing/2014/main" id="{3B636BBC-FAAA-4E6E-BBBE-858DA0297DF3}"/>
              </a:ext>
            </a:extLst>
          </p:cNvPr>
          <p:cNvSpPr txBox="1"/>
          <p:nvPr/>
        </p:nvSpPr>
        <p:spPr>
          <a:xfrm>
            <a:off x="3962400" y="6096000"/>
            <a:ext cx="4876800" cy="830997"/>
          </a:xfrm>
          <a:prstGeom prst="rect">
            <a:avLst/>
          </a:prstGeom>
          <a:noFill/>
        </p:spPr>
        <p:txBody>
          <a:bodyPr wrap="square" rtlCol="0">
            <a:spAutoFit/>
          </a:bodyPr>
          <a:lstStyle/>
          <a:p>
            <a:r>
              <a:rPr lang="en-US" sz="1200" dirty="0"/>
              <a:t>Men who were picked up at sea as they tried to flee West Africa standing on a patrol boat in Los </a:t>
            </a:r>
            <a:r>
              <a:rPr lang="en-US" sz="1200" dirty="0" err="1"/>
              <a:t>Cristianos</a:t>
            </a:r>
            <a:r>
              <a:rPr lang="en-US" sz="1200" dirty="0"/>
              <a:t> in Tenerife, in the Canary Islands. </a:t>
            </a:r>
          </a:p>
          <a:p>
            <a:r>
              <a:rPr lang="en-US" sz="1200" dirty="0"/>
              <a:t>Credit: Arturo Rodriguez/Associated Press</a:t>
            </a:r>
          </a:p>
          <a:p>
            <a:endParaRPr lang="en-US" sz="1200" dirty="0"/>
          </a:p>
        </p:txBody>
      </p:sp>
      <p:sp>
        <p:nvSpPr>
          <p:cNvPr id="5" name="Footer Placeholder 4">
            <a:extLst>
              <a:ext uri="{FF2B5EF4-FFF2-40B4-BE49-F238E27FC236}">
                <a16:creationId xmlns:a16="http://schemas.microsoft.com/office/drawing/2014/main" id="{6873B453-6722-489C-A977-41832838F6F7}"/>
              </a:ext>
            </a:extLst>
          </p:cNvPr>
          <p:cNvSpPr>
            <a:spLocks noGrp="1"/>
          </p:cNvSpPr>
          <p:nvPr>
            <p:ph type="ftr" sz="quarter" idx="11"/>
          </p:nvPr>
        </p:nvSpPr>
        <p:spPr/>
        <p:txBody>
          <a:bodyPr/>
          <a:lstStyle/>
          <a:p>
            <a:r>
              <a:rPr lang="en-US"/>
              <a:t>www.EcoPhilly.org</a:t>
            </a:r>
            <a:endParaRPr lang="en-US" dirty="0"/>
          </a:p>
        </p:txBody>
      </p:sp>
      <p:sp>
        <p:nvSpPr>
          <p:cNvPr id="6" name="Slide Number Placeholder 5">
            <a:extLst>
              <a:ext uri="{FF2B5EF4-FFF2-40B4-BE49-F238E27FC236}">
                <a16:creationId xmlns:a16="http://schemas.microsoft.com/office/drawing/2014/main" id="{75FE1B90-A911-46ED-AB5A-3287BDABCA9F}"/>
              </a:ext>
            </a:extLst>
          </p:cNvPr>
          <p:cNvSpPr>
            <a:spLocks noGrp="1"/>
          </p:cNvSpPr>
          <p:nvPr>
            <p:ph type="sldNum" sz="quarter" idx="12"/>
          </p:nvPr>
        </p:nvSpPr>
        <p:spPr/>
        <p:txBody>
          <a:bodyPr/>
          <a:lstStyle/>
          <a:p>
            <a:fld id="{C58FD98D-BF78-4FF1-9D7F-5E85A7961EF8}" type="slidenum">
              <a:rPr lang="en-US" smtClean="0"/>
              <a:pPr/>
              <a:t>19</a:t>
            </a:fld>
            <a:endParaRPr lang="en-US"/>
          </a:p>
        </p:txBody>
      </p:sp>
    </p:spTree>
    <p:extLst>
      <p:ext uri="{BB962C8B-B14F-4D97-AF65-F5344CB8AC3E}">
        <p14:creationId xmlns:p14="http://schemas.microsoft.com/office/powerpoint/2010/main" val="2483025642"/>
      </p:ext>
    </p:extLst>
  </p:cSld>
  <p:clrMapOvr>
    <a:masterClrMapping/>
  </p:clrMapOvr>
  <mc:AlternateContent xmlns:mc="http://schemas.openxmlformats.org/markup-compatibility/2006" xmlns:p14="http://schemas.microsoft.com/office/powerpoint/2010/main">
    <mc:Choice Requires="p14">
      <p:transition spd="slow" p14:dur="2000" advTm="3908"/>
    </mc:Choice>
    <mc:Fallback xmlns="">
      <p:transition spd="slow" advTm="390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39AD-4948-4D62-9827-FF7524AF436F}"/>
              </a:ext>
            </a:extLst>
          </p:cNvPr>
          <p:cNvSpPr>
            <a:spLocks noGrp="1"/>
          </p:cNvSpPr>
          <p:nvPr>
            <p:ph type="title"/>
          </p:nvPr>
        </p:nvSpPr>
        <p:spPr/>
        <p:txBody>
          <a:bodyPr/>
          <a:lstStyle/>
          <a:p>
            <a:r>
              <a:rPr lang="en-US" dirty="0"/>
              <a:t>Natural resources: Water</a:t>
            </a:r>
          </a:p>
        </p:txBody>
      </p:sp>
      <p:sp>
        <p:nvSpPr>
          <p:cNvPr id="3" name="Content Placeholder 2">
            <a:extLst>
              <a:ext uri="{FF2B5EF4-FFF2-40B4-BE49-F238E27FC236}">
                <a16:creationId xmlns:a16="http://schemas.microsoft.com/office/drawing/2014/main" id="{E03613E4-430E-46C1-8D6C-14151FE30F18}"/>
              </a:ext>
            </a:extLst>
          </p:cNvPr>
          <p:cNvSpPr>
            <a:spLocks noGrp="1"/>
          </p:cNvSpPr>
          <p:nvPr>
            <p:ph idx="1"/>
          </p:nvPr>
        </p:nvSpPr>
        <p:spPr/>
        <p:txBody>
          <a:bodyPr/>
          <a:lstStyle/>
          <a:p>
            <a:r>
              <a:rPr lang="en-US" dirty="0"/>
              <a:t>Indispensable for all life</a:t>
            </a:r>
          </a:p>
          <a:p>
            <a:r>
              <a:rPr lang="en-US" dirty="0"/>
              <a:t>Demands are starting to exceed supplies</a:t>
            </a:r>
          </a:p>
          <a:p>
            <a:r>
              <a:rPr lang="en-US" dirty="0"/>
              <a:t>Water poverty in the Third World:</a:t>
            </a:r>
          </a:p>
          <a:p>
            <a:pPr lvl="1"/>
            <a:r>
              <a:rPr lang="en-US" dirty="0"/>
              <a:t>‘Large sectors of the population have no access to safe drinking water or experience droughts which impede agricultural production. Some countries have areas rich in water while others endure drastic scarcity’ (</a:t>
            </a:r>
            <a:r>
              <a:rPr lang="en-US" i="1" dirty="0"/>
              <a:t>Laudato Si’, </a:t>
            </a:r>
            <a:r>
              <a:rPr lang="en-US" dirty="0"/>
              <a:t>#27)</a:t>
            </a:r>
          </a:p>
        </p:txBody>
      </p:sp>
      <p:sp>
        <p:nvSpPr>
          <p:cNvPr id="4" name="Footer Placeholder 3">
            <a:extLst>
              <a:ext uri="{FF2B5EF4-FFF2-40B4-BE49-F238E27FC236}">
                <a16:creationId xmlns:a16="http://schemas.microsoft.com/office/drawing/2014/main" id="{7FF52729-962E-430A-96FF-D82D0C8F66CB}"/>
              </a:ext>
            </a:extLst>
          </p:cNvPr>
          <p:cNvSpPr>
            <a:spLocks noGrp="1"/>
          </p:cNvSpPr>
          <p:nvPr>
            <p:ph type="ftr" sz="quarter" idx="11"/>
          </p:nvPr>
        </p:nvSpPr>
        <p:spPr/>
        <p:txBody>
          <a:bodyPr/>
          <a:lstStyle/>
          <a:p>
            <a:r>
              <a:rPr lang="en-US"/>
              <a:t>www.EcoPhilly.org</a:t>
            </a:r>
            <a:endParaRPr lang="en-US" dirty="0"/>
          </a:p>
        </p:txBody>
      </p:sp>
      <p:sp>
        <p:nvSpPr>
          <p:cNvPr id="5" name="Slide Number Placeholder 4">
            <a:extLst>
              <a:ext uri="{FF2B5EF4-FFF2-40B4-BE49-F238E27FC236}">
                <a16:creationId xmlns:a16="http://schemas.microsoft.com/office/drawing/2014/main" id="{326CA637-A926-4546-994B-23F7B9962821}"/>
              </a:ext>
            </a:extLst>
          </p:cNvPr>
          <p:cNvSpPr>
            <a:spLocks noGrp="1"/>
          </p:cNvSpPr>
          <p:nvPr>
            <p:ph type="sldNum" sz="quarter" idx="12"/>
          </p:nvPr>
        </p:nvSpPr>
        <p:spPr/>
        <p:txBody>
          <a:bodyPr/>
          <a:lstStyle/>
          <a:p>
            <a:fld id="{C58FD98D-BF78-4FF1-9D7F-5E85A7961EF8}" type="slidenum">
              <a:rPr lang="en-US" smtClean="0"/>
              <a:pPr/>
              <a:t>2</a:t>
            </a:fld>
            <a:endParaRPr lang="en-US"/>
          </a:p>
        </p:txBody>
      </p:sp>
    </p:spTree>
    <p:extLst>
      <p:ext uri="{BB962C8B-B14F-4D97-AF65-F5344CB8AC3E}">
        <p14:creationId xmlns:p14="http://schemas.microsoft.com/office/powerpoint/2010/main" val="1721093333"/>
      </p:ext>
    </p:extLst>
  </p:cSld>
  <p:clrMapOvr>
    <a:masterClrMapping/>
  </p:clrMapOvr>
  <mc:AlternateContent xmlns:mc="http://schemas.openxmlformats.org/markup-compatibility/2006" xmlns:p14="http://schemas.microsoft.com/office/powerpoint/2010/main">
    <mc:Choice Requires="p14">
      <p:transition spd="slow" p14:dur="2000" advTm="11837"/>
    </mc:Choice>
    <mc:Fallback xmlns="">
      <p:transition spd="slow" advTm="1183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0F50D30-3689-490D-96DA-4524B72849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500656"/>
            <a:ext cx="9144000" cy="6093619"/>
          </a:xfrm>
          <a:prstGeom prst="rect">
            <a:avLst/>
          </a:prstGeom>
        </p:spPr>
      </p:pic>
      <p:sp>
        <p:nvSpPr>
          <p:cNvPr id="11" name="TextBox 10">
            <a:extLst>
              <a:ext uri="{FF2B5EF4-FFF2-40B4-BE49-F238E27FC236}">
                <a16:creationId xmlns:a16="http://schemas.microsoft.com/office/drawing/2014/main" id="{3199FB3F-91EE-4F6C-B6F2-3A97FF35DEEA}"/>
              </a:ext>
            </a:extLst>
          </p:cNvPr>
          <p:cNvSpPr txBox="1"/>
          <p:nvPr/>
        </p:nvSpPr>
        <p:spPr>
          <a:xfrm>
            <a:off x="0" y="33455103"/>
            <a:ext cx="9144000" cy="230832"/>
          </a:xfrm>
          <a:prstGeom prst="rect">
            <a:avLst/>
          </a:prstGeom>
          <a:noFill/>
        </p:spPr>
        <p:txBody>
          <a:bodyPr wrap="square" rtlCol="0">
            <a:spAutoFit/>
          </a:bodyPr>
          <a:lstStyle/>
          <a:p>
            <a:r>
              <a:rPr lang="en-US" sz="900">
                <a:hlinkClick r:id="rId4" tooltip="https://www.vexels.com/vectors/preview/74476/cartoon-wood-jungle-sign"/>
              </a:rPr>
              <a:t>This Photo</a:t>
            </a:r>
            <a:r>
              <a:rPr lang="en-US" sz="900"/>
              <a:t> by Unknown Author is licensed under </a:t>
            </a:r>
            <a:r>
              <a:rPr lang="en-US" sz="900">
                <a:hlinkClick r:id="rId5" tooltip="https://creativecommons.org/licenses/by/4.0/"/>
              </a:rPr>
              <a:t>CC BY</a:t>
            </a:r>
            <a:endParaRPr lang="en-US" sz="900"/>
          </a:p>
        </p:txBody>
      </p:sp>
      <p:sp>
        <p:nvSpPr>
          <p:cNvPr id="66562" name="Rectangle 2">
            <a:extLst>
              <a:ext uri="{FF2B5EF4-FFF2-40B4-BE49-F238E27FC236}">
                <a16:creationId xmlns:a16="http://schemas.microsoft.com/office/drawing/2014/main" id="{F855ED4F-BB40-4664-8541-57D3E7FF8EF6}"/>
              </a:ext>
            </a:extLst>
          </p:cNvPr>
          <p:cNvSpPr>
            <a:spLocks noGrp="1" noChangeArrowheads="1"/>
          </p:cNvSpPr>
          <p:nvPr>
            <p:ph type="ctrTitle"/>
          </p:nvPr>
        </p:nvSpPr>
        <p:spPr>
          <a:xfrm>
            <a:off x="-1676400" y="562977"/>
            <a:ext cx="7772400" cy="1470025"/>
          </a:xfrm>
        </p:spPr>
        <p:txBody>
          <a:bodyPr>
            <a:normAutofit/>
          </a:bodyPr>
          <a:lstStyle/>
          <a:p>
            <a:pPr eaLnBrk="1" hangingPunct="1"/>
            <a:r>
              <a:rPr lang="en-US" altLang="en-US" sz="7200" b="1" dirty="0"/>
              <a:t>Coral reefs</a:t>
            </a:r>
          </a:p>
        </p:txBody>
      </p:sp>
      <p:sp>
        <p:nvSpPr>
          <p:cNvPr id="66563" name="Rectangle 3">
            <a:extLst>
              <a:ext uri="{FF2B5EF4-FFF2-40B4-BE49-F238E27FC236}">
                <a16:creationId xmlns:a16="http://schemas.microsoft.com/office/drawing/2014/main" id="{3B62DF45-4430-43CF-89A1-BCB6247FFE60}"/>
              </a:ext>
            </a:extLst>
          </p:cNvPr>
          <p:cNvSpPr>
            <a:spLocks noGrp="1" noChangeArrowheads="1"/>
          </p:cNvSpPr>
          <p:nvPr>
            <p:ph type="subTitle" idx="1"/>
          </p:nvPr>
        </p:nvSpPr>
        <p:spPr>
          <a:xfrm>
            <a:off x="2819400" y="5638800"/>
            <a:ext cx="6400800" cy="1752600"/>
          </a:xfrm>
        </p:spPr>
        <p:txBody>
          <a:bodyPr>
            <a:normAutofit/>
          </a:bodyPr>
          <a:lstStyle/>
          <a:p>
            <a:r>
              <a:rPr lang="en-US" altLang="en-US" sz="4800" dirty="0">
                <a:solidFill>
                  <a:schemeClr val="bg1"/>
                </a:solidFill>
              </a:rPr>
              <a:t>The 'marine </a:t>
            </a:r>
            <a:r>
              <a:rPr lang="en-US" altLang="en-US" sz="4800" dirty="0" err="1">
                <a:solidFill>
                  <a:schemeClr val="bg1"/>
                </a:solidFill>
              </a:rPr>
              <a:t>rainforests'</a:t>
            </a:r>
            <a:endParaRPr lang="en-US" altLang="en-US" sz="4800" dirty="0">
              <a:solidFill>
                <a:schemeClr val="bg1"/>
              </a:solidFill>
            </a:endParaRPr>
          </a:p>
        </p:txBody>
      </p:sp>
    </p:spTree>
    <p:extLst>
      <p:ext uri="{BB962C8B-B14F-4D97-AF65-F5344CB8AC3E}">
        <p14:creationId xmlns:p14="http://schemas.microsoft.com/office/powerpoint/2010/main" val="1899193635"/>
      </p:ext>
    </p:extLst>
  </p:cSld>
  <p:clrMapOvr>
    <a:masterClrMapping/>
  </p:clrMapOvr>
  <mc:AlternateContent xmlns:mc="http://schemas.openxmlformats.org/markup-compatibility/2006" xmlns:p14="http://schemas.microsoft.com/office/powerpoint/2010/main">
    <mc:Choice Requires="p14">
      <p:transition spd="slow" p14:dur="2000" advTm="7989"/>
    </mc:Choice>
    <mc:Fallback xmlns="">
      <p:transition spd="slow" advTm="798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pPr eaLnBrk="1" hangingPunct="1"/>
            <a:r>
              <a:rPr lang="en-US" dirty="0"/>
              <a:t>Coral reefs …  </a:t>
            </a:r>
          </a:p>
        </p:txBody>
      </p:sp>
      <p:sp>
        <p:nvSpPr>
          <p:cNvPr id="92163" name="Rectangle 3"/>
          <p:cNvSpPr>
            <a:spLocks noGrp="1" noChangeArrowheads="1"/>
          </p:cNvSpPr>
          <p:nvPr>
            <p:ph idx="1"/>
          </p:nvPr>
        </p:nvSpPr>
        <p:spPr/>
        <p:txBody>
          <a:bodyPr>
            <a:normAutofit/>
          </a:bodyPr>
          <a:lstStyle/>
          <a:p>
            <a:r>
              <a:rPr lang="en-US" altLang="en-US" dirty="0"/>
              <a:t>… are beautiful and indispensable</a:t>
            </a:r>
          </a:p>
          <a:p>
            <a:r>
              <a:rPr lang="en-US" altLang="en-US" dirty="0"/>
              <a:t>Essential fish nurseries and source of pharmaceuticals</a:t>
            </a:r>
          </a:p>
          <a:p>
            <a:pPr eaLnBrk="1" hangingPunct="1"/>
            <a:endParaRPr lang="en-US" dirty="0"/>
          </a:p>
        </p:txBody>
      </p:sp>
      <p:sp>
        <p:nvSpPr>
          <p:cNvPr id="2" name="Footer Placeholder 1">
            <a:extLst>
              <a:ext uri="{FF2B5EF4-FFF2-40B4-BE49-F238E27FC236}">
                <a16:creationId xmlns:a16="http://schemas.microsoft.com/office/drawing/2014/main" id="{9B12779A-79AD-4587-B72F-B337B213349D}"/>
              </a:ext>
            </a:extLst>
          </p:cNvPr>
          <p:cNvSpPr>
            <a:spLocks noGrp="1"/>
          </p:cNvSpPr>
          <p:nvPr>
            <p:ph type="ftr" sz="quarter" idx="11"/>
          </p:nvPr>
        </p:nvSpPr>
        <p:spPr/>
        <p:txBody>
          <a:bodyPr/>
          <a:lstStyle/>
          <a:p>
            <a:r>
              <a:rPr lang="en-US"/>
              <a:t>www.EcoPhilly.org</a:t>
            </a:r>
            <a:endParaRPr lang="en-US" dirty="0"/>
          </a:p>
        </p:txBody>
      </p:sp>
      <p:sp>
        <p:nvSpPr>
          <p:cNvPr id="3" name="Slide Number Placeholder 2">
            <a:extLst>
              <a:ext uri="{FF2B5EF4-FFF2-40B4-BE49-F238E27FC236}">
                <a16:creationId xmlns:a16="http://schemas.microsoft.com/office/drawing/2014/main" id="{7C5775C9-0B08-402B-B45D-82B19E6F4A91}"/>
              </a:ext>
            </a:extLst>
          </p:cNvPr>
          <p:cNvSpPr>
            <a:spLocks noGrp="1"/>
          </p:cNvSpPr>
          <p:nvPr>
            <p:ph type="sldNum" sz="quarter" idx="12"/>
          </p:nvPr>
        </p:nvSpPr>
        <p:spPr/>
        <p:txBody>
          <a:bodyPr/>
          <a:lstStyle/>
          <a:p>
            <a:fld id="{C58FD98D-BF78-4FF1-9D7F-5E85A7961EF8}" type="slidenum">
              <a:rPr lang="en-US" smtClean="0"/>
              <a:pPr/>
              <a:t>21</a:t>
            </a:fld>
            <a:endParaRPr lang="en-US"/>
          </a:p>
        </p:txBody>
      </p:sp>
    </p:spTree>
    <p:extLst>
      <p:ext uri="{BB962C8B-B14F-4D97-AF65-F5344CB8AC3E}">
        <p14:creationId xmlns:p14="http://schemas.microsoft.com/office/powerpoint/2010/main" val="750662789"/>
      </p:ext>
    </p:extLst>
  </p:cSld>
  <p:clrMapOvr>
    <a:masterClrMapping/>
  </p:clrMapOvr>
  <mc:AlternateContent xmlns:mc="http://schemas.openxmlformats.org/markup-compatibility/2006" xmlns:p14="http://schemas.microsoft.com/office/powerpoint/2010/main">
    <mc:Choice Requires="p14">
      <p:transition spd="slow" p14:dur="2000" advTm="6435"/>
    </mc:Choice>
    <mc:Fallback xmlns="">
      <p:transition spd="slow" advTm="643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F34C4-55F3-435D-A329-1D6D543E0B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320" y="3830955"/>
            <a:ext cx="4297680" cy="2417445"/>
          </a:xfrm>
          <a:prstGeom prst="rect">
            <a:avLst/>
          </a:prstGeom>
        </p:spPr>
      </p:pic>
      <p:pic>
        <p:nvPicPr>
          <p:cNvPr id="5" name="Picture 4">
            <a:extLst>
              <a:ext uri="{FF2B5EF4-FFF2-40B4-BE49-F238E27FC236}">
                <a16:creationId xmlns:a16="http://schemas.microsoft.com/office/drawing/2014/main" id="{D343AE59-1CC9-404A-BC63-AD0F7079BA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71500"/>
            <a:ext cx="4663440" cy="2914650"/>
          </a:xfrm>
          <a:prstGeom prst="rect">
            <a:avLst/>
          </a:prstGeom>
        </p:spPr>
      </p:pic>
      <p:pic>
        <p:nvPicPr>
          <p:cNvPr id="4" name="Picture 3">
            <a:extLst>
              <a:ext uri="{FF2B5EF4-FFF2-40B4-BE49-F238E27FC236}">
                <a16:creationId xmlns:a16="http://schemas.microsoft.com/office/drawing/2014/main" id="{8E151ECB-3D7D-412E-A639-C5CB76F2C7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Footer Placeholder 1">
            <a:extLst>
              <a:ext uri="{FF2B5EF4-FFF2-40B4-BE49-F238E27FC236}">
                <a16:creationId xmlns:a16="http://schemas.microsoft.com/office/drawing/2014/main" id="{16B40B1A-00CF-432B-A16F-5972CD7C9C08}"/>
              </a:ext>
            </a:extLst>
          </p:cNvPr>
          <p:cNvSpPr>
            <a:spLocks noGrp="1"/>
          </p:cNvSpPr>
          <p:nvPr>
            <p:ph type="ftr" sz="quarter" idx="11"/>
          </p:nvPr>
        </p:nvSpPr>
        <p:spPr/>
        <p:txBody>
          <a:bodyPr/>
          <a:lstStyle/>
          <a:p>
            <a:r>
              <a:rPr lang="en-US"/>
              <a:t>www.EcoPhilly.org</a:t>
            </a:r>
            <a:endParaRPr lang="en-US" dirty="0"/>
          </a:p>
        </p:txBody>
      </p:sp>
      <p:sp>
        <p:nvSpPr>
          <p:cNvPr id="6" name="Slide Number Placeholder 5">
            <a:extLst>
              <a:ext uri="{FF2B5EF4-FFF2-40B4-BE49-F238E27FC236}">
                <a16:creationId xmlns:a16="http://schemas.microsoft.com/office/drawing/2014/main" id="{47B2E805-F8DE-4ED0-9D16-992B2E6DE98D}"/>
              </a:ext>
            </a:extLst>
          </p:cNvPr>
          <p:cNvSpPr>
            <a:spLocks noGrp="1"/>
          </p:cNvSpPr>
          <p:nvPr>
            <p:ph type="sldNum" sz="quarter" idx="12"/>
          </p:nvPr>
        </p:nvSpPr>
        <p:spPr/>
        <p:txBody>
          <a:bodyPr/>
          <a:lstStyle/>
          <a:p>
            <a:fld id="{C58FD98D-BF78-4FF1-9D7F-5E85A7961EF8}" type="slidenum">
              <a:rPr lang="en-US" smtClean="0"/>
              <a:pPr/>
              <a:t>22</a:t>
            </a:fld>
            <a:endParaRPr lang="en-US"/>
          </a:p>
        </p:txBody>
      </p:sp>
    </p:spTree>
    <p:extLst>
      <p:ext uri="{BB962C8B-B14F-4D97-AF65-F5344CB8AC3E}">
        <p14:creationId xmlns:p14="http://schemas.microsoft.com/office/powerpoint/2010/main" val="1738149443"/>
      </p:ext>
    </p:extLst>
  </p:cSld>
  <p:clrMapOvr>
    <a:masterClrMapping/>
  </p:clrMapOvr>
  <mc:AlternateContent xmlns:mc="http://schemas.openxmlformats.org/markup-compatibility/2006" xmlns:p14="http://schemas.microsoft.com/office/powerpoint/2010/main">
    <mc:Choice Requires="p14">
      <p:transition spd="slow" p14:dur="2000" advTm="1636"/>
    </mc:Choice>
    <mc:Fallback xmlns="">
      <p:transition spd="slow" advTm="163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F34C4-55F3-435D-A329-1D6D543E0B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6200" y="3850002"/>
            <a:ext cx="4754880" cy="2674620"/>
          </a:xfrm>
          <a:prstGeom prst="rect">
            <a:avLst/>
          </a:prstGeom>
        </p:spPr>
      </p:pic>
      <p:pic>
        <p:nvPicPr>
          <p:cNvPr id="5" name="Picture 4">
            <a:extLst>
              <a:ext uri="{FF2B5EF4-FFF2-40B4-BE49-F238E27FC236}">
                <a16:creationId xmlns:a16="http://schemas.microsoft.com/office/drawing/2014/main" id="{D343AE59-1CC9-404A-BC63-AD0F7079BA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71500"/>
            <a:ext cx="4663440" cy="2914650"/>
          </a:xfrm>
          <a:prstGeom prst="rect">
            <a:avLst/>
          </a:prstGeom>
        </p:spPr>
      </p:pic>
      <p:sp>
        <p:nvSpPr>
          <p:cNvPr id="2" name="Footer Placeholder 1">
            <a:extLst>
              <a:ext uri="{FF2B5EF4-FFF2-40B4-BE49-F238E27FC236}">
                <a16:creationId xmlns:a16="http://schemas.microsoft.com/office/drawing/2014/main" id="{7F1E086B-3403-4E87-AAC8-215D430F91B4}"/>
              </a:ext>
            </a:extLst>
          </p:cNvPr>
          <p:cNvSpPr>
            <a:spLocks noGrp="1"/>
          </p:cNvSpPr>
          <p:nvPr>
            <p:ph type="ftr" sz="quarter" idx="11"/>
          </p:nvPr>
        </p:nvSpPr>
        <p:spPr/>
        <p:txBody>
          <a:bodyPr/>
          <a:lstStyle/>
          <a:p>
            <a:r>
              <a:rPr lang="en-US"/>
              <a:t>www.EcoPhilly.org</a:t>
            </a:r>
            <a:endParaRPr lang="en-US" dirty="0"/>
          </a:p>
        </p:txBody>
      </p:sp>
      <p:sp>
        <p:nvSpPr>
          <p:cNvPr id="4" name="Slide Number Placeholder 3">
            <a:extLst>
              <a:ext uri="{FF2B5EF4-FFF2-40B4-BE49-F238E27FC236}">
                <a16:creationId xmlns:a16="http://schemas.microsoft.com/office/drawing/2014/main" id="{BC8AA5A3-DD2C-4017-A37C-805CECDE7673}"/>
              </a:ext>
            </a:extLst>
          </p:cNvPr>
          <p:cNvSpPr>
            <a:spLocks noGrp="1"/>
          </p:cNvSpPr>
          <p:nvPr>
            <p:ph type="sldNum" sz="quarter" idx="12"/>
          </p:nvPr>
        </p:nvSpPr>
        <p:spPr/>
        <p:txBody>
          <a:bodyPr/>
          <a:lstStyle/>
          <a:p>
            <a:fld id="{C58FD98D-BF78-4FF1-9D7F-5E85A7961EF8}" type="slidenum">
              <a:rPr lang="en-US" smtClean="0"/>
              <a:pPr/>
              <a:t>23</a:t>
            </a:fld>
            <a:endParaRPr lang="en-US"/>
          </a:p>
        </p:txBody>
      </p:sp>
    </p:spTree>
    <p:extLst>
      <p:ext uri="{BB962C8B-B14F-4D97-AF65-F5344CB8AC3E}">
        <p14:creationId xmlns:p14="http://schemas.microsoft.com/office/powerpoint/2010/main" val="2432753332"/>
      </p:ext>
    </p:extLst>
  </p:cSld>
  <p:clrMapOvr>
    <a:masterClrMapping/>
  </p:clrMapOvr>
  <mc:AlternateContent xmlns:mc="http://schemas.openxmlformats.org/markup-compatibility/2006" xmlns:p14="http://schemas.microsoft.com/office/powerpoint/2010/main">
    <mc:Choice Requires="p14">
      <p:transition spd="slow" p14:dur="2000" advTm="1664"/>
    </mc:Choice>
    <mc:Fallback xmlns="">
      <p:transition spd="slow" advTm="166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749BE-50C5-4A1B-B597-E8F4B9EFAA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396330"/>
            <a:ext cx="7772400" cy="5775870"/>
          </a:xfrm>
          <a:prstGeom prst="rect">
            <a:avLst/>
          </a:prstGeom>
        </p:spPr>
      </p:pic>
      <p:sp>
        <p:nvSpPr>
          <p:cNvPr id="2" name="Footer Placeholder 1">
            <a:extLst>
              <a:ext uri="{FF2B5EF4-FFF2-40B4-BE49-F238E27FC236}">
                <a16:creationId xmlns:a16="http://schemas.microsoft.com/office/drawing/2014/main" id="{F8ADFF1A-911C-4C4C-93AB-E14D7B5C26FD}"/>
              </a:ext>
            </a:extLst>
          </p:cNvPr>
          <p:cNvSpPr>
            <a:spLocks noGrp="1"/>
          </p:cNvSpPr>
          <p:nvPr>
            <p:ph type="ftr" sz="quarter" idx="11"/>
          </p:nvPr>
        </p:nvSpPr>
        <p:spPr/>
        <p:txBody>
          <a:bodyPr/>
          <a:lstStyle/>
          <a:p>
            <a:r>
              <a:rPr lang="en-US"/>
              <a:t>www.EcoPhilly.org</a:t>
            </a:r>
            <a:endParaRPr lang="en-US" dirty="0"/>
          </a:p>
        </p:txBody>
      </p:sp>
      <p:sp>
        <p:nvSpPr>
          <p:cNvPr id="4" name="Slide Number Placeholder 3">
            <a:extLst>
              <a:ext uri="{FF2B5EF4-FFF2-40B4-BE49-F238E27FC236}">
                <a16:creationId xmlns:a16="http://schemas.microsoft.com/office/drawing/2014/main" id="{301096E7-2840-4591-AE59-EBA593DE4BDD}"/>
              </a:ext>
            </a:extLst>
          </p:cNvPr>
          <p:cNvSpPr>
            <a:spLocks noGrp="1"/>
          </p:cNvSpPr>
          <p:nvPr>
            <p:ph type="sldNum" sz="quarter" idx="12"/>
          </p:nvPr>
        </p:nvSpPr>
        <p:spPr/>
        <p:txBody>
          <a:bodyPr/>
          <a:lstStyle/>
          <a:p>
            <a:fld id="{C58FD98D-BF78-4FF1-9D7F-5E85A7961EF8}" type="slidenum">
              <a:rPr lang="en-US" smtClean="0"/>
              <a:pPr/>
              <a:t>24</a:t>
            </a:fld>
            <a:endParaRPr lang="en-US"/>
          </a:p>
        </p:txBody>
      </p:sp>
    </p:spTree>
    <p:extLst>
      <p:ext uri="{BB962C8B-B14F-4D97-AF65-F5344CB8AC3E}">
        <p14:creationId xmlns:p14="http://schemas.microsoft.com/office/powerpoint/2010/main" val="3993971016"/>
      </p:ext>
    </p:extLst>
  </p:cSld>
  <p:clrMapOvr>
    <a:masterClrMapping/>
  </p:clrMapOvr>
  <mc:AlternateContent xmlns:mc="http://schemas.openxmlformats.org/markup-compatibility/2006" xmlns:p14="http://schemas.microsoft.com/office/powerpoint/2010/main">
    <mc:Choice Requires="p14">
      <p:transition spd="slow" p14:dur="2000" advTm="1562"/>
    </mc:Choice>
    <mc:Fallback xmlns="">
      <p:transition spd="slow" advTm="156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DD4AC9-02FE-405A-9A72-B22AF865FC0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5750" y="571500"/>
            <a:ext cx="8572500" cy="5715000"/>
          </a:xfrm>
          <a:prstGeom prst="rect">
            <a:avLst/>
          </a:prstGeom>
        </p:spPr>
      </p:pic>
      <p:sp>
        <p:nvSpPr>
          <p:cNvPr id="2" name="Footer Placeholder 1">
            <a:extLst>
              <a:ext uri="{FF2B5EF4-FFF2-40B4-BE49-F238E27FC236}">
                <a16:creationId xmlns:a16="http://schemas.microsoft.com/office/drawing/2014/main" id="{C375C669-DE43-4C4A-AEB9-E2342944C207}"/>
              </a:ext>
            </a:extLst>
          </p:cNvPr>
          <p:cNvSpPr>
            <a:spLocks noGrp="1"/>
          </p:cNvSpPr>
          <p:nvPr>
            <p:ph type="ftr" sz="quarter" idx="11"/>
          </p:nvPr>
        </p:nvSpPr>
        <p:spPr/>
        <p:txBody>
          <a:bodyPr/>
          <a:lstStyle/>
          <a:p>
            <a:r>
              <a:rPr lang="en-US"/>
              <a:t>www.EcoPhilly.org</a:t>
            </a:r>
            <a:endParaRPr lang="en-US" dirty="0"/>
          </a:p>
        </p:txBody>
      </p:sp>
      <p:sp>
        <p:nvSpPr>
          <p:cNvPr id="4" name="Slide Number Placeholder 3">
            <a:extLst>
              <a:ext uri="{FF2B5EF4-FFF2-40B4-BE49-F238E27FC236}">
                <a16:creationId xmlns:a16="http://schemas.microsoft.com/office/drawing/2014/main" id="{697340A8-EE07-40DD-9444-A035A8386D7F}"/>
              </a:ext>
            </a:extLst>
          </p:cNvPr>
          <p:cNvSpPr>
            <a:spLocks noGrp="1"/>
          </p:cNvSpPr>
          <p:nvPr>
            <p:ph type="sldNum" sz="quarter" idx="12"/>
          </p:nvPr>
        </p:nvSpPr>
        <p:spPr/>
        <p:txBody>
          <a:bodyPr/>
          <a:lstStyle/>
          <a:p>
            <a:fld id="{C58FD98D-BF78-4FF1-9D7F-5E85A7961EF8}" type="slidenum">
              <a:rPr lang="en-US" smtClean="0"/>
              <a:pPr/>
              <a:t>25</a:t>
            </a:fld>
            <a:endParaRPr lang="en-US"/>
          </a:p>
        </p:txBody>
      </p:sp>
    </p:spTree>
    <p:extLst>
      <p:ext uri="{BB962C8B-B14F-4D97-AF65-F5344CB8AC3E}">
        <p14:creationId xmlns:p14="http://schemas.microsoft.com/office/powerpoint/2010/main" val="3582174787"/>
      </p:ext>
    </p:extLst>
  </p:cSld>
  <p:clrMapOvr>
    <a:masterClrMapping/>
  </p:clrMapOvr>
  <mc:AlternateContent xmlns:mc="http://schemas.openxmlformats.org/markup-compatibility/2006" xmlns:p14="http://schemas.microsoft.com/office/powerpoint/2010/main">
    <mc:Choice Requires="p14">
      <p:transition spd="slow" p14:dur="2000" advTm="1617"/>
    </mc:Choice>
    <mc:Fallback xmlns="">
      <p:transition spd="slow" advTm="161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pPr eaLnBrk="1" hangingPunct="1"/>
            <a:r>
              <a:rPr lang="en-US" dirty="0"/>
              <a:t>Coral reefs are in trouble</a:t>
            </a:r>
          </a:p>
        </p:txBody>
      </p:sp>
      <p:sp>
        <p:nvSpPr>
          <p:cNvPr id="2" name="Content Placeholder 1">
            <a:extLst>
              <a:ext uri="{FF2B5EF4-FFF2-40B4-BE49-F238E27FC236}">
                <a16:creationId xmlns:a16="http://schemas.microsoft.com/office/drawing/2014/main" id="{C2C50714-0ACD-4926-8CF2-C58AB11A0766}"/>
              </a:ext>
            </a:extLst>
          </p:cNvPr>
          <p:cNvSpPr>
            <a:spLocks noGrp="1"/>
          </p:cNvSpPr>
          <p:nvPr>
            <p:ph idx="1"/>
          </p:nvPr>
        </p:nvSpPr>
        <p:spPr/>
        <p:txBody>
          <a:bodyPr/>
          <a:lstStyle/>
          <a:p>
            <a:r>
              <a:rPr lang="en-US" dirty="0"/>
              <a:t>Runoff of polluted water</a:t>
            </a:r>
          </a:p>
          <a:p>
            <a:r>
              <a:rPr lang="en-US" dirty="0"/>
              <a:t>Overfishing</a:t>
            </a:r>
          </a:p>
          <a:p>
            <a:r>
              <a:rPr lang="en-US" dirty="0"/>
              <a:t>Cyanide</a:t>
            </a:r>
          </a:p>
          <a:p>
            <a:r>
              <a:rPr lang="en-US" dirty="0"/>
              <a:t>Acidification from increased CO</a:t>
            </a:r>
            <a:r>
              <a:rPr lang="en-US" baseline="-25000" dirty="0"/>
              <a:t>2</a:t>
            </a:r>
            <a:r>
              <a:rPr lang="en-US" dirty="0"/>
              <a:t> in the atmosphere</a:t>
            </a:r>
          </a:p>
          <a:p>
            <a:r>
              <a:rPr lang="en-US" dirty="0"/>
              <a:t>Bleaching due to high temperatures</a:t>
            </a:r>
          </a:p>
          <a:p>
            <a:endParaRPr lang="en-US" dirty="0"/>
          </a:p>
        </p:txBody>
      </p:sp>
      <p:sp>
        <p:nvSpPr>
          <p:cNvPr id="3" name="Footer Placeholder 2">
            <a:extLst>
              <a:ext uri="{FF2B5EF4-FFF2-40B4-BE49-F238E27FC236}">
                <a16:creationId xmlns:a16="http://schemas.microsoft.com/office/drawing/2014/main" id="{BA9C269D-8868-4785-A7CE-EE1799E1B03F}"/>
              </a:ext>
            </a:extLst>
          </p:cNvPr>
          <p:cNvSpPr>
            <a:spLocks noGrp="1"/>
          </p:cNvSpPr>
          <p:nvPr>
            <p:ph type="ftr" sz="quarter" idx="11"/>
          </p:nvPr>
        </p:nvSpPr>
        <p:spPr/>
        <p:txBody>
          <a:bodyPr/>
          <a:lstStyle/>
          <a:p>
            <a:r>
              <a:rPr lang="en-US"/>
              <a:t>www.EcoPhilly.org</a:t>
            </a:r>
            <a:endParaRPr lang="en-US" dirty="0"/>
          </a:p>
        </p:txBody>
      </p:sp>
      <p:sp>
        <p:nvSpPr>
          <p:cNvPr id="4" name="Slide Number Placeholder 3">
            <a:extLst>
              <a:ext uri="{FF2B5EF4-FFF2-40B4-BE49-F238E27FC236}">
                <a16:creationId xmlns:a16="http://schemas.microsoft.com/office/drawing/2014/main" id="{3E156E4D-490F-4F0A-90B4-7E236E4910D1}"/>
              </a:ext>
            </a:extLst>
          </p:cNvPr>
          <p:cNvSpPr>
            <a:spLocks noGrp="1"/>
          </p:cNvSpPr>
          <p:nvPr>
            <p:ph type="sldNum" sz="quarter" idx="12"/>
          </p:nvPr>
        </p:nvSpPr>
        <p:spPr/>
        <p:txBody>
          <a:bodyPr/>
          <a:lstStyle/>
          <a:p>
            <a:fld id="{C58FD98D-BF78-4FF1-9D7F-5E85A7961EF8}" type="slidenum">
              <a:rPr lang="en-US" smtClean="0"/>
              <a:pPr/>
              <a:t>26</a:t>
            </a:fld>
            <a:endParaRPr lang="en-US"/>
          </a:p>
        </p:txBody>
      </p:sp>
    </p:spTree>
    <p:extLst>
      <p:ext uri="{BB962C8B-B14F-4D97-AF65-F5344CB8AC3E}">
        <p14:creationId xmlns:p14="http://schemas.microsoft.com/office/powerpoint/2010/main" val="8744465"/>
      </p:ext>
    </p:extLst>
  </p:cSld>
  <p:clrMapOvr>
    <a:masterClrMapping/>
  </p:clrMapOvr>
  <mc:AlternateContent xmlns:mc="http://schemas.openxmlformats.org/markup-compatibility/2006" xmlns:p14="http://schemas.microsoft.com/office/powerpoint/2010/main">
    <mc:Choice Requires="p14">
      <p:transition spd="slow" p14:dur="2000" advTm="8194"/>
    </mc:Choice>
    <mc:Fallback xmlns="">
      <p:transition spd="slow" advTm="819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B2369E-050B-42F8-AA2C-BE6565DF26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 y="387417"/>
            <a:ext cx="9144000" cy="6083166"/>
          </a:xfrm>
          <a:prstGeom prst="rect">
            <a:avLst/>
          </a:prstGeom>
        </p:spPr>
      </p:pic>
      <p:sp>
        <p:nvSpPr>
          <p:cNvPr id="2" name="Footer Placeholder 1">
            <a:extLst>
              <a:ext uri="{FF2B5EF4-FFF2-40B4-BE49-F238E27FC236}">
                <a16:creationId xmlns:a16="http://schemas.microsoft.com/office/drawing/2014/main" id="{ED1B3A43-9849-443E-957A-3DBAA5836A2C}"/>
              </a:ext>
            </a:extLst>
          </p:cNvPr>
          <p:cNvSpPr>
            <a:spLocks noGrp="1"/>
          </p:cNvSpPr>
          <p:nvPr>
            <p:ph type="ftr" sz="quarter" idx="11"/>
          </p:nvPr>
        </p:nvSpPr>
        <p:spPr/>
        <p:txBody>
          <a:bodyPr/>
          <a:lstStyle/>
          <a:p>
            <a:r>
              <a:rPr lang="en-US"/>
              <a:t>www.EcoPhilly.org</a:t>
            </a:r>
            <a:endParaRPr lang="en-US" dirty="0"/>
          </a:p>
        </p:txBody>
      </p:sp>
      <p:sp>
        <p:nvSpPr>
          <p:cNvPr id="4" name="Slide Number Placeholder 3">
            <a:extLst>
              <a:ext uri="{FF2B5EF4-FFF2-40B4-BE49-F238E27FC236}">
                <a16:creationId xmlns:a16="http://schemas.microsoft.com/office/drawing/2014/main" id="{874F31F3-A2D1-4D2B-B5AC-F2587A86B054}"/>
              </a:ext>
            </a:extLst>
          </p:cNvPr>
          <p:cNvSpPr>
            <a:spLocks noGrp="1"/>
          </p:cNvSpPr>
          <p:nvPr>
            <p:ph type="sldNum" sz="quarter" idx="12"/>
          </p:nvPr>
        </p:nvSpPr>
        <p:spPr/>
        <p:txBody>
          <a:bodyPr/>
          <a:lstStyle/>
          <a:p>
            <a:fld id="{C58FD98D-BF78-4FF1-9D7F-5E85A7961EF8}" type="slidenum">
              <a:rPr lang="en-US" smtClean="0"/>
              <a:pPr/>
              <a:t>27</a:t>
            </a:fld>
            <a:endParaRPr lang="en-US"/>
          </a:p>
        </p:txBody>
      </p:sp>
    </p:spTree>
    <p:extLst>
      <p:ext uri="{BB962C8B-B14F-4D97-AF65-F5344CB8AC3E}">
        <p14:creationId xmlns:p14="http://schemas.microsoft.com/office/powerpoint/2010/main" val="1256081210"/>
      </p:ext>
    </p:extLst>
  </p:cSld>
  <p:clrMapOvr>
    <a:masterClrMapping/>
  </p:clrMapOvr>
  <mc:AlternateContent xmlns:mc="http://schemas.openxmlformats.org/markup-compatibility/2006" xmlns:p14="http://schemas.microsoft.com/office/powerpoint/2010/main">
    <mc:Choice Requires="p14">
      <p:transition spd="slow" p14:dur="2000" advTm="3256"/>
    </mc:Choice>
    <mc:Fallback xmlns="">
      <p:transition spd="slow" advTm="325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eached coral.jpg"/>
          <p:cNvPicPr>
            <a:picLocks noChangeAspect="1"/>
          </p:cNvPicPr>
          <p:nvPr/>
        </p:nvPicPr>
        <p:blipFill>
          <a:blip r:embed="rId3" cstate="print"/>
          <a:stretch>
            <a:fillRect/>
          </a:stretch>
        </p:blipFill>
        <p:spPr>
          <a:xfrm>
            <a:off x="2246689" y="685800"/>
            <a:ext cx="4650621" cy="4846320"/>
          </a:xfrm>
          <a:prstGeom prst="rect">
            <a:avLst/>
          </a:prstGeom>
        </p:spPr>
      </p:pic>
      <p:sp>
        <p:nvSpPr>
          <p:cNvPr id="2" name="TextBox 1">
            <a:extLst>
              <a:ext uri="{FF2B5EF4-FFF2-40B4-BE49-F238E27FC236}">
                <a16:creationId xmlns:a16="http://schemas.microsoft.com/office/drawing/2014/main" id="{748085E6-88F2-4281-83E0-806EF266C3EB}"/>
              </a:ext>
            </a:extLst>
          </p:cNvPr>
          <p:cNvSpPr txBox="1"/>
          <p:nvPr/>
        </p:nvSpPr>
        <p:spPr>
          <a:xfrm>
            <a:off x="609600" y="5715000"/>
            <a:ext cx="8077200" cy="646331"/>
          </a:xfrm>
          <a:prstGeom prst="rect">
            <a:avLst/>
          </a:prstGeom>
          <a:noFill/>
        </p:spPr>
        <p:txBody>
          <a:bodyPr wrap="square" rtlCol="0">
            <a:spAutoFit/>
          </a:bodyPr>
          <a:lstStyle/>
          <a:p>
            <a:pPr algn="ctr"/>
            <a:r>
              <a:rPr lang="en-US" dirty="0"/>
              <a:t>“Who turned the wonderworld of the seas into underwater cemeteries bereft of color and life?”</a:t>
            </a:r>
          </a:p>
        </p:txBody>
      </p:sp>
      <p:sp>
        <p:nvSpPr>
          <p:cNvPr id="3" name="Footer Placeholder 2">
            <a:extLst>
              <a:ext uri="{FF2B5EF4-FFF2-40B4-BE49-F238E27FC236}">
                <a16:creationId xmlns:a16="http://schemas.microsoft.com/office/drawing/2014/main" id="{D7973906-DAE0-4A03-A1C3-4AFAD181C6F3}"/>
              </a:ext>
            </a:extLst>
          </p:cNvPr>
          <p:cNvSpPr>
            <a:spLocks noGrp="1"/>
          </p:cNvSpPr>
          <p:nvPr>
            <p:ph type="ftr" sz="quarter" idx="11"/>
          </p:nvPr>
        </p:nvSpPr>
        <p:spPr/>
        <p:txBody>
          <a:bodyPr/>
          <a:lstStyle/>
          <a:p>
            <a:r>
              <a:rPr lang="en-US"/>
              <a:t>www.EcoPhilly.org</a:t>
            </a:r>
            <a:endParaRPr lang="en-US" dirty="0"/>
          </a:p>
        </p:txBody>
      </p:sp>
      <p:sp>
        <p:nvSpPr>
          <p:cNvPr id="5" name="Slide Number Placeholder 4">
            <a:extLst>
              <a:ext uri="{FF2B5EF4-FFF2-40B4-BE49-F238E27FC236}">
                <a16:creationId xmlns:a16="http://schemas.microsoft.com/office/drawing/2014/main" id="{38F77BE2-5510-4CD3-82FE-42E582667E47}"/>
              </a:ext>
            </a:extLst>
          </p:cNvPr>
          <p:cNvSpPr>
            <a:spLocks noGrp="1"/>
          </p:cNvSpPr>
          <p:nvPr>
            <p:ph type="sldNum" sz="quarter" idx="12"/>
          </p:nvPr>
        </p:nvSpPr>
        <p:spPr/>
        <p:txBody>
          <a:bodyPr/>
          <a:lstStyle/>
          <a:p>
            <a:fld id="{C58FD98D-BF78-4FF1-9D7F-5E85A7961EF8}" type="slidenum">
              <a:rPr lang="en-US" smtClean="0"/>
              <a:pPr/>
              <a:t>28</a:t>
            </a:fld>
            <a:endParaRPr lang="en-US"/>
          </a:p>
        </p:txBody>
      </p:sp>
    </p:spTree>
    <p:extLst>
      <p:ext uri="{BB962C8B-B14F-4D97-AF65-F5344CB8AC3E}">
        <p14:creationId xmlns:p14="http://schemas.microsoft.com/office/powerpoint/2010/main" val="264988402"/>
      </p:ext>
    </p:extLst>
  </p:cSld>
  <p:clrMapOvr>
    <a:masterClrMapping/>
  </p:clrMapOvr>
  <mc:AlternateContent xmlns:mc="http://schemas.openxmlformats.org/markup-compatibility/2006" xmlns:p14="http://schemas.microsoft.com/office/powerpoint/2010/main">
    <mc:Choice Requires="p14">
      <p:transition spd="slow" p14:dur="2000" advTm="7296"/>
    </mc:Choice>
    <mc:Fallback xmlns="">
      <p:transition spd="slow" advTm="729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Grp="1" noChangeArrowheads="1"/>
          </p:cNvSpPr>
          <p:nvPr>
            <p:ph type="ctrTitle"/>
          </p:nvPr>
        </p:nvSpPr>
        <p:spPr>
          <a:xfrm>
            <a:off x="685800" y="1011488"/>
            <a:ext cx="7772400" cy="1470025"/>
          </a:xfrm>
        </p:spPr>
        <p:txBody>
          <a:bodyPr/>
          <a:lstStyle/>
          <a:p>
            <a:pPr eaLnBrk="1" hangingPunct="1"/>
            <a:r>
              <a:rPr lang="en-US" dirty="0"/>
              <a:t>How can I make any difference?</a:t>
            </a:r>
          </a:p>
        </p:txBody>
      </p:sp>
      <p:sp>
        <p:nvSpPr>
          <p:cNvPr id="125955" name="Rectangle 5"/>
          <p:cNvSpPr>
            <a:spLocks noGrp="1" noChangeArrowheads="1"/>
          </p:cNvSpPr>
          <p:nvPr>
            <p:ph type="subTitle" idx="1"/>
          </p:nvPr>
        </p:nvSpPr>
        <p:spPr>
          <a:xfrm>
            <a:off x="304800" y="3224467"/>
            <a:ext cx="8382000" cy="2546684"/>
          </a:xfrm>
        </p:spPr>
        <p:txBody>
          <a:bodyPr>
            <a:noAutofit/>
          </a:bodyPr>
          <a:lstStyle/>
          <a:p>
            <a:r>
              <a:rPr lang="en-US" sz="2800" dirty="0">
                <a:solidFill>
                  <a:srgbClr val="C00000"/>
                </a:solidFill>
              </a:rPr>
              <a:t>“Faced as we are </a:t>
            </a:r>
          </a:p>
          <a:p>
            <a:r>
              <a:rPr lang="en-US" sz="2800" dirty="0">
                <a:solidFill>
                  <a:srgbClr val="C00000"/>
                </a:solidFill>
              </a:rPr>
              <a:t>with global environmental deterioration, </a:t>
            </a:r>
          </a:p>
          <a:p>
            <a:r>
              <a:rPr lang="en-US" sz="2800" dirty="0">
                <a:solidFill>
                  <a:srgbClr val="C00000"/>
                </a:solidFill>
              </a:rPr>
              <a:t>I wish to address </a:t>
            </a:r>
          </a:p>
          <a:p>
            <a:r>
              <a:rPr lang="en-US" sz="2800" dirty="0">
                <a:solidFill>
                  <a:srgbClr val="C00000"/>
                </a:solidFill>
              </a:rPr>
              <a:t>every person living on this planet...”</a:t>
            </a:r>
          </a:p>
          <a:p>
            <a:r>
              <a:rPr lang="en-US" sz="2800" dirty="0">
                <a:solidFill>
                  <a:srgbClr val="C00000"/>
                </a:solidFill>
              </a:rPr>
              <a:t>(Pope Francis, Laudato Si’ #3)</a:t>
            </a:r>
          </a:p>
        </p:txBody>
      </p:sp>
    </p:spTree>
  </p:cSld>
  <p:clrMapOvr>
    <a:masterClrMapping/>
  </p:clrMapOvr>
  <mc:AlternateContent xmlns:mc="http://schemas.openxmlformats.org/markup-compatibility/2006" xmlns:p14="http://schemas.microsoft.com/office/powerpoint/2010/main">
    <mc:Choice Requires="p14">
      <p:transition spd="slow" p14:dur="2000" advTm="13427"/>
    </mc:Choice>
    <mc:Fallback xmlns="">
      <p:transition spd="slow" advTm="134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fade">
                                      <p:cBhvr>
                                        <p:cTn id="7" dur="500"/>
                                        <p:tgtEl>
                                          <p:spTgt spid="12595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5955">
                                            <p:txEl>
                                              <p:pRg st="1" end="1"/>
                                            </p:txEl>
                                          </p:spTgt>
                                        </p:tgtEl>
                                        <p:attrNameLst>
                                          <p:attrName>style.visibility</p:attrName>
                                        </p:attrNameLst>
                                      </p:cBhvr>
                                      <p:to>
                                        <p:strVal val="visible"/>
                                      </p:to>
                                    </p:set>
                                    <p:animEffect transition="in" filter="fade">
                                      <p:cBhvr>
                                        <p:cTn id="11" dur="500"/>
                                        <p:tgtEl>
                                          <p:spTgt spid="12595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5955">
                                            <p:txEl>
                                              <p:pRg st="2" end="2"/>
                                            </p:txEl>
                                          </p:spTgt>
                                        </p:tgtEl>
                                        <p:attrNameLst>
                                          <p:attrName>style.visibility</p:attrName>
                                        </p:attrNameLst>
                                      </p:cBhvr>
                                      <p:to>
                                        <p:strVal val="visible"/>
                                      </p:to>
                                    </p:set>
                                    <p:animEffect transition="in" filter="fade">
                                      <p:cBhvr>
                                        <p:cTn id="15" dur="500"/>
                                        <p:tgtEl>
                                          <p:spTgt spid="12595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5955">
                                            <p:txEl>
                                              <p:pRg st="3" end="3"/>
                                            </p:txEl>
                                          </p:spTgt>
                                        </p:tgtEl>
                                        <p:attrNameLst>
                                          <p:attrName>style.visibility</p:attrName>
                                        </p:attrNameLst>
                                      </p:cBhvr>
                                      <p:to>
                                        <p:strVal val="visible"/>
                                      </p:to>
                                    </p:set>
                                    <p:animEffect transition="in" filter="fade">
                                      <p:cBhvr>
                                        <p:cTn id="19" dur="500"/>
                                        <p:tgtEl>
                                          <p:spTgt spid="12595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5955">
                                            <p:txEl>
                                              <p:pRg st="4" end="4"/>
                                            </p:txEl>
                                          </p:spTgt>
                                        </p:tgtEl>
                                        <p:attrNameLst>
                                          <p:attrName>style.visibility</p:attrName>
                                        </p:attrNameLst>
                                      </p:cBhvr>
                                      <p:to>
                                        <p:strVal val="visible"/>
                                      </p:to>
                                    </p:set>
                                    <p:animEffect transition="in" filter="fade">
                                      <p:cBhvr>
                                        <p:cTn id="24" dur="500"/>
                                        <p:tgtEl>
                                          <p:spTgt spid="1259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3kids_carry_buckets_MLW1_246">
            <a:extLst>
              <a:ext uri="{FF2B5EF4-FFF2-40B4-BE49-F238E27FC236}">
                <a16:creationId xmlns:a16="http://schemas.microsoft.com/office/drawing/2014/main" id="{6B4A7BE3-8BFA-416D-87AC-C0E229C0BCF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762000"/>
            <a:ext cx="356552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5" descr="women_carry_pitchers_ET18_025">
            <a:extLst>
              <a:ext uri="{FF2B5EF4-FFF2-40B4-BE49-F238E27FC236}">
                <a16:creationId xmlns:a16="http://schemas.microsoft.com/office/drawing/2014/main" id="{869F66D2-79C1-43F7-988B-DEFDAFCB986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680075" y="762000"/>
            <a:ext cx="346392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6" descr="ethiopia-tap-water_150_600x450">
            <a:extLst>
              <a:ext uri="{FF2B5EF4-FFF2-40B4-BE49-F238E27FC236}">
                <a16:creationId xmlns:a16="http://schemas.microsoft.com/office/drawing/2014/main" id="{65E64C62-F980-4A4B-B02F-AEBC7AB4191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252814" y="3200400"/>
            <a:ext cx="4570413"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74DA0BC-E1C4-445D-8561-46D92773A89E}"/>
              </a:ext>
            </a:extLst>
          </p:cNvPr>
          <p:cNvSpPr txBox="1"/>
          <p:nvPr/>
        </p:nvSpPr>
        <p:spPr>
          <a:xfrm>
            <a:off x="3886200" y="304800"/>
            <a:ext cx="1371600" cy="3139321"/>
          </a:xfrm>
          <a:prstGeom prst="rect">
            <a:avLst/>
          </a:prstGeom>
          <a:noFill/>
        </p:spPr>
        <p:txBody>
          <a:bodyPr wrap="square" rtlCol="0">
            <a:spAutoFit/>
          </a:bodyPr>
          <a:lstStyle/>
          <a:p>
            <a:r>
              <a:rPr lang="en-US" altLang="en-US" dirty="0"/>
              <a:t>Over half a billion of our brothers and sisters in the Third World are without ready access to clean water</a:t>
            </a:r>
          </a:p>
          <a:p>
            <a:pPr lvl="1"/>
            <a:endParaRPr lang="en-US" altLang="en-US" dirty="0"/>
          </a:p>
        </p:txBody>
      </p:sp>
      <p:sp>
        <p:nvSpPr>
          <p:cNvPr id="3" name="TextBox 2">
            <a:extLst>
              <a:ext uri="{FF2B5EF4-FFF2-40B4-BE49-F238E27FC236}">
                <a16:creationId xmlns:a16="http://schemas.microsoft.com/office/drawing/2014/main" id="{01A1F1A4-B2D1-4D09-856B-B068E594974E}"/>
              </a:ext>
            </a:extLst>
          </p:cNvPr>
          <p:cNvSpPr txBox="1"/>
          <p:nvPr/>
        </p:nvSpPr>
        <p:spPr>
          <a:xfrm>
            <a:off x="82233" y="5629870"/>
            <a:ext cx="3887787" cy="923330"/>
          </a:xfrm>
          <a:prstGeom prst="rect">
            <a:avLst/>
          </a:prstGeom>
          <a:noFill/>
        </p:spPr>
        <p:txBody>
          <a:bodyPr wrap="square" rtlCol="0">
            <a:spAutoFit/>
          </a:bodyPr>
          <a:lstStyle/>
          <a:p>
            <a:pPr lvl="1"/>
            <a:r>
              <a:rPr lang="en-US" altLang="en-US" dirty="0"/>
              <a:t>80% of illness in the Third World is linked to inadequate water and sanitation</a:t>
            </a:r>
          </a:p>
        </p:txBody>
      </p:sp>
      <p:sp>
        <p:nvSpPr>
          <p:cNvPr id="4" name="TextBox 3">
            <a:extLst>
              <a:ext uri="{FF2B5EF4-FFF2-40B4-BE49-F238E27FC236}">
                <a16:creationId xmlns:a16="http://schemas.microsoft.com/office/drawing/2014/main" id="{33F65867-66A7-4E98-AC57-D10E0918EF45}"/>
              </a:ext>
            </a:extLst>
          </p:cNvPr>
          <p:cNvSpPr txBox="1"/>
          <p:nvPr/>
        </p:nvSpPr>
        <p:spPr>
          <a:xfrm>
            <a:off x="548640" y="4123730"/>
            <a:ext cx="3016885" cy="923330"/>
          </a:xfrm>
          <a:prstGeom prst="rect">
            <a:avLst/>
          </a:prstGeom>
          <a:noFill/>
        </p:spPr>
        <p:txBody>
          <a:bodyPr wrap="square" rtlCol="0">
            <a:spAutoFit/>
          </a:bodyPr>
          <a:lstStyle/>
          <a:p>
            <a:r>
              <a:rPr lang="en-US" altLang="en-US" dirty="0"/>
              <a:t>Women in developing countries walk an average of 3.7 miles to get water</a:t>
            </a:r>
            <a:endParaRPr lang="en-US" dirty="0"/>
          </a:p>
        </p:txBody>
      </p:sp>
      <p:sp>
        <p:nvSpPr>
          <p:cNvPr id="5" name="Footer Placeholder 4">
            <a:extLst>
              <a:ext uri="{FF2B5EF4-FFF2-40B4-BE49-F238E27FC236}">
                <a16:creationId xmlns:a16="http://schemas.microsoft.com/office/drawing/2014/main" id="{04E0DCDB-E2A2-4217-980C-13D1A3F45238}"/>
              </a:ext>
            </a:extLst>
          </p:cNvPr>
          <p:cNvSpPr>
            <a:spLocks noGrp="1"/>
          </p:cNvSpPr>
          <p:nvPr>
            <p:ph type="ftr" sz="quarter" idx="11"/>
          </p:nvPr>
        </p:nvSpPr>
        <p:spPr/>
        <p:txBody>
          <a:bodyPr/>
          <a:lstStyle/>
          <a:p>
            <a:r>
              <a:rPr lang="en-US"/>
              <a:t>www.EcoPhilly.org</a:t>
            </a:r>
            <a:endParaRPr lang="en-US" dirty="0"/>
          </a:p>
        </p:txBody>
      </p:sp>
      <p:sp>
        <p:nvSpPr>
          <p:cNvPr id="6" name="Slide Number Placeholder 5">
            <a:extLst>
              <a:ext uri="{FF2B5EF4-FFF2-40B4-BE49-F238E27FC236}">
                <a16:creationId xmlns:a16="http://schemas.microsoft.com/office/drawing/2014/main" id="{95A56246-D80E-48E2-9D44-E28B0EF2E566}"/>
              </a:ext>
            </a:extLst>
          </p:cNvPr>
          <p:cNvSpPr>
            <a:spLocks noGrp="1"/>
          </p:cNvSpPr>
          <p:nvPr>
            <p:ph type="sldNum" sz="quarter" idx="12"/>
          </p:nvPr>
        </p:nvSpPr>
        <p:spPr/>
        <p:txBody>
          <a:bodyPr/>
          <a:lstStyle/>
          <a:p>
            <a:fld id="{C58FD98D-BF78-4FF1-9D7F-5E85A7961EF8}" type="slidenum">
              <a:rPr lang="en-US" smtClean="0"/>
              <a:pPr/>
              <a:t>3</a:t>
            </a:fld>
            <a:endParaRPr lang="en-US"/>
          </a:p>
        </p:txBody>
      </p:sp>
    </p:spTree>
    <p:extLst>
      <p:ext uri="{BB962C8B-B14F-4D97-AF65-F5344CB8AC3E}">
        <p14:creationId xmlns:p14="http://schemas.microsoft.com/office/powerpoint/2010/main" val="2629352129"/>
      </p:ext>
    </p:extLst>
  </p:cSld>
  <p:clrMapOvr>
    <a:masterClrMapping/>
  </p:clrMapOvr>
  <mc:AlternateContent xmlns:mc="http://schemas.openxmlformats.org/markup-compatibility/2006" xmlns:p14="http://schemas.microsoft.com/office/powerpoint/2010/main">
    <mc:Choice Requires="p14">
      <p:transition spd="slow" p14:dur="2000" advTm="8315"/>
    </mc:Choice>
    <mc:Fallback xmlns="">
      <p:transition spd="slow" advTm="83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37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7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these critical resources</a:t>
            </a:r>
          </a:p>
        </p:txBody>
      </p:sp>
      <p:sp>
        <p:nvSpPr>
          <p:cNvPr id="3" name="Content Placeholder 2"/>
          <p:cNvSpPr>
            <a:spLocks noGrp="1"/>
          </p:cNvSpPr>
          <p:nvPr>
            <p:ph idx="1"/>
          </p:nvPr>
        </p:nvSpPr>
        <p:spPr/>
        <p:txBody>
          <a:bodyPr>
            <a:normAutofit/>
          </a:bodyPr>
          <a:lstStyle/>
          <a:p>
            <a:pPr>
              <a:buFontTx/>
              <a:buChar char="•"/>
            </a:pPr>
            <a:r>
              <a:rPr lang="en-US" dirty="0"/>
              <a:t>Clean unpolluted water</a:t>
            </a:r>
          </a:p>
          <a:p>
            <a:pPr>
              <a:buFontTx/>
              <a:buChar char="•"/>
            </a:pPr>
            <a:r>
              <a:rPr lang="en-US" dirty="0"/>
              <a:t>Plastics</a:t>
            </a:r>
          </a:p>
          <a:p>
            <a:pPr>
              <a:buFontTx/>
              <a:buChar char="•"/>
            </a:pPr>
            <a:r>
              <a:rPr lang="en-US" dirty="0"/>
              <a:t>Coral reefs</a:t>
            </a:r>
          </a:p>
        </p:txBody>
      </p:sp>
      <p:sp>
        <p:nvSpPr>
          <p:cNvPr id="4" name="Footer Placeholder 3">
            <a:extLst>
              <a:ext uri="{FF2B5EF4-FFF2-40B4-BE49-F238E27FC236}">
                <a16:creationId xmlns:a16="http://schemas.microsoft.com/office/drawing/2014/main" id="{3B276177-5A36-424D-BE46-C6C28F06CBAC}"/>
              </a:ext>
            </a:extLst>
          </p:cNvPr>
          <p:cNvSpPr>
            <a:spLocks noGrp="1"/>
          </p:cNvSpPr>
          <p:nvPr>
            <p:ph type="ftr" sz="quarter" idx="11"/>
          </p:nvPr>
        </p:nvSpPr>
        <p:spPr/>
        <p:txBody>
          <a:bodyPr/>
          <a:lstStyle/>
          <a:p>
            <a:r>
              <a:rPr lang="en-US"/>
              <a:t>www.EcoPhilly.org</a:t>
            </a:r>
            <a:endParaRPr lang="en-US" dirty="0"/>
          </a:p>
        </p:txBody>
      </p:sp>
      <p:sp>
        <p:nvSpPr>
          <p:cNvPr id="5" name="Slide Number Placeholder 4">
            <a:extLst>
              <a:ext uri="{FF2B5EF4-FFF2-40B4-BE49-F238E27FC236}">
                <a16:creationId xmlns:a16="http://schemas.microsoft.com/office/drawing/2014/main" id="{494173EE-0364-4E3B-92FF-1708CE184730}"/>
              </a:ext>
            </a:extLst>
          </p:cNvPr>
          <p:cNvSpPr>
            <a:spLocks noGrp="1"/>
          </p:cNvSpPr>
          <p:nvPr>
            <p:ph type="sldNum" sz="quarter" idx="12"/>
          </p:nvPr>
        </p:nvSpPr>
        <p:spPr/>
        <p:txBody>
          <a:bodyPr/>
          <a:lstStyle/>
          <a:p>
            <a:fld id="{C58FD98D-BF78-4FF1-9D7F-5E85A7961EF8}" type="slidenum">
              <a:rPr lang="en-US" smtClean="0"/>
              <a:pPr/>
              <a:t>30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spd="slow" advTm="16379"/>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0778F-918B-087D-50EC-38E99B23F1FD}"/>
              </a:ext>
            </a:extLst>
          </p:cNvPr>
          <p:cNvSpPr>
            <a:spLocks noGrp="1"/>
          </p:cNvSpPr>
          <p:nvPr>
            <p:ph type="title"/>
          </p:nvPr>
        </p:nvSpPr>
        <p:spPr/>
        <p:txBody>
          <a:bodyPr/>
          <a:lstStyle/>
          <a:p>
            <a:r>
              <a:rPr lang="en-US" dirty="0"/>
              <a:t>Clean water</a:t>
            </a:r>
          </a:p>
        </p:txBody>
      </p:sp>
      <p:sp>
        <p:nvSpPr>
          <p:cNvPr id="7" name="Text Placeholder 6">
            <a:extLst>
              <a:ext uri="{FF2B5EF4-FFF2-40B4-BE49-F238E27FC236}">
                <a16:creationId xmlns:a16="http://schemas.microsoft.com/office/drawing/2014/main" id="{515A4656-5E83-61FE-C72B-37C88C0FD737}"/>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CE944873-4F29-9932-C9A4-424BA59738D4}"/>
              </a:ext>
            </a:extLst>
          </p:cNvPr>
          <p:cNvSpPr>
            <a:spLocks noGrp="1"/>
          </p:cNvSpPr>
          <p:nvPr>
            <p:ph type="ftr" sz="quarter" idx="11"/>
          </p:nvPr>
        </p:nvSpPr>
        <p:spPr/>
        <p:txBody>
          <a:bodyPr/>
          <a:lstStyle/>
          <a:p>
            <a:r>
              <a:rPr lang="en-US"/>
              <a:t>© EcoPhilly.org</a:t>
            </a:r>
            <a:endParaRPr lang="en-US" dirty="0"/>
          </a:p>
        </p:txBody>
      </p:sp>
      <p:sp>
        <p:nvSpPr>
          <p:cNvPr id="5" name="Slide Number Placeholder 4">
            <a:extLst>
              <a:ext uri="{FF2B5EF4-FFF2-40B4-BE49-F238E27FC236}">
                <a16:creationId xmlns:a16="http://schemas.microsoft.com/office/drawing/2014/main" id="{E1F03216-4155-11E6-853D-068A69A5E6DC}"/>
              </a:ext>
            </a:extLst>
          </p:cNvPr>
          <p:cNvSpPr>
            <a:spLocks noGrp="1"/>
          </p:cNvSpPr>
          <p:nvPr>
            <p:ph type="sldNum" sz="quarter" idx="12"/>
          </p:nvPr>
        </p:nvSpPr>
        <p:spPr/>
        <p:txBody>
          <a:bodyPr/>
          <a:lstStyle/>
          <a:p>
            <a:fld id="{C58FD98D-BF78-4FF1-9D7F-5E85A7961EF8}" type="slidenum">
              <a:rPr lang="en-US" smtClean="0"/>
              <a:pPr/>
              <a:t>31</a:t>
            </a:fld>
            <a:endParaRPr lang="en-US"/>
          </a:p>
        </p:txBody>
      </p:sp>
    </p:spTree>
    <p:extLst>
      <p:ext uri="{BB962C8B-B14F-4D97-AF65-F5344CB8AC3E}">
        <p14:creationId xmlns:p14="http://schemas.microsoft.com/office/powerpoint/2010/main" val="3336706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a:t>
            </a:r>
          </a:p>
        </p:txBody>
      </p:sp>
      <p:sp>
        <p:nvSpPr>
          <p:cNvPr id="3" name="Content Placeholder 2"/>
          <p:cNvSpPr>
            <a:spLocks noGrp="1"/>
          </p:cNvSpPr>
          <p:nvPr>
            <p:ph idx="1"/>
          </p:nvPr>
        </p:nvSpPr>
        <p:spPr/>
        <p:txBody>
          <a:bodyPr>
            <a:normAutofit fontScale="92500" lnSpcReduction="10000"/>
          </a:bodyPr>
          <a:lstStyle/>
          <a:p>
            <a:pPr>
              <a:buFontTx/>
              <a:buChar char="•"/>
            </a:pPr>
            <a:r>
              <a:rPr lang="en-US" dirty="0"/>
              <a:t>There are 58 million lawns in the US, more than one for every two households. </a:t>
            </a:r>
          </a:p>
          <a:p>
            <a:pPr>
              <a:buFontTx/>
              <a:buChar char="•"/>
            </a:pPr>
            <a:r>
              <a:rPr lang="en-US" dirty="0"/>
              <a:t>The average family of four uses 250 gallons of water per day – about ONE-THIRD used to maintain a lush garden and green lawn</a:t>
            </a:r>
          </a:p>
          <a:p>
            <a:pPr lvl="1">
              <a:buFontTx/>
              <a:buChar char="•"/>
            </a:pPr>
            <a:r>
              <a:rPr lang="en-US" dirty="0"/>
              <a:t>Five billion gallons of water a day goes onto yards</a:t>
            </a:r>
          </a:p>
          <a:p>
            <a:pPr lvl="1">
              <a:buFontTx/>
              <a:buChar char="•"/>
            </a:pPr>
            <a:r>
              <a:rPr lang="en-US" dirty="0"/>
              <a:t>Much of it wasted by watering sidewalks and filling gutters because the grass has reached saturation level </a:t>
            </a:r>
          </a:p>
          <a:p>
            <a:pPr>
              <a:buFontTx/>
              <a:buChar char="•"/>
            </a:pPr>
            <a:r>
              <a:rPr lang="en-US" dirty="0"/>
              <a:t>Is this </a:t>
            </a:r>
            <a:r>
              <a:rPr lang="en-US" b="1" dirty="0"/>
              <a:t>really</a:t>
            </a:r>
            <a:r>
              <a:rPr lang="en-US" dirty="0"/>
              <a:t> a good use of God’s precious resources?</a:t>
            </a:r>
          </a:p>
        </p:txBody>
      </p:sp>
      <p:sp>
        <p:nvSpPr>
          <p:cNvPr id="4" name="Footer Placeholder 3">
            <a:extLst>
              <a:ext uri="{FF2B5EF4-FFF2-40B4-BE49-F238E27FC236}">
                <a16:creationId xmlns:a16="http://schemas.microsoft.com/office/drawing/2014/main" id="{3B276177-5A36-424D-BE46-C6C28F06CBAC}"/>
              </a:ext>
            </a:extLst>
          </p:cNvPr>
          <p:cNvSpPr>
            <a:spLocks noGrp="1"/>
          </p:cNvSpPr>
          <p:nvPr>
            <p:ph type="ftr" sz="quarter" idx="11"/>
          </p:nvPr>
        </p:nvSpPr>
        <p:spPr/>
        <p:txBody>
          <a:bodyPr/>
          <a:lstStyle/>
          <a:p>
            <a:r>
              <a:rPr lang="en-US"/>
              <a:t>www.EcoPhilly.org</a:t>
            </a:r>
            <a:endParaRPr lang="en-US" dirty="0"/>
          </a:p>
        </p:txBody>
      </p:sp>
      <p:sp>
        <p:nvSpPr>
          <p:cNvPr id="5" name="Slide Number Placeholder 4">
            <a:extLst>
              <a:ext uri="{FF2B5EF4-FFF2-40B4-BE49-F238E27FC236}">
                <a16:creationId xmlns:a16="http://schemas.microsoft.com/office/drawing/2014/main" id="{494173EE-0364-4E3B-92FF-1708CE184730}"/>
              </a:ext>
            </a:extLst>
          </p:cNvPr>
          <p:cNvSpPr>
            <a:spLocks noGrp="1"/>
          </p:cNvSpPr>
          <p:nvPr>
            <p:ph type="sldNum" sz="quarter" idx="12"/>
          </p:nvPr>
        </p:nvSpPr>
        <p:spPr/>
        <p:txBody>
          <a:bodyPr/>
          <a:lstStyle/>
          <a:p>
            <a:fld id="{C58FD98D-BF78-4FF1-9D7F-5E85A7961EF8}" type="slidenum">
              <a:rPr lang="en-US" smtClean="0"/>
              <a:pPr/>
              <a:t>32</a:t>
            </a:fld>
            <a:endParaRPr lang="en-US"/>
          </a:p>
        </p:txBody>
      </p:sp>
    </p:spTree>
    <p:extLst>
      <p:ext uri="{BB962C8B-B14F-4D97-AF65-F5344CB8AC3E}">
        <p14:creationId xmlns:p14="http://schemas.microsoft.com/office/powerpoint/2010/main" val="94117312"/>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spd="slow" advTm="1637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a:t>
            </a:r>
          </a:p>
        </p:txBody>
      </p:sp>
      <p:sp>
        <p:nvSpPr>
          <p:cNvPr id="3" name="Content Placeholder 2"/>
          <p:cNvSpPr>
            <a:spLocks noGrp="1"/>
          </p:cNvSpPr>
          <p:nvPr>
            <p:ph idx="1"/>
          </p:nvPr>
        </p:nvSpPr>
        <p:spPr/>
        <p:txBody>
          <a:bodyPr>
            <a:normAutofit fontScale="85000" lnSpcReduction="10000"/>
          </a:bodyPr>
          <a:lstStyle/>
          <a:p>
            <a:pPr lvl="0"/>
            <a:r>
              <a:rPr lang="en-US" dirty="0"/>
              <a:t>Half the water used in a home is used in the bathroom:</a:t>
            </a:r>
            <a:endParaRPr lang="en-US" sz="2800" dirty="0"/>
          </a:p>
          <a:p>
            <a:pPr lvl="1"/>
            <a:r>
              <a:rPr lang="en-US" dirty="0"/>
              <a:t>Have a shower rather than a bath</a:t>
            </a:r>
            <a:endParaRPr lang="en-US" sz="2400" dirty="0"/>
          </a:p>
          <a:p>
            <a:pPr lvl="1"/>
            <a:r>
              <a:rPr lang="en-US" dirty="0"/>
              <a:t>Use a plug in sinks rather than washing under a running tap </a:t>
            </a:r>
            <a:endParaRPr lang="en-US" sz="2400" dirty="0"/>
          </a:p>
          <a:p>
            <a:pPr lvl="0"/>
            <a:r>
              <a:rPr lang="en-US" dirty="0"/>
              <a:t>In the kitchen and laundry:</a:t>
            </a:r>
            <a:endParaRPr lang="en-US" sz="2800" dirty="0"/>
          </a:p>
          <a:p>
            <a:pPr lvl="1"/>
            <a:r>
              <a:rPr lang="en-US" dirty="0"/>
              <a:t>Keep a pitcher of drinking water in the refrigerator instead of letting the faucet run until the water is cool</a:t>
            </a:r>
            <a:endParaRPr lang="en-US" sz="2400" dirty="0"/>
          </a:p>
          <a:p>
            <a:pPr lvl="1"/>
            <a:r>
              <a:rPr lang="en-US" dirty="0"/>
              <a:t>Add food wastes to your compost pile instead of the garbage disposal</a:t>
            </a:r>
            <a:endParaRPr lang="en-US" sz="2400" dirty="0"/>
          </a:p>
          <a:p>
            <a:pPr lvl="1"/>
            <a:r>
              <a:rPr lang="en-US" dirty="0"/>
              <a:t>When using a washing machine or dishwasher, always run a full load </a:t>
            </a:r>
            <a:endParaRPr lang="en-US" sz="2400" dirty="0"/>
          </a:p>
          <a:p>
            <a:pPr>
              <a:buFontTx/>
              <a:buChar char="•"/>
            </a:pPr>
            <a:endParaRPr lang="en-US" dirty="0"/>
          </a:p>
        </p:txBody>
      </p:sp>
      <p:sp>
        <p:nvSpPr>
          <p:cNvPr id="4" name="Footer Placeholder 3">
            <a:extLst>
              <a:ext uri="{FF2B5EF4-FFF2-40B4-BE49-F238E27FC236}">
                <a16:creationId xmlns:a16="http://schemas.microsoft.com/office/drawing/2014/main" id="{57B968D2-90D6-4620-8323-C33493EBEB24}"/>
              </a:ext>
            </a:extLst>
          </p:cNvPr>
          <p:cNvSpPr>
            <a:spLocks noGrp="1"/>
          </p:cNvSpPr>
          <p:nvPr>
            <p:ph type="ftr" sz="quarter" idx="11"/>
          </p:nvPr>
        </p:nvSpPr>
        <p:spPr/>
        <p:txBody>
          <a:bodyPr/>
          <a:lstStyle/>
          <a:p>
            <a:r>
              <a:rPr lang="en-US"/>
              <a:t>www.EcoPhilly.org</a:t>
            </a:r>
            <a:endParaRPr lang="en-US" dirty="0"/>
          </a:p>
        </p:txBody>
      </p:sp>
      <p:sp>
        <p:nvSpPr>
          <p:cNvPr id="5" name="Slide Number Placeholder 4">
            <a:extLst>
              <a:ext uri="{FF2B5EF4-FFF2-40B4-BE49-F238E27FC236}">
                <a16:creationId xmlns:a16="http://schemas.microsoft.com/office/drawing/2014/main" id="{E4ADD9BE-5CDF-4EE0-A0BE-7236FCA9CF49}"/>
              </a:ext>
            </a:extLst>
          </p:cNvPr>
          <p:cNvSpPr>
            <a:spLocks noGrp="1"/>
          </p:cNvSpPr>
          <p:nvPr>
            <p:ph type="sldNum" sz="quarter" idx="12"/>
          </p:nvPr>
        </p:nvSpPr>
        <p:spPr/>
        <p:txBody>
          <a:bodyPr/>
          <a:lstStyle/>
          <a:p>
            <a:fld id="{C58FD98D-BF78-4FF1-9D7F-5E85A7961EF8}" type="slidenum">
              <a:rPr lang="en-US" smtClean="0"/>
              <a:pPr/>
              <a:t>33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1615"/>
    </mc:Choice>
    <mc:Fallback xmlns="">
      <p:transition spd="slow" advTm="11615"/>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in the backyard</a:t>
            </a:r>
          </a:p>
        </p:txBody>
      </p:sp>
      <p:sp>
        <p:nvSpPr>
          <p:cNvPr id="3" name="Content Placeholder 2"/>
          <p:cNvSpPr>
            <a:spLocks noGrp="1"/>
          </p:cNvSpPr>
          <p:nvPr>
            <p:ph idx="1"/>
          </p:nvPr>
        </p:nvSpPr>
        <p:spPr/>
        <p:txBody>
          <a:bodyPr>
            <a:normAutofit fontScale="92500" lnSpcReduction="10000"/>
          </a:bodyPr>
          <a:lstStyle/>
          <a:p>
            <a:pPr lvl="0"/>
            <a:r>
              <a:rPr lang="en-US" dirty="0"/>
              <a:t>In the hot summer months, or in dry climates, </a:t>
            </a:r>
            <a:r>
              <a:rPr lang="en-US" u="sng" dirty="0"/>
              <a:t>a household's outdoor water use can be as high as 70 per cent</a:t>
            </a:r>
            <a:r>
              <a:rPr lang="en-US" dirty="0"/>
              <a:t>. So …</a:t>
            </a:r>
            <a:endParaRPr lang="en-US" sz="2800" dirty="0"/>
          </a:p>
          <a:p>
            <a:pPr lvl="1"/>
            <a:r>
              <a:rPr lang="en-US" dirty="0"/>
              <a:t>Install a rain barrel, linking it to a down pipe to collect water from a roof </a:t>
            </a:r>
            <a:endParaRPr lang="en-US" sz="2400" dirty="0"/>
          </a:p>
          <a:p>
            <a:pPr lvl="1"/>
            <a:r>
              <a:rPr lang="en-US" dirty="0"/>
              <a:t>Water plants in the evening after the heat of the day</a:t>
            </a:r>
            <a:endParaRPr lang="en-US" sz="2400" dirty="0"/>
          </a:p>
          <a:p>
            <a:pPr lvl="1"/>
            <a:r>
              <a:rPr lang="en-US" dirty="0"/>
              <a:t>Plant perennials and native plants rather than ‘thirsty’ annuals</a:t>
            </a:r>
            <a:endParaRPr lang="en-US" sz="2400" dirty="0"/>
          </a:p>
          <a:p>
            <a:pPr lvl="1"/>
            <a:r>
              <a:rPr lang="en-US" dirty="0"/>
              <a:t>Mulch water-loving plants</a:t>
            </a:r>
            <a:endParaRPr lang="en-US" sz="2400" dirty="0"/>
          </a:p>
          <a:p>
            <a:r>
              <a:rPr lang="en-US" dirty="0"/>
              <a:t>If you have to use sprinklers, use them wisely </a:t>
            </a:r>
          </a:p>
          <a:p>
            <a:pPr>
              <a:buFontTx/>
              <a:buChar char="•"/>
            </a:pPr>
            <a:endParaRPr lang="en-US" dirty="0"/>
          </a:p>
        </p:txBody>
      </p:sp>
      <p:sp>
        <p:nvSpPr>
          <p:cNvPr id="4" name="Footer Placeholder 3">
            <a:extLst>
              <a:ext uri="{FF2B5EF4-FFF2-40B4-BE49-F238E27FC236}">
                <a16:creationId xmlns:a16="http://schemas.microsoft.com/office/drawing/2014/main" id="{5F2F119E-47EA-4551-ABDD-6556A9F6FF58}"/>
              </a:ext>
            </a:extLst>
          </p:cNvPr>
          <p:cNvSpPr>
            <a:spLocks noGrp="1"/>
          </p:cNvSpPr>
          <p:nvPr>
            <p:ph type="ftr" sz="quarter" idx="11"/>
          </p:nvPr>
        </p:nvSpPr>
        <p:spPr/>
        <p:txBody>
          <a:bodyPr/>
          <a:lstStyle/>
          <a:p>
            <a:r>
              <a:rPr lang="en-US"/>
              <a:t>www.EcoPhilly.org</a:t>
            </a:r>
            <a:endParaRPr lang="en-US" dirty="0"/>
          </a:p>
        </p:txBody>
      </p:sp>
      <p:sp>
        <p:nvSpPr>
          <p:cNvPr id="5" name="Slide Number Placeholder 4">
            <a:extLst>
              <a:ext uri="{FF2B5EF4-FFF2-40B4-BE49-F238E27FC236}">
                <a16:creationId xmlns:a16="http://schemas.microsoft.com/office/drawing/2014/main" id="{67DD9701-37EC-4140-8689-54488C6AE142}"/>
              </a:ext>
            </a:extLst>
          </p:cNvPr>
          <p:cNvSpPr>
            <a:spLocks noGrp="1"/>
          </p:cNvSpPr>
          <p:nvPr>
            <p:ph type="sldNum" sz="quarter" idx="12"/>
          </p:nvPr>
        </p:nvSpPr>
        <p:spPr/>
        <p:txBody>
          <a:bodyPr/>
          <a:lstStyle/>
          <a:p>
            <a:fld id="{C58FD98D-BF78-4FF1-9D7F-5E85A7961EF8}" type="slidenum">
              <a:rPr lang="en-US" smtClean="0"/>
              <a:pPr/>
              <a:t>34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3114"/>
    </mc:Choice>
    <mc:Fallback xmlns="">
      <p:transition spd="slow" advTm="13114"/>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0778F-918B-087D-50EC-38E99B23F1FD}"/>
              </a:ext>
            </a:extLst>
          </p:cNvPr>
          <p:cNvSpPr>
            <a:spLocks noGrp="1"/>
          </p:cNvSpPr>
          <p:nvPr>
            <p:ph type="title"/>
          </p:nvPr>
        </p:nvSpPr>
        <p:spPr/>
        <p:txBody>
          <a:bodyPr/>
          <a:lstStyle/>
          <a:p>
            <a:r>
              <a:rPr lang="en-US" dirty="0"/>
              <a:t>Reducing our ‘plastic footprint’</a:t>
            </a:r>
          </a:p>
        </p:txBody>
      </p:sp>
      <p:sp>
        <p:nvSpPr>
          <p:cNvPr id="7" name="Text Placeholder 6">
            <a:extLst>
              <a:ext uri="{FF2B5EF4-FFF2-40B4-BE49-F238E27FC236}">
                <a16:creationId xmlns:a16="http://schemas.microsoft.com/office/drawing/2014/main" id="{515A4656-5E83-61FE-C72B-37C88C0FD737}"/>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CE944873-4F29-9932-C9A4-424BA59738D4}"/>
              </a:ext>
            </a:extLst>
          </p:cNvPr>
          <p:cNvSpPr>
            <a:spLocks noGrp="1"/>
          </p:cNvSpPr>
          <p:nvPr>
            <p:ph type="ftr" sz="quarter" idx="11"/>
          </p:nvPr>
        </p:nvSpPr>
        <p:spPr/>
        <p:txBody>
          <a:bodyPr/>
          <a:lstStyle/>
          <a:p>
            <a:r>
              <a:rPr lang="en-US"/>
              <a:t>© EcoPhilly.org</a:t>
            </a:r>
            <a:endParaRPr lang="en-US" dirty="0"/>
          </a:p>
        </p:txBody>
      </p:sp>
      <p:sp>
        <p:nvSpPr>
          <p:cNvPr id="5" name="Slide Number Placeholder 4">
            <a:extLst>
              <a:ext uri="{FF2B5EF4-FFF2-40B4-BE49-F238E27FC236}">
                <a16:creationId xmlns:a16="http://schemas.microsoft.com/office/drawing/2014/main" id="{E1F03216-4155-11E6-853D-068A69A5E6DC}"/>
              </a:ext>
            </a:extLst>
          </p:cNvPr>
          <p:cNvSpPr>
            <a:spLocks noGrp="1"/>
          </p:cNvSpPr>
          <p:nvPr>
            <p:ph type="sldNum" sz="quarter" idx="12"/>
          </p:nvPr>
        </p:nvSpPr>
        <p:spPr/>
        <p:txBody>
          <a:bodyPr/>
          <a:lstStyle/>
          <a:p>
            <a:fld id="{C58FD98D-BF78-4FF1-9D7F-5E85A7961EF8}" type="slidenum">
              <a:rPr lang="en-US" smtClean="0"/>
              <a:pPr/>
              <a:t>35</a:t>
            </a:fld>
            <a:endParaRPr lang="en-US"/>
          </a:p>
        </p:txBody>
      </p:sp>
    </p:spTree>
    <p:extLst>
      <p:ext uri="{BB962C8B-B14F-4D97-AF65-F5344CB8AC3E}">
        <p14:creationId xmlns:p14="http://schemas.microsoft.com/office/powerpoint/2010/main" val="331508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3670A5B-33AD-DEF2-DED2-783437187028}"/>
              </a:ext>
            </a:extLst>
          </p:cNvPr>
          <p:cNvSpPr>
            <a:spLocks noGrp="1"/>
          </p:cNvSpPr>
          <p:nvPr>
            <p:ph type="title"/>
          </p:nvPr>
        </p:nvSpPr>
        <p:spPr/>
        <p:txBody>
          <a:bodyPr/>
          <a:lstStyle/>
          <a:p>
            <a:r>
              <a:rPr lang="en-US" dirty="0"/>
              <a:t>Reducing our plastic footprint</a:t>
            </a:r>
          </a:p>
        </p:txBody>
      </p:sp>
      <p:sp>
        <p:nvSpPr>
          <p:cNvPr id="12" name="Content Placeholder 11">
            <a:extLst>
              <a:ext uri="{FF2B5EF4-FFF2-40B4-BE49-F238E27FC236}">
                <a16:creationId xmlns:a16="http://schemas.microsoft.com/office/drawing/2014/main" id="{EBF055A1-BC62-6E6F-237C-DB60BA9FE079}"/>
              </a:ext>
            </a:extLst>
          </p:cNvPr>
          <p:cNvSpPr>
            <a:spLocks noGrp="1"/>
          </p:cNvSpPr>
          <p:nvPr>
            <p:ph idx="1"/>
          </p:nvPr>
        </p:nvSpPr>
        <p:spPr/>
        <p:txBody>
          <a:bodyPr/>
          <a:lstStyle/>
          <a:p>
            <a:r>
              <a:rPr lang="en-US" dirty="0"/>
              <a:t>Recycling is very important, but will only help reduce pollution for a few designated types</a:t>
            </a:r>
          </a:p>
          <a:p>
            <a:r>
              <a:rPr lang="en-US" dirty="0"/>
              <a:t>Reducing the amount of plastic you BUY is critical, especially single-use knives, forks and spoons, plastic wraps, and so on</a:t>
            </a:r>
          </a:p>
          <a:p>
            <a:r>
              <a:rPr lang="en-US" dirty="0"/>
              <a:t>In your grocery shopping:</a:t>
            </a:r>
          </a:p>
          <a:p>
            <a:pPr lvl="1"/>
            <a:r>
              <a:rPr lang="en-US" dirty="0"/>
              <a:t>Search out glass bottles rather than plastic</a:t>
            </a:r>
          </a:p>
          <a:p>
            <a:pPr lvl="1"/>
            <a:r>
              <a:rPr lang="en-US" dirty="0"/>
              <a:t>Use reusable bags or paper</a:t>
            </a:r>
          </a:p>
        </p:txBody>
      </p:sp>
      <p:sp>
        <p:nvSpPr>
          <p:cNvPr id="4" name="Footer Placeholder 3">
            <a:extLst>
              <a:ext uri="{FF2B5EF4-FFF2-40B4-BE49-F238E27FC236}">
                <a16:creationId xmlns:a16="http://schemas.microsoft.com/office/drawing/2014/main" id="{9C7A7642-E693-8C23-63F7-214EA55B288C}"/>
              </a:ext>
            </a:extLst>
          </p:cNvPr>
          <p:cNvSpPr>
            <a:spLocks noGrp="1"/>
          </p:cNvSpPr>
          <p:nvPr>
            <p:ph type="ftr" sz="quarter" idx="11"/>
          </p:nvPr>
        </p:nvSpPr>
        <p:spPr/>
        <p:txBody>
          <a:bodyPr/>
          <a:lstStyle/>
          <a:p>
            <a:r>
              <a:rPr lang="en-US"/>
              <a:t>www.EcoPhilly.org</a:t>
            </a:r>
          </a:p>
        </p:txBody>
      </p:sp>
      <p:sp>
        <p:nvSpPr>
          <p:cNvPr id="5" name="Slide Number Placeholder 4">
            <a:extLst>
              <a:ext uri="{FF2B5EF4-FFF2-40B4-BE49-F238E27FC236}">
                <a16:creationId xmlns:a16="http://schemas.microsoft.com/office/drawing/2014/main" id="{6C777DC1-C739-883C-C727-6978A6311D7D}"/>
              </a:ext>
            </a:extLst>
          </p:cNvPr>
          <p:cNvSpPr>
            <a:spLocks noGrp="1"/>
          </p:cNvSpPr>
          <p:nvPr>
            <p:ph type="sldNum" sz="quarter" idx="12"/>
          </p:nvPr>
        </p:nvSpPr>
        <p:spPr/>
        <p:txBody>
          <a:bodyPr/>
          <a:lstStyle/>
          <a:p>
            <a:fld id="{C58FD98D-BF78-4FF1-9D7F-5E85A7961EF8}" type="slidenum">
              <a:rPr lang="en-US" smtClean="0"/>
              <a:pPr/>
              <a:t>36</a:t>
            </a:fld>
            <a:endParaRPr lang="en-US"/>
          </a:p>
        </p:txBody>
      </p:sp>
    </p:spTree>
    <p:extLst>
      <p:ext uri="{BB962C8B-B14F-4D97-AF65-F5344CB8AC3E}">
        <p14:creationId xmlns:p14="http://schemas.microsoft.com/office/powerpoint/2010/main" val="2714339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0778F-918B-087D-50EC-38E99B23F1FD}"/>
              </a:ext>
            </a:extLst>
          </p:cNvPr>
          <p:cNvSpPr>
            <a:spLocks noGrp="1"/>
          </p:cNvSpPr>
          <p:nvPr>
            <p:ph type="title"/>
          </p:nvPr>
        </p:nvSpPr>
        <p:spPr/>
        <p:txBody>
          <a:bodyPr/>
          <a:lstStyle/>
          <a:p>
            <a:r>
              <a:rPr lang="en-US" dirty="0"/>
              <a:t>Helping coral reefs</a:t>
            </a:r>
          </a:p>
        </p:txBody>
      </p:sp>
      <p:sp>
        <p:nvSpPr>
          <p:cNvPr id="7" name="Text Placeholder 6">
            <a:extLst>
              <a:ext uri="{FF2B5EF4-FFF2-40B4-BE49-F238E27FC236}">
                <a16:creationId xmlns:a16="http://schemas.microsoft.com/office/drawing/2014/main" id="{515A4656-5E83-61FE-C72B-37C88C0FD737}"/>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CE944873-4F29-9932-C9A4-424BA59738D4}"/>
              </a:ext>
            </a:extLst>
          </p:cNvPr>
          <p:cNvSpPr>
            <a:spLocks noGrp="1"/>
          </p:cNvSpPr>
          <p:nvPr>
            <p:ph type="ftr" sz="quarter" idx="11"/>
          </p:nvPr>
        </p:nvSpPr>
        <p:spPr/>
        <p:txBody>
          <a:bodyPr/>
          <a:lstStyle/>
          <a:p>
            <a:r>
              <a:rPr lang="en-US"/>
              <a:t>© EcoPhilly.org</a:t>
            </a:r>
            <a:endParaRPr lang="en-US" dirty="0"/>
          </a:p>
        </p:txBody>
      </p:sp>
      <p:sp>
        <p:nvSpPr>
          <p:cNvPr id="5" name="Slide Number Placeholder 4">
            <a:extLst>
              <a:ext uri="{FF2B5EF4-FFF2-40B4-BE49-F238E27FC236}">
                <a16:creationId xmlns:a16="http://schemas.microsoft.com/office/drawing/2014/main" id="{E1F03216-4155-11E6-853D-068A69A5E6DC}"/>
              </a:ext>
            </a:extLst>
          </p:cNvPr>
          <p:cNvSpPr>
            <a:spLocks noGrp="1"/>
          </p:cNvSpPr>
          <p:nvPr>
            <p:ph type="sldNum" sz="quarter" idx="12"/>
          </p:nvPr>
        </p:nvSpPr>
        <p:spPr/>
        <p:txBody>
          <a:bodyPr/>
          <a:lstStyle/>
          <a:p>
            <a:fld id="{C58FD98D-BF78-4FF1-9D7F-5E85A7961EF8}" type="slidenum">
              <a:rPr lang="en-US" smtClean="0"/>
              <a:pPr/>
              <a:t>37</a:t>
            </a:fld>
            <a:endParaRPr lang="en-US"/>
          </a:p>
        </p:txBody>
      </p:sp>
    </p:spTree>
    <p:extLst>
      <p:ext uri="{BB962C8B-B14F-4D97-AF65-F5344CB8AC3E}">
        <p14:creationId xmlns:p14="http://schemas.microsoft.com/office/powerpoint/2010/main" val="1669780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p:txBody>
          <a:bodyPr/>
          <a:lstStyle/>
          <a:p>
            <a:r>
              <a:rPr lang="en-US" dirty="0"/>
              <a:t>How to help reefs</a:t>
            </a:r>
          </a:p>
        </p:txBody>
      </p:sp>
      <p:sp>
        <p:nvSpPr>
          <p:cNvPr id="128003" name="Rectangle 5"/>
          <p:cNvSpPr>
            <a:spLocks noGrp="1" noChangeArrowheads="1"/>
          </p:cNvSpPr>
          <p:nvPr>
            <p:ph idx="1"/>
          </p:nvPr>
        </p:nvSpPr>
        <p:spPr/>
        <p:txBody>
          <a:bodyPr>
            <a:normAutofit/>
          </a:bodyPr>
          <a:lstStyle/>
          <a:p>
            <a:r>
              <a:rPr lang="en-US" dirty="0"/>
              <a:t>Only buy sustainably caught/farmed seafood</a:t>
            </a:r>
          </a:p>
          <a:p>
            <a:r>
              <a:rPr lang="en-US" dirty="0"/>
              <a:t>Moderate your carbon footprint:</a:t>
            </a:r>
          </a:p>
          <a:p>
            <a:pPr lvl="1"/>
            <a:r>
              <a:rPr lang="en-US" dirty="0"/>
              <a:t>Increasing water temperatures are killing coral reefs</a:t>
            </a:r>
          </a:p>
          <a:p>
            <a:pPr lvl="1"/>
            <a:r>
              <a:rPr lang="en-US" dirty="0"/>
              <a:t>Increasing carbon dioxide levels make seawater more acidic, preventing reefs from making new coral</a:t>
            </a:r>
          </a:p>
        </p:txBody>
      </p:sp>
      <p:sp>
        <p:nvSpPr>
          <p:cNvPr id="2" name="Footer Placeholder 1">
            <a:extLst>
              <a:ext uri="{FF2B5EF4-FFF2-40B4-BE49-F238E27FC236}">
                <a16:creationId xmlns:a16="http://schemas.microsoft.com/office/drawing/2014/main" id="{735828F9-D828-4185-8905-034B37A6D8A6}"/>
              </a:ext>
            </a:extLst>
          </p:cNvPr>
          <p:cNvSpPr>
            <a:spLocks noGrp="1"/>
          </p:cNvSpPr>
          <p:nvPr>
            <p:ph type="ftr" sz="quarter" idx="11"/>
          </p:nvPr>
        </p:nvSpPr>
        <p:spPr/>
        <p:txBody>
          <a:bodyPr/>
          <a:lstStyle/>
          <a:p>
            <a:r>
              <a:rPr lang="en-US"/>
              <a:t>www.EcoPhilly.org</a:t>
            </a:r>
            <a:endParaRPr lang="en-US" dirty="0"/>
          </a:p>
        </p:txBody>
      </p:sp>
      <p:sp>
        <p:nvSpPr>
          <p:cNvPr id="3" name="Slide Number Placeholder 2">
            <a:extLst>
              <a:ext uri="{FF2B5EF4-FFF2-40B4-BE49-F238E27FC236}">
                <a16:creationId xmlns:a16="http://schemas.microsoft.com/office/drawing/2014/main" id="{5209E9A3-36B1-4568-9316-63E46F487E23}"/>
              </a:ext>
            </a:extLst>
          </p:cNvPr>
          <p:cNvSpPr>
            <a:spLocks noGrp="1"/>
          </p:cNvSpPr>
          <p:nvPr>
            <p:ph type="sldNum" sz="quarter" idx="12"/>
          </p:nvPr>
        </p:nvSpPr>
        <p:spPr/>
        <p:txBody>
          <a:bodyPr/>
          <a:lstStyle/>
          <a:p>
            <a:fld id="{C58FD98D-BF78-4FF1-9D7F-5E85A7961EF8}" type="slidenum">
              <a:rPr lang="en-US" smtClean="0"/>
              <a:pPr/>
              <a:t>38</a:t>
            </a:fld>
            <a:endParaRPr lang="en-US"/>
          </a:p>
        </p:txBody>
      </p:sp>
    </p:spTree>
    <p:extLst>
      <p:ext uri="{BB962C8B-B14F-4D97-AF65-F5344CB8AC3E}">
        <p14:creationId xmlns:p14="http://schemas.microsoft.com/office/powerpoint/2010/main" val="4247457513"/>
      </p:ext>
    </p:extLst>
  </p:cSld>
  <p:clrMapOvr>
    <a:masterClrMapping/>
  </p:clrMapOvr>
  <mc:AlternateContent xmlns:mc="http://schemas.openxmlformats.org/markup-compatibility/2006" xmlns:p14="http://schemas.microsoft.com/office/powerpoint/2010/main">
    <mc:Choice Requires="p14">
      <p:transition spd="slow" p14:dur="2000" advTm="9858"/>
    </mc:Choice>
    <mc:Fallback xmlns="">
      <p:transition spd="slow" advTm="9858"/>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p:txBody>
          <a:bodyPr/>
          <a:lstStyle/>
          <a:p>
            <a:r>
              <a:rPr lang="en-US" dirty="0"/>
              <a:t>This is not optional (LS #217)</a:t>
            </a:r>
          </a:p>
        </p:txBody>
      </p:sp>
      <p:sp>
        <p:nvSpPr>
          <p:cNvPr id="128003" name="Rectangle 5"/>
          <p:cNvSpPr>
            <a:spLocks noGrp="1" noChangeArrowheads="1"/>
          </p:cNvSpPr>
          <p:nvPr>
            <p:ph idx="1"/>
          </p:nvPr>
        </p:nvSpPr>
        <p:spPr/>
        <p:txBody>
          <a:bodyPr/>
          <a:lstStyle/>
          <a:p>
            <a:r>
              <a:rPr lang="en-US" dirty="0"/>
              <a:t>‘ “The external deserts in the world are growing, because the internal deserts have become so vast”. For this reason, the ecological crisis is also a summons to profound interior conversion. It must be said that some committed and prayerful Christians, with the excuse of realism and pragmatism, tend to ridicule expressions of concern for the environment…..’</a:t>
            </a:r>
          </a:p>
          <a:p>
            <a:endParaRPr lang="en-US" dirty="0"/>
          </a:p>
        </p:txBody>
      </p:sp>
      <p:sp>
        <p:nvSpPr>
          <p:cNvPr id="2" name="Footer Placeholder 1">
            <a:extLst>
              <a:ext uri="{FF2B5EF4-FFF2-40B4-BE49-F238E27FC236}">
                <a16:creationId xmlns:a16="http://schemas.microsoft.com/office/drawing/2014/main" id="{735828F9-D828-4185-8905-034B37A6D8A6}"/>
              </a:ext>
            </a:extLst>
          </p:cNvPr>
          <p:cNvSpPr>
            <a:spLocks noGrp="1"/>
          </p:cNvSpPr>
          <p:nvPr>
            <p:ph type="ftr" sz="quarter" idx="11"/>
          </p:nvPr>
        </p:nvSpPr>
        <p:spPr/>
        <p:txBody>
          <a:bodyPr/>
          <a:lstStyle/>
          <a:p>
            <a:r>
              <a:rPr lang="en-US"/>
              <a:t>www.EcoPhilly.org</a:t>
            </a:r>
            <a:endParaRPr lang="en-US" dirty="0"/>
          </a:p>
        </p:txBody>
      </p:sp>
      <p:sp>
        <p:nvSpPr>
          <p:cNvPr id="3" name="Slide Number Placeholder 2">
            <a:extLst>
              <a:ext uri="{FF2B5EF4-FFF2-40B4-BE49-F238E27FC236}">
                <a16:creationId xmlns:a16="http://schemas.microsoft.com/office/drawing/2014/main" id="{5209E9A3-36B1-4568-9316-63E46F487E23}"/>
              </a:ext>
            </a:extLst>
          </p:cNvPr>
          <p:cNvSpPr>
            <a:spLocks noGrp="1"/>
          </p:cNvSpPr>
          <p:nvPr>
            <p:ph type="sldNum" sz="quarter" idx="12"/>
          </p:nvPr>
        </p:nvSpPr>
        <p:spPr/>
        <p:txBody>
          <a:bodyPr/>
          <a:lstStyle/>
          <a:p>
            <a:fld id="{C58FD98D-BF78-4FF1-9D7F-5E85A7961EF8}" type="slidenum">
              <a:rPr lang="en-US" smtClean="0"/>
              <a:pPr/>
              <a:t>39</a:t>
            </a:fld>
            <a:endParaRPr lang="en-US"/>
          </a:p>
        </p:txBody>
      </p:sp>
    </p:spTree>
    <p:extLst>
      <p:ext uri="{BB962C8B-B14F-4D97-AF65-F5344CB8AC3E}">
        <p14:creationId xmlns:p14="http://schemas.microsoft.com/office/powerpoint/2010/main" val="1390671008"/>
      </p:ext>
    </p:extLst>
  </p:cSld>
  <p:clrMapOvr>
    <a:masterClrMapping/>
  </p:clrMapOvr>
  <mc:AlternateContent xmlns:mc="http://schemas.openxmlformats.org/markup-compatibility/2006" xmlns:p14="http://schemas.microsoft.com/office/powerpoint/2010/main">
    <mc:Choice Requires="p14">
      <p:transition spd="slow" p14:dur="2000" advTm="9858"/>
    </mc:Choice>
    <mc:Fallback xmlns="">
      <p:transition spd="slow" advTm="985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E693483-9440-48F1-AA1E-034C63BF84B8}"/>
              </a:ext>
            </a:extLst>
          </p:cNvPr>
          <p:cNvSpPr>
            <a:spLocks noGrp="1" noChangeArrowheads="1"/>
          </p:cNvSpPr>
          <p:nvPr>
            <p:ph type="title"/>
          </p:nvPr>
        </p:nvSpPr>
        <p:spPr>
          <a:xfrm>
            <a:off x="457200" y="304800"/>
            <a:ext cx="8229600" cy="1143000"/>
          </a:xfrm>
        </p:spPr>
        <p:txBody>
          <a:bodyPr>
            <a:normAutofit fontScale="90000"/>
          </a:bodyPr>
          <a:lstStyle/>
          <a:p>
            <a:pPr eaLnBrk="1" hangingPunct="1"/>
            <a:r>
              <a:rPr lang="en-US" altLang="en-US" sz="4000" dirty="0"/>
              <a:t>Appreciating God’s gift of water: Pope Francis</a:t>
            </a:r>
          </a:p>
        </p:txBody>
      </p:sp>
      <p:sp>
        <p:nvSpPr>
          <p:cNvPr id="74755" name="Rectangle 3">
            <a:extLst>
              <a:ext uri="{FF2B5EF4-FFF2-40B4-BE49-F238E27FC236}">
                <a16:creationId xmlns:a16="http://schemas.microsoft.com/office/drawing/2014/main" id="{62832526-E58A-472F-98EC-DEE107E6DCAA}"/>
              </a:ext>
            </a:extLst>
          </p:cNvPr>
          <p:cNvSpPr>
            <a:spLocks noGrp="1" noChangeArrowheads="1"/>
          </p:cNvSpPr>
          <p:nvPr>
            <p:ph idx="1"/>
          </p:nvPr>
        </p:nvSpPr>
        <p:spPr/>
        <p:txBody>
          <a:bodyPr>
            <a:normAutofit/>
          </a:bodyPr>
          <a:lstStyle/>
          <a:p>
            <a:r>
              <a:rPr lang="en-US" sz="2800" i="0" kern="1200" dirty="0">
                <a:solidFill>
                  <a:schemeClr val="tx1"/>
                </a:solidFill>
                <a:latin typeface="+mn-lt"/>
                <a:ea typeface="+mn-ea"/>
                <a:cs typeface="+mn-cs"/>
              </a:rPr>
              <a:t>Believers have an obligation to thank God for the gift of water and "to praise him for covering the earth with the oceans …“</a:t>
            </a:r>
          </a:p>
          <a:p>
            <a:r>
              <a:rPr lang="en-US" sz="2800" i="0" kern="1200" dirty="0">
                <a:solidFill>
                  <a:schemeClr val="tx1"/>
                </a:solidFill>
                <a:latin typeface="+mn-lt"/>
                <a:ea typeface="+mn-ea"/>
                <a:cs typeface="+mn-cs"/>
              </a:rPr>
              <a:t>They also have an obligation to work together to keep the oceans clean instead of allowing them to be "littered by endless fields of floating plastic.“</a:t>
            </a:r>
          </a:p>
          <a:p>
            <a:pPr eaLnBrk="1" hangingPunct="1"/>
            <a:endParaRPr lang="en-US" altLang="en-US" b="1" dirty="0">
              <a:solidFill>
                <a:srgbClr val="FF0000"/>
              </a:solidFill>
            </a:endParaRPr>
          </a:p>
        </p:txBody>
      </p:sp>
      <p:pic>
        <p:nvPicPr>
          <p:cNvPr id="3" name="Picture 2" descr="plastic garbage.jpg">
            <a:extLst>
              <a:ext uri="{FF2B5EF4-FFF2-40B4-BE49-F238E27FC236}">
                <a16:creationId xmlns:a16="http://schemas.microsoft.com/office/drawing/2014/main" id="{C30A9E4B-4538-403A-8446-C734DB0C56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1212" y="4449763"/>
            <a:ext cx="3175738" cy="2103120"/>
          </a:xfrm>
          <a:prstGeom prst="rect">
            <a:avLst/>
          </a:prstGeom>
        </p:spPr>
      </p:pic>
      <p:sp>
        <p:nvSpPr>
          <p:cNvPr id="2" name="Footer Placeholder 1">
            <a:extLst>
              <a:ext uri="{FF2B5EF4-FFF2-40B4-BE49-F238E27FC236}">
                <a16:creationId xmlns:a16="http://schemas.microsoft.com/office/drawing/2014/main" id="{0B9E35F5-2970-4624-9E6B-B47D45DD4AED}"/>
              </a:ext>
            </a:extLst>
          </p:cNvPr>
          <p:cNvSpPr>
            <a:spLocks noGrp="1"/>
          </p:cNvSpPr>
          <p:nvPr>
            <p:ph type="ftr" sz="quarter" idx="11"/>
          </p:nvPr>
        </p:nvSpPr>
        <p:spPr/>
        <p:txBody>
          <a:bodyPr/>
          <a:lstStyle/>
          <a:p>
            <a:r>
              <a:rPr lang="en-US"/>
              <a:t>www.EcoPhilly.org</a:t>
            </a:r>
            <a:endParaRPr lang="en-US" dirty="0"/>
          </a:p>
        </p:txBody>
      </p:sp>
      <p:sp>
        <p:nvSpPr>
          <p:cNvPr id="4" name="Slide Number Placeholder 3">
            <a:extLst>
              <a:ext uri="{FF2B5EF4-FFF2-40B4-BE49-F238E27FC236}">
                <a16:creationId xmlns:a16="http://schemas.microsoft.com/office/drawing/2014/main" id="{6CC29B03-1B76-40FF-9098-86EF59ED490A}"/>
              </a:ext>
            </a:extLst>
          </p:cNvPr>
          <p:cNvSpPr>
            <a:spLocks noGrp="1"/>
          </p:cNvSpPr>
          <p:nvPr>
            <p:ph type="sldNum" sz="quarter" idx="12"/>
          </p:nvPr>
        </p:nvSpPr>
        <p:spPr/>
        <p:txBody>
          <a:bodyPr/>
          <a:lstStyle/>
          <a:p>
            <a:fld id="{C58FD98D-BF78-4FF1-9D7F-5E85A7961EF8}" type="slidenum">
              <a:rPr lang="en-US" smtClean="0"/>
              <a:pPr/>
              <a:t>4</a:t>
            </a:fld>
            <a:endParaRPr lang="en-US"/>
          </a:p>
        </p:txBody>
      </p:sp>
    </p:spTree>
    <p:extLst>
      <p:ext uri="{BB962C8B-B14F-4D97-AF65-F5344CB8AC3E}">
        <p14:creationId xmlns:p14="http://schemas.microsoft.com/office/powerpoint/2010/main" val="1179546467"/>
      </p:ext>
    </p:extLst>
  </p:cSld>
  <p:clrMapOvr>
    <a:masterClrMapping/>
  </p:clrMapOvr>
  <mc:AlternateContent xmlns:mc="http://schemas.openxmlformats.org/markup-compatibility/2006" xmlns:p14="http://schemas.microsoft.com/office/powerpoint/2010/main">
    <mc:Choice Requires="p14">
      <p:transition spd="slow" p14:dur="2000" advTm="15657"/>
    </mc:Choice>
    <mc:Fallback xmlns="">
      <p:transition spd="slow" advTm="1565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p:txBody>
          <a:bodyPr/>
          <a:lstStyle/>
          <a:p>
            <a:r>
              <a:rPr lang="en-US" dirty="0"/>
              <a:t>This is not optional (LS #217)</a:t>
            </a:r>
          </a:p>
        </p:txBody>
      </p:sp>
      <p:sp>
        <p:nvSpPr>
          <p:cNvPr id="128003" name="Rectangle 5"/>
          <p:cNvSpPr>
            <a:spLocks noGrp="1" noChangeArrowheads="1"/>
          </p:cNvSpPr>
          <p:nvPr>
            <p:ph idx="1"/>
          </p:nvPr>
        </p:nvSpPr>
        <p:spPr/>
        <p:txBody>
          <a:bodyPr>
            <a:normAutofit fontScale="92500" lnSpcReduction="10000"/>
          </a:bodyPr>
          <a:lstStyle/>
          <a:p>
            <a:r>
              <a:rPr lang="en-US" dirty="0"/>
              <a:t>‘…Others are passive; they choose not to change their habits and thus become inconsistent. So what they all need is an “ecological conversion”, whereby the effects of their encounter with Jesus Christ become evident in their relationship with the world around them. </a:t>
            </a:r>
          </a:p>
          <a:p>
            <a:r>
              <a:rPr lang="en-US" dirty="0"/>
              <a:t>[BUT] …Living our vocation to be protectors of God’s handiwork is essential to a life of virtue; it is not an optional or a secondary aspect of our Christian experience.”</a:t>
            </a:r>
          </a:p>
          <a:p>
            <a:endParaRPr lang="en-US" dirty="0"/>
          </a:p>
        </p:txBody>
      </p:sp>
      <p:sp>
        <p:nvSpPr>
          <p:cNvPr id="2" name="Footer Placeholder 1">
            <a:extLst>
              <a:ext uri="{FF2B5EF4-FFF2-40B4-BE49-F238E27FC236}">
                <a16:creationId xmlns:a16="http://schemas.microsoft.com/office/drawing/2014/main" id="{735828F9-D828-4185-8905-034B37A6D8A6}"/>
              </a:ext>
            </a:extLst>
          </p:cNvPr>
          <p:cNvSpPr>
            <a:spLocks noGrp="1"/>
          </p:cNvSpPr>
          <p:nvPr>
            <p:ph type="ftr" sz="quarter" idx="11"/>
          </p:nvPr>
        </p:nvSpPr>
        <p:spPr/>
        <p:txBody>
          <a:bodyPr/>
          <a:lstStyle/>
          <a:p>
            <a:r>
              <a:rPr lang="en-US"/>
              <a:t>www.EcoPhilly.org</a:t>
            </a:r>
            <a:endParaRPr lang="en-US" dirty="0"/>
          </a:p>
        </p:txBody>
      </p:sp>
      <p:sp>
        <p:nvSpPr>
          <p:cNvPr id="3" name="Slide Number Placeholder 2">
            <a:extLst>
              <a:ext uri="{FF2B5EF4-FFF2-40B4-BE49-F238E27FC236}">
                <a16:creationId xmlns:a16="http://schemas.microsoft.com/office/drawing/2014/main" id="{5209E9A3-36B1-4568-9316-63E46F487E23}"/>
              </a:ext>
            </a:extLst>
          </p:cNvPr>
          <p:cNvSpPr>
            <a:spLocks noGrp="1"/>
          </p:cNvSpPr>
          <p:nvPr>
            <p:ph type="sldNum" sz="quarter" idx="12"/>
          </p:nvPr>
        </p:nvSpPr>
        <p:spPr/>
        <p:txBody>
          <a:bodyPr/>
          <a:lstStyle/>
          <a:p>
            <a:fld id="{C58FD98D-BF78-4FF1-9D7F-5E85A7961EF8}" type="slidenum">
              <a:rPr lang="en-US" smtClean="0"/>
              <a:pPr/>
              <a:t>40</a:t>
            </a:fld>
            <a:endParaRPr lang="en-US"/>
          </a:p>
        </p:txBody>
      </p:sp>
    </p:spTree>
    <p:extLst>
      <p:ext uri="{BB962C8B-B14F-4D97-AF65-F5344CB8AC3E}">
        <p14:creationId xmlns:p14="http://schemas.microsoft.com/office/powerpoint/2010/main" val="3606408522"/>
      </p:ext>
    </p:extLst>
  </p:cSld>
  <p:clrMapOvr>
    <a:masterClrMapping/>
  </p:clrMapOvr>
  <mc:AlternateContent xmlns:mc="http://schemas.openxmlformats.org/markup-compatibility/2006">
    <mc:Choice xmlns:p14="http://schemas.microsoft.com/office/powerpoint/2010/main" Requires="p14">
      <p:transition spd="slow" p14:dur="2000" advTm="9858"/>
    </mc:Choice>
    <mc:Fallback>
      <p:transition spd="slow" advTm="9858"/>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8BD62C-EE7B-4E92-9A4E-2C60F66E2043}"/>
              </a:ext>
            </a:extLst>
          </p:cNvPr>
          <p:cNvSpPr>
            <a:spLocks noGrp="1"/>
          </p:cNvSpPr>
          <p:nvPr>
            <p:ph type="body" idx="1"/>
          </p:nvPr>
        </p:nvSpPr>
        <p:spPr/>
        <p:txBody>
          <a:bodyPr/>
          <a:lstStyle/>
          <a:p>
            <a:r>
              <a:rPr lang="en-US" sz="6600" b="1" dirty="0">
                <a:hlinkClick r:id="rId2"/>
              </a:rPr>
              <a:t>EcoPhilly.org</a:t>
            </a:r>
            <a:endParaRPr lang="en-US" b="1" dirty="0"/>
          </a:p>
        </p:txBody>
      </p:sp>
      <p:sp>
        <p:nvSpPr>
          <p:cNvPr id="2" name="Footer Placeholder 1">
            <a:extLst>
              <a:ext uri="{FF2B5EF4-FFF2-40B4-BE49-F238E27FC236}">
                <a16:creationId xmlns:a16="http://schemas.microsoft.com/office/drawing/2014/main" id="{94DB70FF-B892-4A55-B6E9-002409D59709}"/>
              </a:ext>
            </a:extLst>
          </p:cNvPr>
          <p:cNvSpPr>
            <a:spLocks noGrp="1"/>
          </p:cNvSpPr>
          <p:nvPr>
            <p:ph type="ftr" sz="quarter" idx="11"/>
          </p:nvPr>
        </p:nvSpPr>
        <p:spPr/>
        <p:txBody>
          <a:bodyPr/>
          <a:lstStyle/>
          <a:p>
            <a:r>
              <a:rPr lang="en-US"/>
              <a:t>www.EcoPhilly.org</a:t>
            </a:r>
          </a:p>
        </p:txBody>
      </p:sp>
      <p:sp>
        <p:nvSpPr>
          <p:cNvPr id="3" name="Slide Number Placeholder 2">
            <a:extLst>
              <a:ext uri="{FF2B5EF4-FFF2-40B4-BE49-F238E27FC236}">
                <a16:creationId xmlns:a16="http://schemas.microsoft.com/office/drawing/2014/main" id="{46389A64-D8BA-470E-B61A-64E33198A055}"/>
              </a:ext>
            </a:extLst>
          </p:cNvPr>
          <p:cNvSpPr>
            <a:spLocks noGrp="1"/>
          </p:cNvSpPr>
          <p:nvPr>
            <p:ph type="sldNum" sz="quarter" idx="12"/>
          </p:nvPr>
        </p:nvSpPr>
        <p:spPr/>
        <p:txBody>
          <a:bodyPr/>
          <a:lstStyle/>
          <a:p>
            <a:fld id="{C58FD98D-BF78-4FF1-9D7F-5E85A7961EF8}" type="slidenum">
              <a:rPr lang="en-US" smtClean="0"/>
              <a:pPr/>
              <a:t>41</a:t>
            </a:fld>
            <a:endParaRPr lang="en-US"/>
          </a:p>
        </p:txBody>
      </p:sp>
    </p:spTree>
    <p:extLst>
      <p:ext uri="{BB962C8B-B14F-4D97-AF65-F5344CB8AC3E}">
        <p14:creationId xmlns:p14="http://schemas.microsoft.com/office/powerpoint/2010/main" val="730869928"/>
      </p:ext>
    </p:extLst>
  </p:cSld>
  <p:clrMapOvr>
    <a:masterClrMapping/>
  </p:clrMapOvr>
  <mc:AlternateContent xmlns:mc="http://schemas.openxmlformats.org/markup-compatibility/2006" xmlns:p14="http://schemas.microsoft.com/office/powerpoint/2010/main">
    <mc:Choice Requires="p14">
      <p:transition spd="slow" p14:dur="2000" advTm="11484"/>
    </mc:Choice>
    <mc:Fallback xmlns="">
      <p:transition spd="slow" advTm="1148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dirty="0"/>
              <a:t>Plastic waste is everywhere …</a:t>
            </a:r>
          </a:p>
        </p:txBody>
      </p:sp>
      <p:sp>
        <p:nvSpPr>
          <p:cNvPr id="134147" name="Rectangle 3"/>
          <p:cNvSpPr>
            <a:spLocks noGrp="1" noChangeArrowheads="1"/>
          </p:cNvSpPr>
          <p:nvPr>
            <p:ph idx="1"/>
          </p:nvPr>
        </p:nvSpPr>
        <p:spPr>
          <a:xfrm>
            <a:off x="457200" y="1219200"/>
            <a:ext cx="8229600" cy="4525963"/>
          </a:xfrm>
        </p:spPr>
        <p:txBody>
          <a:bodyPr/>
          <a:lstStyle/>
          <a:p>
            <a:pPr marL="0" indent="0" eaLnBrk="1" hangingPunct="1">
              <a:buNone/>
            </a:pPr>
            <a:endParaRPr lang="en-US" dirty="0"/>
          </a:p>
          <a:p>
            <a:pPr eaLnBrk="1" hangingPunct="1"/>
            <a:endParaRPr lang="en-US" dirty="0"/>
          </a:p>
        </p:txBody>
      </p:sp>
      <p:pic>
        <p:nvPicPr>
          <p:cNvPr id="5" name="Picture 4" descr="plastic garbag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400" y="1733550"/>
            <a:ext cx="6551676" cy="4338828"/>
          </a:xfrm>
          <a:prstGeom prst="rect">
            <a:avLst/>
          </a:prstGeom>
        </p:spPr>
      </p:pic>
      <p:sp>
        <p:nvSpPr>
          <p:cNvPr id="2" name="Footer Placeholder 1">
            <a:extLst>
              <a:ext uri="{FF2B5EF4-FFF2-40B4-BE49-F238E27FC236}">
                <a16:creationId xmlns:a16="http://schemas.microsoft.com/office/drawing/2014/main" id="{BB5C2112-FDFA-4F82-8E30-DA23954458B3}"/>
              </a:ext>
            </a:extLst>
          </p:cNvPr>
          <p:cNvSpPr>
            <a:spLocks noGrp="1"/>
          </p:cNvSpPr>
          <p:nvPr>
            <p:ph type="ftr" sz="quarter" idx="11"/>
          </p:nvPr>
        </p:nvSpPr>
        <p:spPr/>
        <p:txBody>
          <a:bodyPr/>
          <a:lstStyle/>
          <a:p>
            <a:r>
              <a:rPr lang="en-US"/>
              <a:t>www.EcoPhilly.org</a:t>
            </a:r>
            <a:endParaRPr lang="en-US" dirty="0"/>
          </a:p>
        </p:txBody>
      </p:sp>
      <p:sp>
        <p:nvSpPr>
          <p:cNvPr id="3" name="Slide Number Placeholder 2">
            <a:extLst>
              <a:ext uri="{FF2B5EF4-FFF2-40B4-BE49-F238E27FC236}">
                <a16:creationId xmlns:a16="http://schemas.microsoft.com/office/drawing/2014/main" id="{3328AF87-D81D-4A23-8A7A-34E51C3A0D89}"/>
              </a:ext>
            </a:extLst>
          </p:cNvPr>
          <p:cNvSpPr>
            <a:spLocks noGrp="1"/>
          </p:cNvSpPr>
          <p:nvPr>
            <p:ph type="sldNum" sz="quarter" idx="12"/>
          </p:nvPr>
        </p:nvSpPr>
        <p:spPr/>
        <p:txBody>
          <a:bodyPr/>
          <a:lstStyle/>
          <a:p>
            <a:fld id="{C58FD98D-BF78-4FF1-9D7F-5E85A7961EF8}" type="slidenum">
              <a:rPr lang="en-US" smtClean="0"/>
              <a:pPr/>
              <a:t>5</a:t>
            </a:fld>
            <a:endParaRPr lang="en-US"/>
          </a:p>
        </p:txBody>
      </p:sp>
    </p:spTree>
    <p:extLst>
      <p:ext uri="{BB962C8B-B14F-4D97-AF65-F5344CB8AC3E}">
        <p14:creationId xmlns:p14="http://schemas.microsoft.com/office/powerpoint/2010/main" val="3652773105"/>
      </p:ext>
    </p:extLst>
  </p:cSld>
  <p:clrMapOvr>
    <a:masterClrMapping/>
  </p:clrMapOvr>
  <mc:AlternateContent xmlns:mc="http://schemas.openxmlformats.org/markup-compatibility/2006" xmlns:p14="http://schemas.microsoft.com/office/powerpoint/2010/main">
    <mc:Choice Requires="p14">
      <p:transition spd="slow" p14:dur="2000" advTm="5327"/>
    </mc:Choice>
    <mc:Fallback xmlns="">
      <p:transition spd="slow" advTm="532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dirty="0"/>
              <a:t>… even Midway Island</a:t>
            </a:r>
          </a:p>
        </p:txBody>
      </p:sp>
      <p:pic>
        <p:nvPicPr>
          <p:cNvPr id="4" name="Picture 3" descr="Midway plastic and Laysan Albatross (Forest and Kim Starr)"/>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67355" y="1752600"/>
            <a:ext cx="3433445" cy="4580890"/>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294ECDF3-A308-4B5D-B698-BA1AF5C2500F}"/>
              </a:ext>
            </a:extLst>
          </p:cNvPr>
          <p:cNvSpPr>
            <a:spLocks noGrp="1"/>
          </p:cNvSpPr>
          <p:nvPr>
            <p:ph type="ftr" sz="quarter" idx="11"/>
          </p:nvPr>
        </p:nvSpPr>
        <p:spPr/>
        <p:txBody>
          <a:bodyPr/>
          <a:lstStyle/>
          <a:p>
            <a:r>
              <a:rPr lang="en-US"/>
              <a:t>www.EcoPhilly.org</a:t>
            </a:r>
            <a:endParaRPr lang="en-US" dirty="0"/>
          </a:p>
        </p:txBody>
      </p:sp>
      <p:sp>
        <p:nvSpPr>
          <p:cNvPr id="3" name="Slide Number Placeholder 2">
            <a:extLst>
              <a:ext uri="{FF2B5EF4-FFF2-40B4-BE49-F238E27FC236}">
                <a16:creationId xmlns:a16="http://schemas.microsoft.com/office/drawing/2014/main" id="{76739473-F8C1-4FBC-880D-FBF1C7CAE1E1}"/>
              </a:ext>
            </a:extLst>
          </p:cNvPr>
          <p:cNvSpPr>
            <a:spLocks noGrp="1"/>
          </p:cNvSpPr>
          <p:nvPr>
            <p:ph type="sldNum" sz="quarter" idx="12"/>
          </p:nvPr>
        </p:nvSpPr>
        <p:spPr/>
        <p:txBody>
          <a:bodyPr/>
          <a:lstStyle/>
          <a:p>
            <a:fld id="{C58FD98D-BF78-4FF1-9D7F-5E85A7961EF8}" type="slidenum">
              <a:rPr lang="en-US" smtClean="0"/>
              <a:pPr/>
              <a:t>6</a:t>
            </a:fld>
            <a:endParaRPr lang="en-US"/>
          </a:p>
        </p:txBody>
      </p:sp>
    </p:spTree>
    <p:extLst>
      <p:ext uri="{BB962C8B-B14F-4D97-AF65-F5344CB8AC3E}">
        <p14:creationId xmlns:p14="http://schemas.microsoft.com/office/powerpoint/2010/main" val="3543574533"/>
      </p:ext>
    </p:extLst>
  </p:cSld>
  <p:clrMapOvr>
    <a:masterClrMapping/>
  </p:clrMapOvr>
  <mc:AlternateContent xmlns:mc="http://schemas.openxmlformats.org/markup-compatibility/2006" xmlns:p14="http://schemas.microsoft.com/office/powerpoint/2010/main">
    <mc:Choice Requires="p14">
      <p:transition spd="slow" p14:dur="2000" advTm="6862"/>
    </mc:Choice>
    <mc:Fallback xmlns="">
      <p:transition spd="slow" advTm="686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dirty="0"/>
              <a:t>A victim of plastic</a:t>
            </a:r>
          </a:p>
        </p:txBody>
      </p:sp>
      <p:sp>
        <p:nvSpPr>
          <p:cNvPr id="134147" name="Rectangle 3"/>
          <p:cNvSpPr>
            <a:spLocks noGrp="1" noChangeArrowheads="1"/>
          </p:cNvSpPr>
          <p:nvPr>
            <p:ph idx="1"/>
          </p:nvPr>
        </p:nvSpPr>
        <p:spPr>
          <a:xfrm>
            <a:off x="457200" y="1219200"/>
            <a:ext cx="8229600" cy="4525963"/>
          </a:xfrm>
        </p:spPr>
        <p:txBody>
          <a:bodyPr/>
          <a:lstStyle/>
          <a:p>
            <a:pPr eaLnBrk="1" hangingPunct="1"/>
            <a:endParaRPr lang="en-US" dirty="0"/>
          </a:p>
          <a:p>
            <a:pPr eaLnBrk="1" hangingPunct="1"/>
            <a:endParaRPr lang="en-US" dirty="0"/>
          </a:p>
        </p:txBody>
      </p:sp>
      <p:pic>
        <p:nvPicPr>
          <p:cNvPr id="5" name="Picture 4" descr="abatross-midway-atoll-700x372.jpg"/>
          <p:cNvPicPr>
            <a:picLocks noChangeAspect="1"/>
          </p:cNvPicPr>
          <p:nvPr/>
        </p:nvPicPr>
        <p:blipFill>
          <a:blip r:embed="rId3" cstate="print"/>
          <a:stretch>
            <a:fillRect/>
          </a:stretch>
        </p:blipFill>
        <p:spPr>
          <a:xfrm>
            <a:off x="1238250" y="1657350"/>
            <a:ext cx="6667500" cy="3543300"/>
          </a:xfrm>
          <a:prstGeom prst="rect">
            <a:avLst/>
          </a:prstGeom>
        </p:spPr>
      </p:pic>
      <p:sp>
        <p:nvSpPr>
          <p:cNvPr id="2" name="Footer Placeholder 1">
            <a:extLst>
              <a:ext uri="{FF2B5EF4-FFF2-40B4-BE49-F238E27FC236}">
                <a16:creationId xmlns:a16="http://schemas.microsoft.com/office/drawing/2014/main" id="{11DA3193-92DB-41A4-AFF9-8BBF206EA56B}"/>
              </a:ext>
            </a:extLst>
          </p:cNvPr>
          <p:cNvSpPr>
            <a:spLocks noGrp="1"/>
          </p:cNvSpPr>
          <p:nvPr>
            <p:ph type="ftr" sz="quarter" idx="11"/>
          </p:nvPr>
        </p:nvSpPr>
        <p:spPr/>
        <p:txBody>
          <a:bodyPr/>
          <a:lstStyle/>
          <a:p>
            <a:r>
              <a:rPr lang="en-US"/>
              <a:t>www.EcoPhilly.org</a:t>
            </a:r>
            <a:endParaRPr lang="en-US" dirty="0"/>
          </a:p>
        </p:txBody>
      </p:sp>
      <p:sp>
        <p:nvSpPr>
          <p:cNvPr id="3" name="Slide Number Placeholder 2">
            <a:extLst>
              <a:ext uri="{FF2B5EF4-FFF2-40B4-BE49-F238E27FC236}">
                <a16:creationId xmlns:a16="http://schemas.microsoft.com/office/drawing/2014/main" id="{1B032102-CCBC-48C6-8398-04CBB2E63381}"/>
              </a:ext>
            </a:extLst>
          </p:cNvPr>
          <p:cNvSpPr>
            <a:spLocks noGrp="1"/>
          </p:cNvSpPr>
          <p:nvPr>
            <p:ph type="sldNum" sz="quarter" idx="12"/>
          </p:nvPr>
        </p:nvSpPr>
        <p:spPr/>
        <p:txBody>
          <a:bodyPr/>
          <a:lstStyle/>
          <a:p>
            <a:fld id="{C58FD98D-BF78-4FF1-9D7F-5E85A7961EF8}" type="slidenum">
              <a:rPr lang="en-US" smtClean="0"/>
              <a:pPr/>
              <a:t>7</a:t>
            </a:fld>
            <a:endParaRPr lang="en-US"/>
          </a:p>
        </p:txBody>
      </p:sp>
    </p:spTree>
    <p:extLst>
      <p:ext uri="{BB962C8B-B14F-4D97-AF65-F5344CB8AC3E}">
        <p14:creationId xmlns:p14="http://schemas.microsoft.com/office/powerpoint/2010/main" val="2726830117"/>
      </p:ext>
    </p:extLst>
  </p:cSld>
  <p:clrMapOvr>
    <a:masterClrMapping/>
  </p:clrMapOvr>
  <mc:AlternateContent xmlns:mc="http://schemas.openxmlformats.org/markup-compatibility/2006" xmlns:p14="http://schemas.microsoft.com/office/powerpoint/2010/main">
    <mc:Choice Requires="p14">
      <p:transition spd="slow" p14:dur="2000" advTm="10673"/>
    </mc:Choice>
    <mc:Fallback xmlns="">
      <p:transition spd="slow" advTm="1067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725C-C275-4EFA-B6E1-21AF0CF7EB39}"/>
              </a:ext>
            </a:extLst>
          </p:cNvPr>
          <p:cNvSpPr>
            <a:spLocks noGrp="1"/>
          </p:cNvSpPr>
          <p:nvPr>
            <p:ph type="title"/>
          </p:nvPr>
        </p:nvSpPr>
        <p:spPr/>
        <p:txBody>
          <a:bodyPr/>
          <a:lstStyle/>
          <a:p>
            <a:r>
              <a:rPr lang="en-US" dirty="0"/>
              <a:t>A victim of plastic</a:t>
            </a:r>
          </a:p>
        </p:txBody>
      </p:sp>
      <p:pic>
        <p:nvPicPr>
          <p:cNvPr id="5" name="Content Placeholder 4">
            <a:extLst>
              <a:ext uri="{FF2B5EF4-FFF2-40B4-BE49-F238E27FC236}">
                <a16:creationId xmlns:a16="http://schemas.microsoft.com/office/drawing/2014/main" id="{824EFC77-595A-40E0-8B8C-0C0085643AA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1915" y="1653073"/>
            <a:ext cx="7840169" cy="4420217"/>
          </a:xfrm>
        </p:spPr>
      </p:pic>
      <p:sp>
        <p:nvSpPr>
          <p:cNvPr id="3" name="Footer Placeholder 2">
            <a:extLst>
              <a:ext uri="{FF2B5EF4-FFF2-40B4-BE49-F238E27FC236}">
                <a16:creationId xmlns:a16="http://schemas.microsoft.com/office/drawing/2014/main" id="{33953F52-76D3-4536-85C9-999E2C36C63B}"/>
              </a:ext>
            </a:extLst>
          </p:cNvPr>
          <p:cNvSpPr>
            <a:spLocks noGrp="1"/>
          </p:cNvSpPr>
          <p:nvPr>
            <p:ph type="ftr" sz="quarter" idx="11"/>
          </p:nvPr>
        </p:nvSpPr>
        <p:spPr/>
        <p:txBody>
          <a:bodyPr/>
          <a:lstStyle/>
          <a:p>
            <a:r>
              <a:rPr lang="en-US"/>
              <a:t>www.EcoPhilly.org</a:t>
            </a:r>
            <a:endParaRPr lang="en-US" dirty="0"/>
          </a:p>
        </p:txBody>
      </p:sp>
      <p:sp>
        <p:nvSpPr>
          <p:cNvPr id="4" name="Slide Number Placeholder 3">
            <a:extLst>
              <a:ext uri="{FF2B5EF4-FFF2-40B4-BE49-F238E27FC236}">
                <a16:creationId xmlns:a16="http://schemas.microsoft.com/office/drawing/2014/main" id="{B45EAB27-925C-44C3-9E6F-74D5ACF5D240}"/>
              </a:ext>
            </a:extLst>
          </p:cNvPr>
          <p:cNvSpPr>
            <a:spLocks noGrp="1"/>
          </p:cNvSpPr>
          <p:nvPr>
            <p:ph type="sldNum" sz="quarter" idx="12"/>
          </p:nvPr>
        </p:nvSpPr>
        <p:spPr/>
        <p:txBody>
          <a:bodyPr/>
          <a:lstStyle/>
          <a:p>
            <a:fld id="{C58FD98D-BF78-4FF1-9D7F-5E85A7961EF8}" type="slidenum">
              <a:rPr lang="en-US" smtClean="0"/>
              <a:pPr/>
              <a:t>8</a:t>
            </a:fld>
            <a:endParaRPr lang="en-US"/>
          </a:p>
        </p:txBody>
      </p:sp>
    </p:spTree>
    <p:extLst>
      <p:ext uri="{BB962C8B-B14F-4D97-AF65-F5344CB8AC3E}">
        <p14:creationId xmlns:p14="http://schemas.microsoft.com/office/powerpoint/2010/main" val="1233363685"/>
      </p:ext>
    </p:extLst>
  </p:cSld>
  <p:clrMapOvr>
    <a:masterClrMapping/>
  </p:clrMapOvr>
  <mc:AlternateContent xmlns:mc="http://schemas.openxmlformats.org/markup-compatibility/2006" xmlns:p14="http://schemas.microsoft.com/office/powerpoint/2010/main">
    <mc:Choice Requires="p14">
      <p:transition spd="slow" p14:dur="2000" advTm="21492"/>
    </mc:Choice>
    <mc:Fallback xmlns="">
      <p:transition spd="slow" advTm="2149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lastic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0898" y="152390"/>
            <a:ext cx="6675120" cy="6080843"/>
          </a:xfrm>
          <a:prstGeom prst="rect">
            <a:avLst/>
          </a:prstGeom>
        </p:spPr>
      </p:pic>
      <p:sp>
        <p:nvSpPr>
          <p:cNvPr id="2" name="TextBox 1">
            <a:extLst>
              <a:ext uri="{FF2B5EF4-FFF2-40B4-BE49-F238E27FC236}">
                <a16:creationId xmlns:a16="http://schemas.microsoft.com/office/drawing/2014/main" id="{CA1B2A07-B5F7-4C0A-9FC9-2CA149523172}"/>
              </a:ext>
            </a:extLst>
          </p:cNvPr>
          <p:cNvSpPr txBox="1"/>
          <p:nvPr/>
        </p:nvSpPr>
        <p:spPr>
          <a:xfrm>
            <a:off x="6625386" y="5767135"/>
            <a:ext cx="2743200" cy="646331"/>
          </a:xfrm>
          <a:prstGeom prst="rect">
            <a:avLst/>
          </a:prstGeom>
          <a:noFill/>
        </p:spPr>
        <p:txBody>
          <a:bodyPr wrap="square" rtlCol="0">
            <a:spAutoFit/>
          </a:bodyPr>
          <a:lstStyle/>
          <a:p>
            <a:r>
              <a:rPr lang="en-US" b="1" dirty="0">
                <a:solidFill>
                  <a:srgbClr val="FF0000"/>
                </a:solidFill>
              </a:rPr>
              <a:t>… and a bottle takes 450 years to “rot down”</a:t>
            </a:r>
          </a:p>
        </p:txBody>
      </p:sp>
      <p:sp>
        <p:nvSpPr>
          <p:cNvPr id="4" name="Footer Placeholder 3">
            <a:extLst>
              <a:ext uri="{FF2B5EF4-FFF2-40B4-BE49-F238E27FC236}">
                <a16:creationId xmlns:a16="http://schemas.microsoft.com/office/drawing/2014/main" id="{77E2CFCE-8515-4533-AEF6-412A8173C8C0}"/>
              </a:ext>
            </a:extLst>
          </p:cNvPr>
          <p:cNvSpPr>
            <a:spLocks noGrp="1"/>
          </p:cNvSpPr>
          <p:nvPr>
            <p:ph type="ftr" sz="quarter" idx="11"/>
          </p:nvPr>
        </p:nvSpPr>
        <p:spPr/>
        <p:txBody>
          <a:bodyPr/>
          <a:lstStyle/>
          <a:p>
            <a:r>
              <a:rPr lang="en-US"/>
              <a:t>www.EcoPhilly.org</a:t>
            </a:r>
            <a:endParaRPr lang="en-US" dirty="0"/>
          </a:p>
        </p:txBody>
      </p:sp>
      <p:sp>
        <p:nvSpPr>
          <p:cNvPr id="5" name="Slide Number Placeholder 4">
            <a:extLst>
              <a:ext uri="{FF2B5EF4-FFF2-40B4-BE49-F238E27FC236}">
                <a16:creationId xmlns:a16="http://schemas.microsoft.com/office/drawing/2014/main" id="{EAE1D7E3-42C4-49BD-A5E5-9A4506A3B670}"/>
              </a:ext>
            </a:extLst>
          </p:cNvPr>
          <p:cNvSpPr>
            <a:spLocks noGrp="1"/>
          </p:cNvSpPr>
          <p:nvPr>
            <p:ph type="sldNum" sz="quarter" idx="12"/>
          </p:nvPr>
        </p:nvSpPr>
        <p:spPr>
          <a:xfrm>
            <a:off x="6625386" y="6492875"/>
            <a:ext cx="2133600" cy="365125"/>
          </a:xfrm>
        </p:spPr>
        <p:txBody>
          <a:bodyPr/>
          <a:lstStyle/>
          <a:p>
            <a:fld id="{C58FD98D-BF78-4FF1-9D7F-5E85A7961EF8}" type="slidenum">
              <a:rPr lang="en-US" smtClean="0"/>
              <a:pPr/>
              <a:t>9</a:t>
            </a:fld>
            <a:endParaRPr lang="en-US"/>
          </a:p>
        </p:txBody>
      </p:sp>
    </p:spTree>
    <p:extLst>
      <p:ext uri="{BB962C8B-B14F-4D97-AF65-F5344CB8AC3E}">
        <p14:creationId xmlns:p14="http://schemas.microsoft.com/office/powerpoint/2010/main" val="1248839774"/>
      </p:ext>
    </p:extLst>
  </p:cSld>
  <p:clrMapOvr>
    <a:masterClrMapping/>
  </p:clrMapOvr>
  <mc:AlternateContent xmlns:mc="http://schemas.openxmlformats.org/markup-compatibility/2006" xmlns:p14="http://schemas.microsoft.com/office/powerpoint/2010/main">
    <mc:Choice Requires="p14">
      <p:transition spd="slow" p14:dur="2000" advTm="12813"/>
    </mc:Choice>
    <mc:Fallback xmlns="">
      <p:transition spd="slow" advTm="12813"/>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90341</TotalTime>
  <Words>6966</Words>
  <Application>Microsoft Office PowerPoint</Application>
  <PresentationFormat>On-screen Show (4:3)</PresentationFormat>
  <Paragraphs>443</Paragraphs>
  <Slides>41</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Exchange</vt:lpstr>
      <vt:lpstr>Garamond</vt:lpstr>
      <vt:lpstr>Helvetica</vt:lpstr>
      <vt:lpstr>Helvetica Neue</vt:lpstr>
      <vt:lpstr>var(--font-serif)</vt:lpstr>
      <vt:lpstr>Office Theme</vt:lpstr>
      <vt:lpstr>Clean, fresh water</vt:lpstr>
      <vt:lpstr>Natural resources: Water</vt:lpstr>
      <vt:lpstr>PowerPoint Presentation</vt:lpstr>
      <vt:lpstr>Appreciating God’s gift of water: Pope Francis</vt:lpstr>
      <vt:lpstr>Plastic waste is everywhere …</vt:lpstr>
      <vt:lpstr>… even Midway Island</vt:lpstr>
      <vt:lpstr>A victim of plastic</vt:lpstr>
      <vt:lpstr>A victim of plastic</vt:lpstr>
      <vt:lpstr>PowerPoint Presentation</vt:lpstr>
      <vt:lpstr>PowerPoint Presentation</vt:lpstr>
      <vt:lpstr>We are pathetic at plastic recycling</vt:lpstr>
      <vt:lpstr>Direct water pollutants</vt:lpstr>
      <vt:lpstr>Direct water pollutants</vt:lpstr>
      <vt:lpstr>‘Stealth’ pollutants</vt:lpstr>
      <vt:lpstr>Natural resources: Oceans</vt:lpstr>
      <vt:lpstr>Using oceans sustainably</vt:lpstr>
      <vt:lpstr>PowerPoint Presentation</vt:lpstr>
      <vt:lpstr>Overfishing’s tragic consequences</vt:lpstr>
      <vt:lpstr>Overfishing’s tragic consequences</vt:lpstr>
      <vt:lpstr>Coral reefs</vt:lpstr>
      <vt:lpstr>Coral reefs …  </vt:lpstr>
      <vt:lpstr>PowerPoint Presentation</vt:lpstr>
      <vt:lpstr>PowerPoint Presentation</vt:lpstr>
      <vt:lpstr>PowerPoint Presentation</vt:lpstr>
      <vt:lpstr>PowerPoint Presentation</vt:lpstr>
      <vt:lpstr>Coral reefs are in trouble</vt:lpstr>
      <vt:lpstr>PowerPoint Presentation</vt:lpstr>
      <vt:lpstr>PowerPoint Presentation</vt:lpstr>
      <vt:lpstr>How can I make any difference?</vt:lpstr>
      <vt:lpstr>Protecting these critical resources</vt:lpstr>
      <vt:lpstr>Clean water</vt:lpstr>
      <vt:lpstr>Water</vt:lpstr>
      <vt:lpstr>Water</vt:lpstr>
      <vt:lpstr>Water in the backyard</vt:lpstr>
      <vt:lpstr>Reducing our ‘plastic footprint’</vt:lpstr>
      <vt:lpstr>Reducing our plastic footprint</vt:lpstr>
      <vt:lpstr>Helping coral reefs</vt:lpstr>
      <vt:lpstr>How to help reefs</vt:lpstr>
      <vt:lpstr>This is not optional (LS #217)</vt:lpstr>
      <vt:lpstr>This is not optional (LS #217)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 Humphreys</cp:lastModifiedBy>
  <cp:revision>1046</cp:revision>
  <dcterms:created xsi:type="dcterms:W3CDTF">2015-07-26T17:43:40Z</dcterms:created>
  <dcterms:modified xsi:type="dcterms:W3CDTF">2022-07-29T04:51:11Z</dcterms:modified>
</cp:coreProperties>
</file>