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sldIdLst>
    <p:sldId id="500" r:id="rId2"/>
    <p:sldId id="865" r:id="rId3"/>
    <p:sldId id="502" r:id="rId4"/>
    <p:sldId id="950" r:id="rId5"/>
    <p:sldId id="982" r:id="rId6"/>
    <p:sldId id="951" r:id="rId7"/>
    <p:sldId id="967" r:id="rId8"/>
    <p:sldId id="954" r:id="rId9"/>
    <p:sldId id="956" r:id="rId10"/>
    <p:sldId id="953" r:id="rId11"/>
    <p:sldId id="955" r:id="rId12"/>
    <p:sldId id="976" r:id="rId13"/>
    <p:sldId id="966" r:id="rId14"/>
    <p:sldId id="969" r:id="rId15"/>
    <p:sldId id="970" r:id="rId16"/>
    <p:sldId id="960" r:id="rId17"/>
    <p:sldId id="972" r:id="rId18"/>
    <p:sldId id="974" r:id="rId19"/>
    <p:sldId id="975" r:id="rId20"/>
    <p:sldId id="910" r:id="rId21"/>
    <p:sldId id="935" r:id="rId22"/>
    <p:sldId id="978" r:id="rId23"/>
    <p:sldId id="888" r:id="rId24"/>
    <p:sldId id="794" r:id="rId25"/>
    <p:sldId id="853" r:id="rId26"/>
    <p:sldId id="795" r:id="rId27"/>
    <p:sldId id="856" r:id="rId28"/>
    <p:sldId id="796" r:id="rId29"/>
    <p:sldId id="845" r:id="rId30"/>
    <p:sldId id="797" r:id="rId31"/>
    <p:sldId id="798" r:id="rId32"/>
    <p:sldId id="799" r:id="rId33"/>
    <p:sldId id="800" r:id="rId34"/>
    <p:sldId id="801" r:id="rId35"/>
    <p:sldId id="802" r:id="rId36"/>
    <p:sldId id="803" r:id="rId37"/>
    <p:sldId id="804" r:id="rId38"/>
    <p:sldId id="862" r:id="rId39"/>
    <p:sldId id="979" r:id="rId40"/>
    <p:sldId id="877" r:id="rId41"/>
    <p:sldId id="813" r:id="rId42"/>
    <p:sldId id="814" r:id="rId43"/>
    <p:sldId id="836" r:id="rId44"/>
    <p:sldId id="805" r:id="rId45"/>
    <p:sldId id="807" r:id="rId46"/>
    <p:sldId id="808" r:id="rId47"/>
    <p:sldId id="809" r:id="rId48"/>
    <p:sldId id="810" r:id="rId49"/>
    <p:sldId id="811" r:id="rId50"/>
    <p:sldId id="831" r:id="rId51"/>
    <p:sldId id="884" r:id="rId52"/>
    <p:sldId id="939" r:id="rId53"/>
    <p:sldId id="977" r:id="rId54"/>
    <p:sldId id="940" r:id="rId55"/>
    <p:sldId id="946" r:id="rId56"/>
    <p:sldId id="941" r:id="rId57"/>
    <p:sldId id="943" r:id="rId58"/>
    <p:sldId id="942" r:id="rId59"/>
    <p:sldId id="949" r:id="rId60"/>
    <p:sldId id="980" r:id="rId61"/>
    <p:sldId id="644" r:id="rId62"/>
    <p:sldId id="283" r:id="rId63"/>
    <p:sldId id="645" r:id="rId64"/>
    <p:sldId id="338" r:id="rId65"/>
    <p:sldId id="653" r:id="rId66"/>
    <p:sldId id="667" r:id="rId67"/>
    <p:sldId id="668" r:id="rId68"/>
    <p:sldId id="670" r:id="rId69"/>
    <p:sldId id="672" r:id="rId70"/>
    <p:sldId id="931" r:id="rId71"/>
    <p:sldId id="892" r:id="rId72"/>
    <p:sldId id="893" r:id="rId73"/>
    <p:sldId id="697" r:id="rId74"/>
    <p:sldId id="698" r:id="rId75"/>
    <p:sldId id="816" r:id="rId76"/>
    <p:sldId id="817" r:id="rId77"/>
    <p:sldId id="818" r:id="rId78"/>
    <p:sldId id="699" r:id="rId79"/>
    <p:sldId id="700" r:id="rId80"/>
    <p:sldId id="701" r:id="rId81"/>
    <p:sldId id="890"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D55A44-9B40-4DA2-BAD1-39C966F3BCF8}">
          <p14:sldIdLst>
            <p14:sldId id="500"/>
            <p14:sldId id="865"/>
            <p14:sldId id="502"/>
            <p14:sldId id="950"/>
            <p14:sldId id="982"/>
            <p14:sldId id="951"/>
            <p14:sldId id="967"/>
            <p14:sldId id="954"/>
            <p14:sldId id="956"/>
            <p14:sldId id="953"/>
            <p14:sldId id="955"/>
            <p14:sldId id="976"/>
            <p14:sldId id="966"/>
            <p14:sldId id="969"/>
            <p14:sldId id="970"/>
            <p14:sldId id="960"/>
            <p14:sldId id="972"/>
            <p14:sldId id="974"/>
            <p14:sldId id="975"/>
            <p14:sldId id="910"/>
            <p14:sldId id="935"/>
            <p14:sldId id="978"/>
            <p14:sldId id="888"/>
            <p14:sldId id="794"/>
            <p14:sldId id="853"/>
            <p14:sldId id="795"/>
            <p14:sldId id="856"/>
            <p14:sldId id="796"/>
            <p14:sldId id="845"/>
            <p14:sldId id="797"/>
            <p14:sldId id="798"/>
            <p14:sldId id="799"/>
            <p14:sldId id="800"/>
            <p14:sldId id="801"/>
            <p14:sldId id="802"/>
            <p14:sldId id="803"/>
            <p14:sldId id="804"/>
            <p14:sldId id="862"/>
            <p14:sldId id="979"/>
            <p14:sldId id="877"/>
            <p14:sldId id="813"/>
            <p14:sldId id="814"/>
            <p14:sldId id="836"/>
            <p14:sldId id="805"/>
            <p14:sldId id="807"/>
            <p14:sldId id="808"/>
            <p14:sldId id="809"/>
            <p14:sldId id="810"/>
            <p14:sldId id="811"/>
            <p14:sldId id="831"/>
            <p14:sldId id="884"/>
            <p14:sldId id="939"/>
            <p14:sldId id="977"/>
            <p14:sldId id="940"/>
          </p14:sldIdLst>
        </p14:section>
        <p14:section name="Untitled Section" id="{1DFC1A20-F5DF-4F3C-8062-B1C1012A7756}">
          <p14:sldIdLst>
            <p14:sldId id="946"/>
            <p14:sldId id="941"/>
            <p14:sldId id="943"/>
            <p14:sldId id="942"/>
            <p14:sldId id="949"/>
            <p14:sldId id="980"/>
            <p14:sldId id="644"/>
            <p14:sldId id="283"/>
            <p14:sldId id="645"/>
            <p14:sldId id="338"/>
            <p14:sldId id="653"/>
            <p14:sldId id="667"/>
            <p14:sldId id="668"/>
            <p14:sldId id="670"/>
            <p14:sldId id="672"/>
            <p14:sldId id="931"/>
            <p14:sldId id="892"/>
            <p14:sldId id="893"/>
            <p14:sldId id="697"/>
            <p14:sldId id="698"/>
            <p14:sldId id="816"/>
            <p14:sldId id="817"/>
            <p14:sldId id="818"/>
            <p14:sldId id="699"/>
            <p14:sldId id="700"/>
            <p14:sldId id="701"/>
            <p14:sldId id="8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8932" autoAdjust="0"/>
  </p:normalViewPr>
  <p:slideViewPr>
    <p:cSldViewPr snapToGrid="0">
      <p:cViewPr varScale="1">
        <p:scale>
          <a:sx n="43" d="100"/>
          <a:sy n="43" d="100"/>
        </p:scale>
        <p:origin x="2190" y="3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6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282BF6-B3F8-442E-9528-BC65FA16A353}" type="datetimeFigureOut">
              <a:rPr lang="en-US" smtClean="0"/>
              <a:pPr/>
              <a:t>19-Oct-23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35A58-D5F2-4587-8700-4EA368661A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Hui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zbAuRzTko5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5jMTuuhTeq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mSB71jNq-yQ"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en.wikipedia.org/wiki/Yew_tree" TargetMode="External"/><Relationship Id="rId13" Type="http://schemas.openxmlformats.org/officeDocument/2006/relationships/hyperlink" Target="http://en.wikipedia.org/wiki/Dementia" TargetMode="External"/><Relationship Id="rId3" Type="http://schemas.openxmlformats.org/officeDocument/2006/relationships/hyperlink" Target="http://en.wikipedia.org/wiki/January_18" TargetMode="External"/><Relationship Id="rId7" Type="http://schemas.openxmlformats.org/officeDocument/2006/relationships/hyperlink" Target="http://en.wikipedia.org/wiki/Medicinal_plants" TargetMode="External"/><Relationship Id="rId12" Type="http://schemas.openxmlformats.org/officeDocument/2006/relationships/hyperlink" Target="http://en.wikipedia.org/wiki/Magnolia" TargetMode="External"/><Relationship Id="rId2" Type="http://schemas.openxmlformats.org/officeDocument/2006/relationships/slide" Target="../slides/slide34.xml"/><Relationship Id="rId16" Type="http://schemas.openxmlformats.org/officeDocument/2006/relationships/hyperlink" Target="http://en.wikipedia.org/wiki/Health_care" TargetMode="External"/><Relationship Id="rId1" Type="http://schemas.openxmlformats.org/officeDocument/2006/relationships/notesMaster" Target="../notesMasters/notesMaster1.xml"/><Relationship Id="rId6" Type="http://schemas.openxmlformats.org/officeDocument/2006/relationships/hyperlink" Target="http://en.wikipedia.org/wiki/Botanic_gardens" TargetMode="External"/><Relationship Id="rId11" Type="http://schemas.openxmlformats.org/officeDocument/2006/relationships/hyperlink" Target="http://en.wikipedia.org/wiki/Weight_loss" TargetMode="External"/><Relationship Id="rId5" Type="http://schemas.openxmlformats.org/officeDocument/2006/relationships/hyperlink" Target="http://en.wikipedia.org/wiki/Botanic_Gardens_Conservation_International" TargetMode="External"/><Relationship Id="rId15" Type="http://schemas.openxmlformats.org/officeDocument/2006/relationships/hyperlink" Target="http://en.wikipedia.org/wiki/Gout" TargetMode="External"/><Relationship Id="rId10" Type="http://schemas.openxmlformats.org/officeDocument/2006/relationships/hyperlink" Target="http://en.wikipedia.org/wiki/Namibia" TargetMode="External"/><Relationship Id="rId4" Type="http://schemas.openxmlformats.org/officeDocument/2006/relationships/hyperlink" Target="http://en.wikipedia.org/wiki/2008" TargetMode="External"/><Relationship Id="rId9" Type="http://schemas.openxmlformats.org/officeDocument/2006/relationships/hyperlink" Target="http://en.wikipedia.org/wiki/Paclitaxel" TargetMode="External"/><Relationship Id="rId14" Type="http://schemas.openxmlformats.org/officeDocument/2006/relationships/hyperlink" Target="http://en.wikipedia.org/wiki/Autumn_crocu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britannica.com/place/Brazil" TargetMode="External"/><Relationship Id="rId3" Type="http://schemas.openxmlformats.org/officeDocument/2006/relationships/hyperlink" Target="https://www.globalwitness.org/en/press-releases/almost-2000-land-and-environmental-defenders-killed-between-2012-and-2022-protecting-planet/" TargetMode="External"/><Relationship Id="rId7" Type="http://schemas.openxmlformats.org/officeDocument/2006/relationships/hyperlink" Target="https://www.britannica.com/place/Amazon-Rainforest"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britannica.com/topic/land-reform" TargetMode="External"/><Relationship Id="rId11" Type="http://schemas.openxmlformats.org/officeDocument/2006/relationships/hyperlink" Target="https://en.wikipedia.org/wiki/Dorothy_Stang" TargetMode="External"/><Relationship Id="rId5" Type="http://schemas.openxmlformats.org/officeDocument/2006/relationships/hyperlink" Target="https://www.britannica.com/place/Acre-state-Brazil" TargetMode="External"/><Relationship Id="rId10" Type="http://schemas.openxmlformats.org/officeDocument/2006/relationships/hyperlink" Target="https://www.britannica.com/topic/murder-crime" TargetMode="External"/><Relationship Id="rId4" Type="http://schemas.openxmlformats.org/officeDocument/2006/relationships/hyperlink" Target="https://www.britannica.com/plant/rubber-tree" TargetMode="External"/><Relationship Id="rId9" Type="http://schemas.openxmlformats.org/officeDocument/2006/relationships/hyperlink" Target="https://www.merriam-webster.com/dictionary/enmity"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coralreef.noaa.gov/issues/restoration.html" TargetMode="External"/><Relationship Id="rId3" Type="http://schemas.openxmlformats.org/officeDocument/2006/relationships/hyperlink" Target="https://coralreef.noaa.gov/aboutcrcp/news/featuredstories/jan20/welcome.html" TargetMode="External"/><Relationship Id="rId7" Type="http://schemas.openxmlformats.org/officeDocument/2006/relationships/hyperlink" Target="https://coralreef.noaa.gov/issues/climatechange.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coralreef.noaa.gov/issues/fishing.html" TargetMode="External"/><Relationship Id="rId5" Type="http://schemas.openxmlformats.org/officeDocument/2006/relationships/hyperlink" Target="https://coralreef.noaa.gov/issues/lbsp.html" TargetMode="External"/><Relationship Id="rId4" Type="http://schemas.openxmlformats.org/officeDocument/2006/relationships/hyperlink" Target="https://coralreef.noaa.gov/gallery/cr_economy.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limate.nasa.gov/evidenc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science.sciencemag.org/content/305/5682/367.abstract" TargetMode="External"/><Relationship Id="rId5" Type="http://schemas.openxmlformats.org/officeDocument/2006/relationships/hyperlink" Target="http://www.pmel.noaa.gov/co2/story/Ocean+Acidification" TargetMode="External"/><Relationship Id="rId4" Type="http://schemas.openxmlformats.org/officeDocument/2006/relationships/hyperlink" Target="http://www.pmel.noaa.gov/co2/story/What+is+Ocean+Acidificatio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wildflower.org/"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plantnative.org/"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millionpollinatorgardens.org/" TargetMode="External"/><Relationship Id="rId7" Type="http://schemas.openxmlformats.org/officeDocument/2006/relationships/hyperlink" Target="http://www.audubon.org/magazine/spring-2017/the-same-pesticides-linked-bee-declines-might"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ncbi.nlm.nih.gov/pubmed/25030173" TargetMode="External"/><Relationship Id="rId5" Type="http://schemas.openxmlformats.org/officeDocument/2006/relationships/hyperlink" Target="http://www.xerces.org/neonic-report-exec-summary/" TargetMode="External"/><Relationship Id="rId4" Type="http://schemas.openxmlformats.org/officeDocument/2006/relationships/hyperlink" Target="http://www.xerces.org/neonicotinoids-and-bees/"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datazone.birdlife.org/species/factsheet/white-crowned-sparrow-zonotrichia-leucophry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waterfootprint.or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turalhistory.si.edu/research/vertebrate-zoology/birds/collections-overview/martha-last-passenger-pige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05A6C5BE-C7A5-492A-B152-E48E2E8E860A}"/>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2CECF8-7926-4BCE-851D-72AEF1D65B8F}" type="slidenum">
              <a:rPr lang="en-GB" altLang="en-US"/>
              <a:pPr eaLnBrk="1" hangingPunct="1"/>
              <a:t>1</a:t>
            </a:fld>
            <a:endParaRPr lang="en-GB" altLang="en-US" dirty="0"/>
          </a:p>
        </p:txBody>
      </p:sp>
      <p:sp>
        <p:nvSpPr>
          <p:cNvPr id="152579" name="Rectangle 2">
            <a:extLst>
              <a:ext uri="{FF2B5EF4-FFF2-40B4-BE49-F238E27FC236}">
                <a16:creationId xmlns:a16="http://schemas.microsoft.com/office/drawing/2014/main" id="{397256F2-0B37-4B56-B935-1B4BD1BE7DEF}"/>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85DCB0BE-9E47-40FF-A589-ECB88EF838E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 would like to present the basis of a Christian response, a call to action, to save the web of life, Earth’s biodiversity, from what seems to be inevitable degradation and destruction. I think we’d all prefer this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 STILL DOING IT</a:t>
            </a:r>
          </a:p>
          <a:p>
            <a:endParaRPr lang="en-US" dirty="0"/>
          </a:p>
          <a:p>
            <a:r>
              <a:rPr lang="en-US" dirty="0"/>
              <a:t>This is a Yellow-Breasted Bunting. It breeds in Russia and winters in China and SE Asia. </a:t>
            </a:r>
            <a:r>
              <a:rPr lang="en-US" b="0" i="0" dirty="0">
                <a:solidFill>
                  <a:srgbClr val="232323"/>
                </a:solidFill>
                <a:effectLst/>
                <a:latin typeface="-apple-system"/>
              </a:rPr>
              <a:t>It’s found in agricultural fields, meadows, and wetlands; it formerly gathered in immense congregations in winter, but it is now </a:t>
            </a:r>
            <a:r>
              <a:rPr lang="en-US" dirty="0"/>
              <a:t>critically endangered</a:t>
            </a:r>
            <a:r>
              <a:rPr lang="en-US" b="0" i="0" dirty="0">
                <a:solidFill>
                  <a:srgbClr val="232323"/>
                </a:solidFill>
                <a:effectLst/>
                <a:latin typeface="-apple-system"/>
              </a:rPr>
              <a:t> due to trapping for food. It is seen as a delicacy.</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10</a:t>
            </a:fld>
            <a:endParaRPr lang="en-US"/>
          </a:p>
        </p:txBody>
      </p:sp>
    </p:spTree>
    <p:extLst>
      <p:ext uri="{BB962C8B-B14F-4D97-AF65-F5344CB8AC3E}">
        <p14:creationId xmlns:p14="http://schemas.microsoft.com/office/powerpoint/2010/main" val="928239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Vaquita - .**goes into next slide seamlessly**</a:t>
            </a:r>
          </a:p>
          <a:p>
            <a:r>
              <a:rPr lang="en-US" dirty="0"/>
              <a:t>Photo: By Paula Olson, NOAA - http://www.fisheries.noaa.gov/pr/species/mammals/porpoises/vaquita.html, Public Domain, https://commons.wikimedia.org/w/index.php?curid=30588297</a:t>
            </a:r>
          </a:p>
          <a:p>
            <a:endParaRPr lang="en-US" dirty="0"/>
          </a:p>
          <a:p>
            <a:endParaRPr lang="en-US" dirty="0"/>
          </a:p>
          <a:p>
            <a:r>
              <a:rPr lang="en-US" dirty="0"/>
              <a:t>The vaquita is a unique, tiny porpoise species in the Gulf of California, Mexico. Accidentally caught (and drowned) by illegal gill-nets, it is on the edge of extinction.</a:t>
            </a:r>
          </a:p>
          <a:p>
            <a:endParaRPr lang="en-US" dirty="0"/>
          </a:p>
          <a:p>
            <a:r>
              <a:rPr lang="en-US" dirty="0"/>
              <a:t>TWENTY left.</a:t>
            </a:r>
          </a:p>
        </p:txBody>
      </p:sp>
      <p:sp>
        <p:nvSpPr>
          <p:cNvPr id="4" name="Slide Number Placeholder 3"/>
          <p:cNvSpPr>
            <a:spLocks noGrp="1"/>
          </p:cNvSpPr>
          <p:nvPr>
            <p:ph type="sldNum" sz="quarter" idx="5"/>
          </p:nvPr>
        </p:nvSpPr>
        <p:spPr/>
        <p:txBody>
          <a:bodyPr/>
          <a:lstStyle/>
          <a:p>
            <a:fld id="{9C235A58-D5F2-4587-8700-4EA368661AE4}" type="slidenum">
              <a:rPr lang="en-US" smtClean="0"/>
              <a:pPr/>
              <a:t>11</a:t>
            </a:fld>
            <a:endParaRPr lang="en-US"/>
          </a:p>
        </p:txBody>
      </p:sp>
    </p:spTree>
    <p:extLst>
      <p:ext uri="{BB962C8B-B14F-4D97-AF65-F5344CB8AC3E}">
        <p14:creationId xmlns:p14="http://schemas.microsoft.com/office/powerpoint/2010/main" val="2173109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12</a:t>
            </a:fld>
            <a:endParaRPr lang="en-US"/>
          </a:p>
        </p:txBody>
      </p:sp>
    </p:spTree>
    <p:extLst>
      <p:ext uri="{BB962C8B-B14F-4D97-AF65-F5344CB8AC3E}">
        <p14:creationId xmlns:p14="http://schemas.microsoft.com/office/powerpoint/2010/main" val="180545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000000"/>
                </a:solidFill>
                <a:effectLst/>
                <a:latin typeface="source sans pro" panose="020B0503030403020204" pitchFamily="34" charset="0"/>
              </a:rPr>
              <a:t>All the animals shown were declared extinct in the 20</a:t>
            </a:r>
            <a:r>
              <a:rPr lang="en-US" b="0" i="0" baseline="30000" dirty="0">
                <a:solidFill>
                  <a:srgbClr val="000000"/>
                </a:solidFill>
                <a:effectLst/>
                <a:latin typeface="source sans pro" panose="020B0503030403020204" pitchFamily="34" charset="0"/>
              </a:rPr>
              <a:t>th</a:t>
            </a:r>
            <a:r>
              <a:rPr lang="en-US" b="0" i="0" dirty="0">
                <a:solidFill>
                  <a:srgbClr val="000000"/>
                </a:solidFill>
                <a:effectLst/>
                <a:latin typeface="source sans pro" panose="020B0503030403020204" pitchFamily="34" charset="0"/>
              </a:rPr>
              <a:t> and 21</a:t>
            </a:r>
            <a:r>
              <a:rPr lang="en-US" b="0" i="0" baseline="30000" dirty="0">
                <a:solidFill>
                  <a:srgbClr val="000000"/>
                </a:solidFill>
                <a:effectLst/>
                <a:latin typeface="source sans pro" panose="020B0503030403020204" pitchFamily="34" charset="0"/>
              </a:rPr>
              <a:t>st</a:t>
            </a:r>
            <a:r>
              <a:rPr lang="en-US" b="0" i="0" dirty="0">
                <a:solidFill>
                  <a:srgbClr val="000000"/>
                </a:solidFill>
                <a:effectLst/>
                <a:latin typeface="source sans pro" panose="020B0503030403020204" pitchFamily="34" charset="0"/>
              </a:rPr>
              <a:t> centuries. </a:t>
            </a:r>
            <a:r>
              <a:rPr lang="en-US" b="1" i="0" dirty="0">
                <a:solidFill>
                  <a:srgbClr val="000000"/>
                </a:solidFill>
                <a:effectLst/>
                <a:latin typeface="source sans pro" panose="020B0503030403020204" pitchFamily="34" charset="0"/>
              </a:rPr>
              <a:t>Dozens of species have no photos or even drawings to mourn them.</a:t>
            </a:r>
          </a:p>
          <a:p>
            <a:pPr algn="l"/>
            <a:endParaRPr lang="en-US" b="1" i="0" dirty="0">
              <a:solidFill>
                <a:srgbClr val="000000"/>
              </a:solidFill>
              <a:effectLst/>
              <a:latin typeface="source sans pro" panose="020B0503030403020204" pitchFamily="34" charset="0"/>
            </a:endParaRPr>
          </a:p>
          <a:p>
            <a:pPr algn="l"/>
            <a:r>
              <a:rPr lang="en-US" b="1" i="0" dirty="0">
                <a:solidFill>
                  <a:srgbClr val="000000"/>
                </a:solidFill>
                <a:effectLst/>
                <a:latin typeface="source sans pro" panose="020B0503030403020204" pitchFamily="34" charset="0"/>
              </a:rPr>
              <a:t>What’s on the slide are just a few that died out – all related to one ancestral honeycreeper that flew into Hawaii. </a:t>
            </a:r>
          </a:p>
          <a:p>
            <a:pPr marL="228600" indent="-228600" algn="l">
              <a:buAutoNum type="arabicParenBoth"/>
            </a:pPr>
            <a:r>
              <a:rPr lang="en-US" b="0" i="0" dirty="0">
                <a:solidFill>
                  <a:srgbClr val="000000"/>
                </a:solidFill>
                <a:effectLst/>
                <a:latin typeface="source sans pro" panose="020B0503030403020204" pitchFamily="34" charset="0"/>
              </a:rPr>
              <a:t>Black-Faced Honeycreeper (Po’ouli). P</a:t>
            </a:r>
            <a:r>
              <a:rPr lang="en-US" b="0" i="0" dirty="0">
                <a:solidFill>
                  <a:srgbClr val="474747"/>
                </a:solidFill>
                <a:effectLst/>
                <a:latin typeface="WorkSans"/>
              </a:rPr>
              <a:t>hoto by Hawai'i DLNR Division of Forestry and Wildlife). Several Hawaiian honeycreepers went extinct in the last 50 years.</a:t>
            </a:r>
          </a:p>
          <a:p>
            <a:pPr marL="228600" indent="-228600" algn="l">
              <a:buAutoNum type="arabicParenBoth"/>
            </a:pPr>
            <a:r>
              <a:rPr lang="en-US" dirty="0" err="1"/>
              <a:t>Akialoa</a:t>
            </a:r>
            <a:r>
              <a:rPr lang="en-US" dirty="0"/>
              <a:t> </a:t>
            </a:r>
            <a:r>
              <a:rPr lang="en-US" dirty="0" err="1"/>
              <a:t>ellisiana</a:t>
            </a:r>
            <a:r>
              <a:rPr lang="en-US" dirty="0"/>
              <a:t> </a:t>
            </a:r>
          </a:p>
          <a:p>
            <a:pPr marL="228600" indent="-228600" algn="l" fontAlgn="t">
              <a:buAutoNum type="arabicParenBoth" startAt="3"/>
            </a:pPr>
            <a:r>
              <a:rPr lang="en-US" dirty="0" err="1"/>
              <a:t>Akialoa</a:t>
            </a:r>
            <a:r>
              <a:rPr lang="en-US" dirty="0"/>
              <a:t> </a:t>
            </a:r>
            <a:r>
              <a:rPr lang="en-US" dirty="0" err="1"/>
              <a:t>lanaiensis</a:t>
            </a:r>
            <a:r>
              <a:rPr lang="en-US" dirty="0"/>
              <a:t>.  (3 birds)</a:t>
            </a:r>
          </a:p>
          <a:p>
            <a:pPr marL="228600" indent="-228600" algn="l" fontAlgn="t">
              <a:buAutoNum type="arabicParenBoth" startAt="3"/>
            </a:pPr>
            <a:r>
              <a:rPr lang="en-US" dirty="0"/>
              <a:t>Hawaiian </a:t>
            </a:r>
            <a:r>
              <a:rPr lang="en-US" dirty="0" err="1"/>
              <a:t>Oo</a:t>
            </a:r>
            <a:r>
              <a:rPr lang="en-US" dirty="0"/>
              <a:t> (black and yellow with yellow tufts)</a:t>
            </a:r>
          </a:p>
        </p:txBody>
      </p:sp>
      <p:sp>
        <p:nvSpPr>
          <p:cNvPr id="4" name="Slide Number Placeholder 3"/>
          <p:cNvSpPr>
            <a:spLocks noGrp="1"/>
          </p:cNvSpPr>
          <p:nvPr>
            <p:ph type="sldNum" sz="quarter" idx="5"/>
          </p:nvPr>
        </p:nvSpPr>
        <p:spPr/>
        <p:txBody>
          <a:bodyPr/>
          <a:lstStyle/>
          <a:p>
            <a:fld id="{9C235A58-D5F2-4587-8700-4EA368661AE4}" type="slidenum">
              <a:rPr lang="en-US" smtClean="0"/>
              <a:pPr/>
              <a:t>13</a:t>
            </a:fld>
            <a:endParaRPr lang="en-US"/>
          </a:p>
        </p:txBody>
      </p:sp>
    </p:spTree>
    <p:extLst>
      <p:ext uri="{BB962C8B-B14F-4D97-AF65-F5344CB8AC3E}">
        <p14:creationId xmlns:p14="http://schemas.microsoft.com/office/powerpoint/2010/main" val="2720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a:t>Paradise Parrot (Australia), extinct by 1920s, probably due to overgrazing, predation by introduced dogs and cats, and land clearance. </a:t>
            </a:r>
          </a:p>
          <a:p>
            <a:pPr algn="l"/>
            <a:endParaRPr lang="en-US" dirty="0"/>
          </a:p>
          <a:p>
            <a:pPr algn="l"/>
            <a:r>
              <a:rPr lang="en-US" dirty="0"/>
              <a:t>(</a:t>
            </a:r>
            <a:r>
              <a:rPr lang="en-US" dirty="0" err="1"/>
              <a:t>Bowerbirdaus</a:t>
            </a:r>
            <a:r>
              <a:rPr lang="en-US" dirty="0"/>
              <a:t>, CC BY-SA 4.0 &lt;https://creativecommons.org/licenses/by-sa/4.0&gt;, via Wikimedia Commons)</a:t>
            </a:r>
          </a:p>
          <a:p>
            <a:pPr algn="l"/>
            <a:endParaRPr lang="en-US" b="0" i="0" dirty="0">
              <a:solidFill>
                <a:srgbClr val="000000"/>
              </a:solidFill>
              <a:effectLst/>
              <a:latin typeface="source sans pro" panose="020B0503030403020204" pitchFamily="34" charset="0"/>
            </a:endParaRPr>
          </a:p>
          <a:p>
            <a:pPr algn="l"/>
            <a:endParaRPr lang="en-US" b="0" i="0" dirty="0">
              <a:solidFill>
                <a:srgbClr val="00000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14</a:t>
            </a:fld>
            <a:endParaRPr lang="en-US"/>
          </a:p>
        </p:txBody>
      </p:sp>
    </p:spTree>
    <p:extLst>
      <p:ext uri="{BB962C8B-B14F-4D97-AF65-F5344CB8AC3E}">
        <p14:creationId xmlns:p14="http://schemas.microsoft.com/office/powerpoint/2010/main" val="333945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000000"/>
                </a:solidFill>
                <a:effectLst/>
                <a:latin typeface="source sans pro" panose="020B0503030403020204" pitchFamily="34" charset="0"/>
              </a:rPr>
              <a:t>Another common parrot, </a:t>
            </a:r>
            <a:r>
              <a:rPr lang="en-US" dirty="0"/>
              <a:t>Carolina Parakeet (USA). Extinct by the 1910s, probably due to hunting, habitat destruction, and possibly poultry disease. </a:t>
            </a:r>
          </a:p>
          <a:p>
            <a:pPr algn="l"/>
            <a:endParaRPr lang="en-US" dirty="0"/>
          </a:p>
          <a:p>
            <a:pPr algn="l"/>
            <a:r>
              <a:rPr lang="en-US" dirty="0"/>
              <a:t>Huub </a:t>
            </a:r>
            <a:r>
              <a:rPr lang="en-US" dirty="0" err="1"/>
              <a:t>Veldhuijzen</a:t>
            </a:r>
            <a:r>
              <a:rPr lang="en-US" dirty="0"/>
              <a:t> van </a:t>
            </a:r>
            <a:r>
              <a:rPr lang="en-US" dirty="0" err="1"/>
              <a:t>Zanten</a:t>
            </a:r>
            <a:r>
              <a:rPr lang="en-US" dirty="0"/>
              <a:t>/Naturalis Biodiversity Center, CC BY-SA 3.0 &lt;https://creativecommons.org/licenses/by-sa/3.0&gt;, via Wikimedia Commons. </a:t>
            </a:r>
          </a:p>
          <a:p>
            <a:pPr algn="l"/>
            <a:endParaRPr lang="en-US" b="0" i="0" dirty="0">
              <a:solidFill>
                <a:srgbClr val="00000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15</a:t>
            </a:fld>
            <a:endParaRPr lang="en-US"/>
          </a:p>
        </p:txBody>
      </p:sp>
    </p:spTree>
    <p:extLst>
      <p:ext uri="{BB962C8B-B14F-4D97-AF65-F5344CB8AC3E}">
        <p14:creationId xmlns:p14="http://schemas.microsoft.com/office/powerpoint/2010/main" val="123544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a:t>Huia  (New Zealand). </a:t>
            </a:r>
            <a:r>
              <a:rPr lang="en-US" b="0" i="0" dirty="0">
                <a:solidFill>
                  <a:srgbClr val="202122"/>
                </a:solidFill>
                <a:effectLst/>
                <a:latin typeface="Arial" panose="020B0604020202020204" pitchFamily="34" charset="0"/>
              </a:rPr>
              <a:t>An illustration of a pair of </a:t>
            </a:r>
            <a:r>
              <a:rPr lang="en-US" b="0" i="0" u="none" strike="noStrike" dirty="0">
                <a:solidFill>
                  <a:srgbClr val="0645AD"/>
                </a:solidFill>
                <a:effectLst/>
                <a:latin typeface="Arial" panose="020B0604020202020204" pitchFamily="34" charset="0"/>
                <a:hlinkClick r:id="rId3" tooltip="Huia"/>
              </a:rPr>
              <a:t>Huia</a:t>
            </a:r>
            <a:r>
              <a:rPr lang="en-US" b="0" i="0" dirty="0">
                <a:solidFill>
                  <a:srgbClr val="202122"/>
                </a:solidFill>
                <a:effectLst/>
                <a:latin typeface="Arial" panose="020B0604020202020204" pitchFamily="34" charset="0"/>
              </a:rPr>
              <a:t>, a bird which went extinct in 1907 (</a:t>
            </a:r>
            <a:r>
              <a:rPr lang="en-US" b="0" i="0" dirty="0" err="1">
                <a:solidFill>
                  <a:srgbClr val="202122"/>
                </a:solidFill>
                <a:effectLst/>
                <a:latin typeface="Arial" panose="020B0604020202020204" pitchFamily="34" charset="0"/>
              </a:rPr>
              <a:t>approx</a:t>
            </a:r>
            <a:r>
              <a:rPr lang="en-US" b="0" i="0" dirty="0">
                <a:solidFill>
                  <a:srgbClr val="202122"/>
                </a:solidFill>
                <a:effectLst/>
                <a:latin typeface="Arial" panose="020B0604020202020204" pitchFamily="34" charset="0"/>
              </a:rPr>
              <a:t>) due to overhunting and habitat destruction. The bird in the background with the long curved beak is an adult female and the bird in the foreground is an adult male. No other bird species shows such dramatic male/female divergence.</a:t>
            </a:r>
            <a:br>
              <a:rPr lang="en-US" dirty="0"/>
            </a:br>
            <a:endParaRPr lang="en-US" b="0" i="0" dirty="0">
              <a:solidFill>
                <a:srgbClr val="000000"/>
              </a:solidFill>
              <a:effectLst/>
              <a:latin typeface="source sans pro" panose="020B0503030403020204" pitchFamily="34" charset="0"/>
            </a:endParaRPr>
          </a:p>
          <a:p>
            <a:pPr algn="l"/>
            <a:endParaRPr lang="en-US" b="0" i="0" dirty="0">
              <a:solidFill>
                <a:srgbClr val="00000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16</a:t>
            </a:fld>
            <a:endParaRPr lang="en-US"/>
          </a:p>
        </p:txBody>
      </p:sp>
    </p:spTree>
    <p:extLst>
      <p:ext uri="{BB962C8B-B14F-4D97-AF65-F5344CB8AC3E}">
        <p14:creationId xmlns:p14="http://schemas.microsoft.com/office/powerpoint/2010/main" val="712335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b="1" i="0" dirty="0">
              <a:solidFill>
                <a:srgbClr val="000000"/>
              </a:solidFill>
              <a:effectLst/>
              <a:latin typeface="source sans pro" panose="020B0503030403020204" pitchFamily="34" charset="0"/>
            </a:endParaRPr>
          </a:p>
          <a:p>
            <a:pPr algn="l"/>
            <a:r>
              <a:rPr lang="en-US" b="1" i="0" dirty="0">
                <a:solidFill>
                  <a:srgbClr val="000000"/>
                </a:solidFill>
                <a:effectLst/>
                <a:latin typeface="source sans pro" panose="020B0503030403020204" pitchFamily="34" charset="0"/>
              </a:rPr>
              <a:t>Yet – here is one that died out as recently as the advent of color photography!</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Guam Flycatcher, extinct 1983. Yet another bird species wiped out by the Brown Tree Snake, an invasive species.</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17</a:t>
            </a:fld>
            <a:endParaRPr lang="en-US"/>
          </a:p>
        </p:txBody>
      </p:sp>
    </p:spTree>
    <p:extLst>
      <p:ext uri="{BB962C8B-B14F-4D97-AF65-F5344CB8AC3E}">
        <p14:creationId xmlns:p14="http://schemas.microsoft.com/office/powerpoint/2010/main" val="377475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000000"/>
                </a:solidFill>
                <a:effectLst/>
                <a:latin typeface="source sans pro" panose="020B0503030403020204" pitchFamily="34" charset="0"/>
              </a:rPr>
              <a:t>The gastric-breeding frog: there were two species living n Queensland. Both are thought to be extinct.</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There are many frogs that take protection of their young to the extreme.</a:t>
            </a:r>
          </a:p>
          <a:p>
            <a:pPr algn="l"/>
            <a:r>
              <a:rPr lang="en-US" b="0" i="0" dirty="0">
                <a:solidFill>
                  <a:srgbClr val="000000"/>
                </a:solidFill>
                <a:effectLst/>
                <a:latin typeface="source sans pro" panose="020B0503030403020204" pitchFamily="34" charset="0"/>
              </a:rPr>
              <a:t>The female swallowed fertilized eggs and kept the eggs in the stomach until adult frogs had developed.</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Apart from their miraculous uniqueness, these frogs (discovered in 1974, extinct in mid-80s) would surely have illuminated research into the control of gastric acidity. Ah well, too late to find out now.</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18</a:t>
            </a:fld>
            <a:endParaRPr lang="en-US"/>
          </a:p>
        </p:txBody>
      </p:sp>
    </p:spTree>
    <p:extLst>
      <p:ext uri="{BB962C8B-B14F-4D97-AF65-F5344CB8AC3E}">
        <p14:creationId xmlns:p14="http://schemas.microsoft.com/office/powerpoint/2010/main" val="2862900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000000"/>
                </a:solidFill>
                <a:effectLst/>
                <a:latin typeface="source sans pro" panose="020B0503030403020204" pitchFamily="34" charset="0"/>
              </a:rPr>
              <a:t>The Tasmanian Tiger (thylacine). Australian mainland, Tasmania, Papua New Guinea.</a:t>
            </a:r>
          </a:p>
          <a:p>
            <a:pPr algn="l"/>
            <a:r>
              <a:rPr lang="en-US" b="0" i="0" dirty="0">
                <a:solidFill>
                  <a:srgbClr val="000000"/>
                </a:solidFill>
                <a:effectLst/>
                <a:latin typeface="source sans pro" panose="020B0503030403020204" pitchFamily="34" charset="0"/>
              </a:rPr>
              <a:t>A carnivorous marsupial ‘wolf’ the size of a large dog.</a:t>
            </a:r>
          </a:p>
          <a:p>
            <a:pPr algn="l"/>
            <a:r>
              <a:rPr lang="en-US" b="0" i="0" dirty="0">
                <a:solidFill>
                  <a:srgbClr val="000000"/>
                </a:solidFill>
                <a:effectLst/>
                <a:latin typeface="source sans pro" panose="020B0503030403020204" pitchFamily="34" charset="0"/>
              </a:rPr>
              <a:t>Extinct by 1930.</a:t>
            </a:r>
          </a:p>
          <a:p>
            <a:pPr algn="l"/>
            <a:endParaRPr lang="en-US" b="0" i="0" dirty="0">
              <a:solidFill>
                <a:srgbClr val="0000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ource sans pro" panose="020B0503030403020204" pitchFamily="34" charset="0"/>
              </a:rPr>
              <a:t>Photo By Baker; E.J. Keller. - Report of the Smithsonian Institution. 1904from the Smithsonian Institution archives. Published example other information: [1]Additional information: Female thylacine (front) with juvenile male offspring (rear). (30 September 2020). &amp;</a:t>
            </a:r>
            <a:r>
              <a:rPr lang="en-US" b="0" i="0" dirty="0" err="1">
                <a:solidFill>
                  <a:srgbClr val="000000"/>
                </a:solidFill>
                <a:effectLst/>
                <a:latin typeface="source sans pro" panose="020B0503030403020204" pitchFamily="34" charset="0"/>
              </a:rPr>
              <a:t>quot;A</a:t>
            </a:r>
            <a:r>
              <a:rPr lang="en-US" b="0" i="0" dirty="0">
                <a:solidFill>
                  <a:srgbClr val="000000"/>
                </a:solidFill>
                <a:effectLst/>
                <a:latin typeface="source sans pro" panose="020B0503030403020204" pitchFamily="34" charset="0"/>
              </a:rPr>
              <a:t> Catalogue of the Thylacine captured on </a:t>
            </a:r>
            <a:r>
              <a:rPr lang="en-US" b="0" i="0" dirty="0" err="1">
                <a:solidFill>
                  <a:srgbClr val="000000"/>
                </a:solidFill>
                <a:effectLst/>
                <a:latin typeface="source sans pro" panose="020B0503030403020204" pitchFamily="34" charset="0"/>
              </a:rPr>
              <a:t>film&amp;quot</a:t>
            </a:r>
            <a:r>
              <a:rPr lang="en-US" b="0" i="0" dirty="0">
                <a:solidFill>
                  <a:srgbClr val="000000"/>
                </a:solidFill>
                <a:effectLst/>
                <a:latin typeface="source sans pro" panose="020B0503030403020204" pitchFamily="34" charset="0"/>
              </a:rPr>
              <a:t>;. Australian Zoologist 41 (2): 143–178. DOI:10.7882/AZ.2020.032., Public Domain, https://commons.wikimedia.org/w/index.php?curid=58331</a:t>
            </a:r>
          </a:p>
          <a:p>
            <a:pPr algn="l"/>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19</a:t>
            </a:fld>
            <a:endParaRPr lang="en-US"/>
          </a:p>
        </p:txBody>
      </p:sp>
    </p:spTree>
    <p:extLst>
      <p:ext uri="{BB962C8B-B14F-4D97-AF65-F5344CB8AC3E}">
        <p14:creationId xmlns:p14="http://schemas.microsoft.com/office/powerpoint/2010/main" val="188673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05A6C5BE-C7A5-492A-B152-E48E2E8E860A}"/>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2CECF8-7926-4BCE-851D-72AEF1D65B8F}" type="slidenum">
              <a:rPr lang="en-GB" altLang="en-US"/>
              <a:pPr eaLnBrk="1" hangingPunct="1"/>
              <a:t>2</a:t>
            </a:fld>
            <a:endParaRPr lang="en-GB" altLang="en-US" dirty="0"/>
          </a:p>
        </p:txBody>
      </p:sp>
      <p:sp>
        <p:nvSpPr>
          <p:cNvPr id="152579" name="Rectangle 2">
            <a:extLst>
              <a:ext uri="{FF2B5EF4-FFF2-40B4-BE49-F238E27FC236}">
                <a16:creationId xmlns:a16="http://schemas.microsoft.com/office/drawing/2014/main" id="{397256F2-0B37-4B56-B935-1B4BD1BE7DEF}"/>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85DCB0BE-9E47-40FF-A589-ECB88EF838E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 to this.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what happens when thoughtless and greedy men can access virgin rain forest – they cut down the trees for wood, burn the stumps to boost (temporarily) soil nutriment, and plant oil palms, soybeans or grass (to feed cattle).</a:t>
            </a:r>
          </a:p>
        </p:txBody>
      </p:sp>
    </p:spTree>
    <p:extLst>
      <p:ext uri="{BB962C8B-B14F-4D97-AF65-F5344CB8AC3E}">
        <p14:creationId xmlns:p14="http://schemas.microsoft.com/office/powerpoint/2010/main" val="3320950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DB50BED1-2F50-40B7-BC9F-AF6B21DEDB8A}"/>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05AD83-FDAF-4C5A-A417-79840D9B805D}" type="slidenum">
              <a:rPr lang="en-GB" altLang="en-US"/>
              <a:pPr eaLnBrk="1" hangingPunct="1"/>
              <a:t>20</a:t>
            </a:fld>
            <a:endParaRPr lang="en-GB" altLang="en-US" dirty="0"/>
          </a:p>
        </p:txBody>
      </p:sp>
      <p:sp>
        <p:nvSpPr>
          <p:cNvPr id="155651" name="Rectangle 2">
            <a:extLst>
              <a:ext uri="{FF2B5EF4-FFF2-40B4-BE49-F238E27FC236}">
                <a16:creationId xmlns:a16="http://schemas.microsoft.com/office/drawing/2014/main" id="{6DACF2BA-F570-43A0-8E9D-1CFC97BD5A0F}"/>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A7F81F9D-3BEE-4879-9A5A-C2C9068C30AA}"/>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All of the animals on the next slide are in danger of extinction in the wild</a:t>
            </a:r>
          </a:p>
        </p:txBody>
      </p:sp>
    </p:spTree>
    <p:extLst>
      <p:ext uri="{BB962C8B-B14F-4D97-AF65-F5344CB8AC3E}">
        <p14:creationId xmlns:p14="http://schemas.microsoft.com/office/powerpoint/2010/main" val="2722112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Since the early 20th century, tiger populations have lost at least 93% of their historic range, extirpated in Western and Central Asia, from the islands of Java and Bali, and in large areas of Southeast and South Asia and China. Today's tiger range is fragmented, stretching from Siberian temperate forests to subtropical and tropical forests on the Indian subcontinent and Sumatra.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tiger is listed as endangered on the IUCN Red List. As of 2015, the global wild tiger population was estimated to number between 3,062 and 3,948 mature individuals, with most of the populations living in small pockets isolated from each other. India currently hosts the largest tiger population. Major reasons for population decline are habitat destruction, habitat fragmentation and poaching. Tigers are also victims of human–wildlife conflict.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African Bush and African Forest Elephants – hunted for ivory.</a:t>
            </a:r>
          </a:p>
          <a:p>
            <a:r>
              <a:rPr lang="en-US" dirty="0"/>
              <a:t>Black and white rhinos (Africa); Indian, Javan and Sumatran rhinos. These are hunted for their horn, under the false impression that consuming Chinese medicines with ground up horn will bring good health. That’s a bit like adding toenail clippings to your meal.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Pangolins in Africa and Asia. All eight species are hunted for their meat and scales; all are endangered, two of them critically. More pangolins are trafficked than any other species (thought to be a million over the last decade).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Scales are used in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Vulture populations have crashed in Asia and Africa, mainly through accidental poisoning by their carrion food retaining lethal levels of diclofenac (given to the animal while alive).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disappearance of vultures has led to the  accumulation of dead animals and hence, an increase in the population of feral dogs, which spread rabies. This is a concrete example of disrupting an ecosystem causing grave and tragic consequences.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helmeted hornbill (SE Asia) is shot for its kinda-looks-like-ivory-and-can-be-carved-in-a-similar-way bill.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235A58-D5F2-4587-8700-4EA368661AE4}" type="slidenum">
              <a:rPr lang="en-US" smtClean="0"/>
              <a:pPr/>
              <a:t>21</a:t>
            </a:fld>
            <a:endParaRPr lang="en-US"/>
          </a:p>
        </p:txBody>
      </p:sp>
    </p:spTree>
    <p:extLst>
      <p:ext uri="{BB962C8B-B14F-4D97-AF65-F5344CB8AC3E}">
        <p14:creationId xmlns:p14="http://schemas.microsoft.com/office/powerpoint/2010/main" val="1671586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ocea</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22</a:t>
            </a:fld>
            <a:endParaRPr lang="en-US"/>
          </a:p>
        </p:txBody>
      </p:sp>
    </p:spTree>
    <p:extLst>
      <p:ext uri="{BB962C8B-B14F-4D97-AF65-F5344CB8AC3E}">
        <p14:creationId xmlns:p14="http://schemas.microsoft.com/office/powerpoint/2010/main" val="2021318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Another environmental catastrophe in the making is the disdain for, and neglect of, the Earth’s rainforests. They have an almost infinite variety of the most interesting and beautiful animals and plants, yet face multiple existential threats. </a:t>
            </a:r>
          </a:p>
          <a:p>
            <a:endParaRPr lang="en-US" b="1" dirty="0"/>
          </a:p>
          <a:p>
            <a:endParaRPr lang="en-US" i="1" dirty="0"/>
          </a:p>
          <a:p>
            <a:r>
              <a:rPr lang="en-US" i="1" dirty="0"/>
              <a:t>Laudato Si’</a:t>
            </a:r>
            <a:r>
              <a:rPr lang="en-US" dirty="0"/>
              <a:t> 38. Let us mention, for example, those richly biodiverse lungs of our planet which are the Amazon and the Congo basins, or the great aquifers and glaciers. We know how important these are for the entire earth and for the future of humanity. The ecosystems of tropical forests possess an enormously complex biodiversity which is almost impossible to appreciate fully, yet when these forests are burned down or levelled for purposes of cultivation, within the space of a few years countless species are lost and the areas frequently become arid wastelands. A delicate balance has to be maintained when speaking about these places, for we cannot overlook the huge global economic interests which, under the guise of protecting them, can undermine the sovereignty of individual nations. In fact, there are “proposals to internationalize the Amazon, which only serve the economic interests of transnational corporations”. We cannot fail to praise the commitment of international agencies and civil society organizations which draw public attention to these issues and offer critical cooperation, employing legitimate means of pressure, </a:t>
            </a:r>
          </a:p>
          <a:p>
            <a:endParaRPr lang="en-US" dirty="0"/>
          </a:p>
          <a:p>
            <a:r>
              <a:rPr lang="en-US" dirty="0"/>
              <a:t>39. The replacement of virgin forest with plantations of trees, usually monocultures, is rarely adequately analyzed. Yet this can seriously compromise a biodiversity which the new species being introduced does not accommodate. Similarly, wetlands converted into cultivated land lose the enormous biodiversity which they formerly hosted. In some coastal areas the disappearance of ecosystems sustained by mangrove swamps is a source of serious concern. </a:t>
            </a:r>
          </a:p>
          <a:p>
            <a:r>
              <a:rPr lang="en-US" b="1" dirty="0"/>
              <a:t>In fact, we are going to have a catastrophe of catastrophes if the damage continues at the current rate. </a:t>
            </a:r>
          </a:p>
        </p:txBody>
      </p:sp>
      <p:sp>
        <p:nvSpPr>
          <p:cNvPr id="4" name="Slide Number Placeholder 3"/>
          <p:cNvSpPr>
            <a:spLocks noGrp="1"/>
          </p:cNvSpPr>
          <p:nvPr>
            <p:ph type="sldNum" sz="quarter" idx="5"/>
          </p:nvPr>
        </p:nvSpPr>
        <p:spPr/>
        <p:txBody>
          <a:bodyPr/>
          <a:lstStyle/>
          <a:p>
            <a:fld id="{9C235A58-D5F2-4587-8700-4EA368661AE4}" type="slidenum">
              <a:rPr lang="en-US" smtClean="0"/>
              <a:pPr/>
              <a:t>23</a:t>
            </a:fld>
            <a:endParaRPr lang="en-US"/>
          </a:p>
        </p:txBody>
      </p:sp>
    </p:spTree>
    <p:extLst>
      <p:ext uri="{BB962C8B-B14F-4D97-AF65-F5344CB8AC3E}">
        <p14:creationId xmlns:p14="http://schemas.microsoft.com/office/powerpoint/2010/main" val="26445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AB471638-E0AB-4DF3-8726-B6B67867E530}"/>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FD898C-AB01-400A-A93B-9024F884F7FD}" type="slidenum">
              <a:rPr lang="en-GB" altLang="en-US"/>
              <a:pPr eaLnBrk="1" hangingPunct="1"/>
              <a:t>24</a:t>
            </a:fld>
            <a:endParaRPr lang="en-GB" altLang="en-US"/>
          </a:p>
        </p:txBody>
      </p:sp>
      <p:sp>
        <p:nvSpPr>
          <p:cNvPr id="216067" name="Rectangle 2">
            <a:extLst>
              <a:ext uri="{FF2B5EF4-FFF2-40B4-BE49-F238E27FC236}">
                <a16:creationId xmlns:a16="http://schemas.microsoft.com/office/drawing/2014/main" id="{53C835B3-1C62-4FBE-847E-7F7C212634D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9F0FF00D-9039-4B78-A797-5AA87FD10554}"/>
              </a:ext>
            </a:extLst>
          </p:cNvPr>
          <p:cNvSpPr>
            <a:spLocks noGrp="1" noChangeArrowheads="1"/>
          </p:cNvSpPr>
          <p:nvPr>
            <p:ph type="body" idx="1"/>
          </p:nvPr>
        </p:nvSpPr>
        <p:spPr>
          <a:noFill/>
        </p:spPr>
        <p:txBody>
          <a:bodyPr/>
          <a:lstStyle/>
          <a:p>
            <a:pPr eaLnBrk="1" hangingPunct="1"/>
            <a:r>
              <a:rPr lang="en-US" altLang="en-US" b="1" dirty="0">
                <a:latin typeface="Arial" panose="020B0604020202020204" pitchFamily="34" charset="0"/>
              </a:rPr>
              <a:t>Here’s a taste of what we are losing.</a:t>
            </a:r>
          </a:p>
        </p:txBody>
      </p:sp>
    </p:spTree>
    <p:extLst>
      <p:ext uri="{BB962C8B-B14F-4D97-AF65-F5344CB8AC3E}">
        <p14:creationId xmlns:p14="http://schemas.microsoft.com/office/powerpoint/2010/main" val="2906701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AB471638-E0AB-4DF3-8726-B6B67867E530}"/>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FD898C-AB01-400A-A93B-9024F884F7FD}" type="slidenum">
              <a:rPr lang="en-GB" altLang="en-US"/>
              <a:pPr eaLnBrk="1" hangingPunct="1"/>
              <a:t>25</a:t>
            </a:fld>
            <a:endParaRPr lang="en-GB" altLang="en-US"/>
          </a:p>
        </p:txBody>
      </p:sp>
      <p:sp>
        <p:nvSpPr>
          <p:cNvPr id="216067" name="Rectangle 2">
            <a:extLst>
              <a:ext uri="{FF2B5EF4-FFF2-40B4-BE49-F238E27FC236}">
                <a16:creationId xmlns:a16="http://schemas.microsoft.com/office/drawing/2014/main" id="{53C835B3-1C62-4FBE-847E-7F7C212634D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9F0FF00D-9039-4B78-A797-5AA87FD105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85127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5492E8A7-FC1A-4FE7-9698-BBBA8EAA3B93}"/>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0D5FC7-803E-47ED-9153-5D25627BCD7D}" type="slidenum">
              <a:rPr lang="en-GB" altLang="en-US"/>
              <a:pPr eaLnBrk="1" hangingPunct="1"/>
              <a:t>26</a:t>
            </a:fld>
            <a:endParaRPr lang="en-GB" altLang="en-US"/>
          </a:p>
        </p:txBody>
      </p:sp>
      <p:sp>
        <p:nvSpPr>
          <p:cNvPr id="218115" name="Rectangle 2">
            <a:extLst>
              <a:ext uri="{FF2B5EF4-FFF2-40B4-BE49-F238E27FC236}">
                <a16:creationId xmlns:a16="http://schemas.microsoft.com/office/drawing/2014/main" id="{C864F80B-7E6D-4D6D-B897-CC933DAA22F9}"/>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34E26C63-5FB2-4503-9FDE-A921E450BF68}"/>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hlinkClick r:id="rId3"/>
              </a:rPr>
              <a:t>https://www.youtube.com/watch?v=zbAuRzTko5A </a:t>
            </a:r>
            <a:endParaRPr lang="en-US"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5046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Vogelkop</a:t>
            </a:r>
            <a:r>
              <a:rPr lang="en-US" dirty="0"/>
              <a:t> Superb Bird of Paradise, confirmed as a new species in 2018 (</a:t>
            </a:r>
            <a:r>
              <a:rPr lang="en-US" dirty="0">
                <a:hlinkClick r:id="rId3"/>
              </a:rPr>
              <a:t>https://youtu.be/5jMTuuhTeqU</a:t>
            </a:r>
            <a:r>
              <a:rPr lang="en-US" dirty="0"/>
              <a:t>)</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27</a:t>
            </a:fld>
            <a:endParaRPr lang="en-US"/>
          </a:p>
        </p:txBody>
      </p:sp>
    </p:spTree>
    <p:extLst>
      <p:ext uri="{BB962C8B-B14F-4D97-AF65-F5344CB8AC3E}">
        <p14:creationId xmlns:p14="http://schemas.microsoft.com/office/powerpoint/2010/main" val="4281805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636D9814-A772-4E76-99AD-83958076C9E9}"/>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26B33D-E99E-4178-A699-14229E88BB62}" type="slidenum">
              <a:rPr lang="en-GB" altLang="en-US"/>
              <a:pPr eaLnBrk="1" hangingPunct="1"/>
              <a:t>28</a:t>
            </a:fld>
            <a:endParaRPr lang="en-GB" altLang="en-US"/>
          </a:p>
        </p:txBody>
      </p:sp>
      <p:sp>
        <p:nvSpPr>
          <p:cNvPr id="217091" name="Rectangle 2">
            <a:extLst>
              <a:ext uri="{FF2B5EF4-FFF2-40B4-BE49-F238E27FC236}">
                <a16:creationId xmlns:a16="http://schemas.microsoft.com/office/drawing/2014/main" id="{CF0243BE-C37D-4956-814D-7A597DF3D175}"/>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59D7F164-3D13-4A09-B36B-8F6282E98AD9}"/>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5082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636D9814-A772-4E76-99AD-83958076C9E9}"/>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26B33D-E99E-4178-A699-14229E88BB62}" type="slidenum">
              <a:rPr lang="en-GB" altLang="en-US"/>
              <a:pPr eaLnBrk="1" hangingPunct="1"/>
              <a:t>29</a:t>
            </a:fld>
            <a:endParaRPr lang="en-GB" altLang="en-US"/>
          </a:p>
        </p:txBody>
      </p:sp>
      <p:sp>
        <p:nvSpPr>
          <p:cNvPr id="217091" name="Rectangle 2">
            <a:extLst>
              <a:ext uri="{FF2B5EF4-FFF2-40B4-BE49-F238E27FC236}">
                <a16:creationId xmlns:a16="http://schemas.microsoft.com/office/drawing/2014/main" id="{CF0243BE-C37D-4956-814D-7A597DF3D175}"/>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59D7F164-3D13-4A09-B36B-8F6282E98AD9}"/>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Lyre bird (Australia)</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https://www.youtube.com/watch?time_continue=13&amp;v=mSB71jNq-yQ</a:t>
            </a:r>
          </a:p>
          <a:p>
            <a:pPr eaLnBrk="1" hangingPunct="1"/>
            <a:r>
              <a:rPr lang="en-US" altLang="en-US" dirty="0">
                <a:latin typeface="Arial" panose="020B0604020202020204" pitchFamily="34" charset="0"/>
              </a:rPr>
              <a:t>https://www.youtube.com/watch?v=mSB71jNq-yQ</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https://www.youtube.com/watch?v=mXb04HkP8Iw</a:t>
            </a:r>
          </a:p>
          <a:p>
            <a:pPr eaLnBrk="1" hangingPunct="1"/>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hlinkClick r:id="rId3"/>
              </a:rPr>
              <a:t>https://www.youtube.com/watch?v=mSB71jNq-yQ</a:t>
            </a:r>
            <a:endParaRPr lang="en-US"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0747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6D496402-DC82-4769-8A2E-9FD6782C0080}"/>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7A480C-AF23-42E9-B986-21E3A9C95272}" type="slidenum">
              <a:rPr lang="en-GB" altLang="en-US"/>
              <a:pPr eaLnBrk="1" hangingPunct="1"/>
              <a:t>3</a:t>
            </a:fld>
            <a:endParaRPr lang="en-GB" altLang="en-US"/>
          </a:p>
        </p:txBody>
      </p:sp>
      <p:sp>
        <p:nvSpPr>
          <p:cNvPr id="154627" name="Rectangle 2">
            <a:extLst>
              <a:ext uri="{FF2B5EF4-FFF2-40B4-BE49-F238E27FC236}">
                <a16:creationId xmlns:a16="http://schemas.microsoft.com/office/drawing/2014/main" id="{911E2A7B-D46C-43FB-B4DF-D33DDD609B36}"/>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1B74E970-32C7-4BBB-970C-22865F09E918}"/>
              </a:ext>
            </a:extLst>
          </p:cNvPr>
          <p:cNvSpPr>
            <a:spLocks noGrp="1" noChangeArrowheads="1"/>
          </p:cNvSpPr>
          <p:nvPr>
            <p:ph type="body" idx="1"/>
          </p:nvPr>
        </p:nvSpPr>
        <p:spPr>
          <a:noFill/>
        </p:spPr>
        <p:txBody>
          <a:bodyPr/>
          <a:lstStyle/>
          <a:p>
            <a:pPr eaLnBrk="1" hangingPunct="1"/>
            <a:r>
              <a:rPr lang="en-GB" altLang="en-US" dirty="0">
                <a:latin typeface="Arial" panose="020B0604020202020204" pitchFamily="34" charset="0"/>
              </a:rPr>
              <a:t>Hold difficult questions till end, unless (as in this case) you’re sure they’ll be </a:t>
            </a:r>
            <a:r>
              <a:rPr lang="en-GB" altLang="en-US" i="1" u="sng" dirty="0">
                <a:solidFill>
                  <a:srgbClr val="FF0000"/>
                </a:solidFill>
                <a:latin typeface="Arial" panose="020B0604020202020204" pitchFamily="34" charset="0"/>
              </a:rPr>
              <a:t>fairly</a:t>
            </a:r>
            <a:r>
              <a:rPr lang="en-GB" altLang="en-US" dirty="0">
                <a:latin typeface="Arial" panose="020B0604020202020204" pitchFamily="34" charset="0"/>
              </a:rPr>
              <a:t> simple.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5492E8A7-FC1A-4FE7-9698-BBBA8EAA3B93}"/>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0D5FC7-803E-47ED-9153-5D25627BCD7D}" type="slidenum">
              <a:rPr lang="en-GB" altLang="en-US"/>
              <a:pPr eaLnBrk="1" hangingPunct="1"/>
              <a:t>30</a:t>
            </a:fld>
            <a:endParaRPr lang="en-GB" altLang="en-US"/>
          </a:p>
        </p:txBody>
      </p:sp>
      <p:sp>
        <p:nvSpPr>
          <p:cNvPr id="218115" name="Rectangle 2">
            <a:extLst>
              <a:ext uri="{FF2B5EF4-FFF2-40B4-BE49-F238E27FC236}">
                <a16:creationId xmlns:a16="http://schemas.microsoft.com/office/drawing/2014/main" id="{C864F80B-7E6D-4D6D-B897-CC933DAA22F9}"/>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34E26C63-5FB2-4503-9FDE-A921E450BF68}"/>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There are over 28,000 species of orchid (twice as many as there are bird species!)</a:t>
            </a:r>
          </a:p>
        </p:txBody>
      </p:sp>
    </p:spTree>
    <p:extLst>
      <p:ext uri="{BB962C8B-B14F-4D97-AF65-F5344CB8AC3E}">
        <p14:creationId xmlns:p14="http://schemas.microsoft.com/office/powerpoint/2010/main" val="3444281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5492E8A7-FC1A-4FE7-9698-BBBA8EAA3B93}"/>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0D5FC7-803E-47ED-9153-5D25627BCD7D}" type="slidenum">
              <a:rPr lang="en-GB" altLang="en-US"/>
              <a:pPr eaLnBrk="1" hangingPunct="1"/>
              <a:t>31</a:t>
            </a:fld>
            <a:endParaRPr lang="en-GB" altLang="en-US"/>
          </a:p>
        </p:txBody>
      </p:sp>
      <p:sp>
        <p:nvSpPr>
          <p:cNvPr id="218115" name="Rectangle 2">
            <a:extLst>
              <a:ext uri="{FF2B5EF4-FFF2-40B4-BE49-F238E27FC236}">
                <a16:creationId xmlns:a16="http://schemas.microsoft.com/office/drawing/2014/main" id="{C864F80B-7E6D-4D6D-B897-CC933DAA22F9}"/>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34E26C63-5FB2-4503-9FDE-A921E450BF6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154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5A2FAF0C-DC39-4DDB-B4A4-2B4ABB234A2C}"/>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7A0616-1F10-46BA-9A44-E92FBE9AD610}" type="slidenum">
              <a:rPr lang="en-GB" altLang="en-US"/>
              <a:pPr eaLnBrk="1" hangingPunct="1"/>
              <a:t>32</a:t>
            </a:fld>
            <a:endParaRPr lang="en-GB" altLang="en-US"/>
          </a:p>
        </p:txBody>
      </p:sp>
      <p:sp>
        <p:nvSpPr>
          <p:cNvPr id="219139" name="Rectangle 2">
            <a:extLst>
              <a:ext uri="{FF2B5EF4-FFF2-40B4-BE49-F238E27FC236}">
                <a16:creationId xmlns:a16="http://schemas.microsoft.com/office/drawing/2014/main" id="{0E305CC0-28B4-4149-862B-F71354AD86D5}"/>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D652DE39-0437-4E7E-AEFD-D5AE3D3A2DA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85698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F6306BFA-BBE9-4308-BB1B-2FCF5D13E586}"/>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5D098-3BE0-4564-9C70-CE1B4EE3D69A}" type="slidenum">
              <a:rPr lang="en-GB" altLang="en-US"/>
              <a:pPr eaLnBrk="1" hangingPunct="1"/>
              <a:t>33</a:t>
            </a:fld>
            <a:endParaRPr lang="en-GB" altLang="en-US"/>
          </a:p>
        </p:txBody>
      </p:sp>
      <p:sp>
        <p:nvSpPr>
          <p:cNvPr id="220163" name="Rectangle 2">
            <a:extLst>
              <a:ext uri="{FF2B5EF4-FFF2-40B4-BE49-F238E27FC236}">
                <a16:creationId xmlns:a16="http://schemas.microsoft.com/office/drawing/2014/main" id="{D621217E-6C02-4A32-95C1-320E18AA9934}"/>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D9AD0F0C-2233-4DBB-BC8A-A762D0D6878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08573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035064D1-BE6D-45CD-AF7A-151575491AE8}"/>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30CDA-484A-42F9-9951-39DCB1C84876}" type="slidenum">
              <a:rPr lang="en-GB" altLang="en-US"/>
              <a:pPr eaLnBrk="1" hangingPunct="1"/>
              <a:t>34</a:t>
            </a:fld>
            <a:endParaRPr lang="en-GB" altLang="en-US"/>
          </a:p>
        </p:txBody>
      </p:sp>
      <p:sp>
        <p:nvSpPr>
          <p:cNvPr id="221187" name="Rectangle 2">
            <a:extLst>
              <a:ext uri="{FF2B5EF4-FFF2-40B4-BE49-F238E27FC236}">
                <a16:creationId xmlns:a16="http://schemas.microsoft.com/office/drawing/2014/main" id="{C1A02A7B-CA31-433F-9F6A-C500B24516ED}"/>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3D081C9B-7304-4BD2-87B8-E833CFE2C2DE}"/>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And these forests aren’t just beautiful, and not “just” a central part of the weather systems that rule the planet  … they are also irreplaceable for our health in another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latin typeface="Arial" panose="020B0604020202020204" pitchFamily="34" charset="0"/>
              </a:rPr>
              <a:t>Camptotheca</a:t>
            </a:r>
            <a:r>
              <a:rPr lang="en-US" altLang="en-US" dirty="0">
                <a:latin typeface="Arial" panose="020B0604020202020204" pitchFamily="34" charset="0"/>
              </a:rPr>
              <a:t> acuminata; Pacific yew; Catharanthus roseus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Opium poppy; belladonna; Cinchona; </a:t>
            </a:r>
            <a:r>
              <a:rPr lang="en-US" altLang="en-US" dirty="0" err="1">
                <a:latin typeface="Arial" panose="020B0604020202020204" pitchFamily="34" charset="0"/>
              </a:rPr>
              <a:t>Strychnos</a:t>
            </a:r>
            <a:r>
              <a:rPr lang="en-US" altLang="en-US" dirty="0">
                <a:latin typeface="Arial" panose="020B0604020202020204" pitchFamily="34" charset="0"/>
              </a:rPr>
              <a:t> </a:t>
            </a:r>
            <a:r>
              <a:rPr lang="en-US" altLang="en-US" dirty="0" err="1">
                <a:latin typeface="Arial" panose="020B0604020202020204" pitchFamily="34" charset="0"/>
              </a:rPr>
              <a:t>toxifera</a:t>
            </a:r>
            <a:r>
              <a:rPr lang="en-US" altLang="en-US" dirty="0">
                <a:latin typeface="Arial" panose="020B0604020202020204" pitchFamily="34" charset="0"/>
              </a:rPr>
              <a:t> (tubocurarine)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Digitalis; coca plant; autumn crocus. Note that coral reefs too are under threat and are themselves sources of beauty; fish; new pharmaceuticals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On </a:t>
            </a:r>
            <a:r>
              <a:rPr lang="en-US" altLang="en-US" dirty="0">
                <a:latin typeface="Arial" panose="020B0604020202020204" pitchFamily="34" charset="0"/>
                <a:hlinkClick r:id="rId3" tooltip="January 18"/>
              </a:rPr>
              <a:t>January 18</a:t>
            </a:r>
            <a:r>
              <a:rPr lang="en-US" altLang="en-US" dirty="0">
                <a:latin typeface="Arial" panose="020B0604020202020204" pitchFamily="34" charset="0"/>
              </a:rPr>
              <a:t>, </a:t>
            </a:r>
            <a:r>
              <a:rPr lang="en-US" altLang="en-US" dirty="0">
                <a:latin typeface="Arial" panose="020B0604020202020204" pitchFamily="34" charset="0"/>
                <a:hlinkClick r:id="rId4" tooltip="2008"/>
              </a:rPr>
              <a:t>2008</a:t>
            </a:r>
            <a:r>
              <a:rPr lang="en-US" altLang="en-US" dirty="0">
                <a:latin typeface="Arial" panose="020B0604020202020204" pitchFamily="34" charset="0"/>
              </a:rPr>
              <a:t>, the </a:t>
            </a:r>
            <a:r>
              <a:rPr lang="en-US" altLang="en-US" dirty="0">
                <a:latin typeface="Arial" panose="020B0604020202020204" pitchFamily="34" charset="0"/>
                <a:hlinkClick r:id="rId5" tooltip="Botanic Gardens Conservation International"/>
              </a:rPr>
              <a:t>Botanic Gardens Conservation International</a:t>
            </a:r>
            <a:r>
              <a:rPr lang="en-US" altLang="en-US" dirty="0">
                <a:latin typeface="Arial" panose="020B0604020202020204" pitchFamily="34" charset="0"/>
              </a:rPr>
              <a:t> (representing </a:t>
            </a:r>
            <a:r>
              <a:rPr lang="en-US" altLang="en-US" dirty="0">
                <a:latin typeface="Arial" panose="020B0604020202020204" pitchFamily="34" charset="0"/>
                <a:hlinkClick r:id="rId6" tooltip="Botanic gardens"/>
              </a:rPr>
              <a:t>botanic gardens</a:t>
            </a:r>
            <a:r>
              <a:rPr lang="en-US" altLang="en-US" dirty="0">
                <a:latin typeface="Arial" panose="020B0604020202020204" pitchFamily="34" charset="0"/>
              </a:rPr>
              <a:t> in 120 countries) stated that "400 </a:t>
            </a:r>
            <a:r>
              <a:rPr lang="en-US" altLang="en-US" dirty="0">
                <a:latin typeface="Arial" panose="020B0604020202020204" pitchFamily="34" charset="0"/>
                <a:hlinkClick r:id="rId7" tooltip="Medicinal plants"/>
              </a:rPr>
              <a:t>medicinal plants</a:t>
            </a:r>
            <a:r>
              <a:rPr lang="en-US" altLang="en-US" dirty="0">
                <a:latin typeface="Arial" panose="020B0604020202020204" pitchFamily="34" charset="0"/>
              </a:rPr>
              <a:t> are at risk of extinction, from over-collection and deforestation, threatening the discovery of future cures for disease." These included </a:t>
            </a:r>
            <a:r>
              <a:rPr lang="en-US" altLang="en-US" dirty="0">
                <a:latin typeface="Arial" panose="020B0604020202020204" pitchFamily="34" charset="0"/>
                <a:hlinkClick r:id="rId8" tooltip="Yew tree"/>
              </a:rPr>
              <a:t>Yew trees</a:t>
            </a:r>
            <a:r>
              <a:rPr lang="en-US" altLang="en-US" dirty="0">
                <a:latin typeface="Arial" panose="020B0604020202020204" pitchFamily="34" charset="0"/>
              </a:rPr>
              <a:t> (the bark is used for cancer drugs, </a:t>
            </a:r>
            <a:r>
              <a:rPr lang="en-US" altLang="en-US" dirty="0">
                <a:latin typeface="Arial" panose="020B0604020202020204" pitchFamily="34" charset="0"/>
                <a:hlinkClick r:id="rId9" tooltip="Paclitaxel"/>
              </a:rPr>
              <a:t>paclitaxel</a:t>
            </a:r>
            <a:r>
              <a:rPr lang="en-US" altLang="en-US" dirty="0">
                <a:latin typeface="Arial" panose="020B0604020202020204" pitchFamily="34" charset="0"/>
              </a:rPr>
              <a:t>); Hoodia (from </a:t>
            </a:r>
            <a:r>
              <a:rPr lang="en-US" altLang="en-US" dirty="0">
                <a:latin typeface="Arial" panose="020B0604020202020204" pitchFamily="34" charset="0"/>
                <a:hlinkClick r:id="rId10" tooltip="Namibia"/>
              </a:rPr>
              <a:t>Namibia</a:t>
            </a:r>
            <a:r>
              <a:rPr lang="en-US" altLang="en-US" dirty="0">
                <a:latin typeface="Arial" panose="020B0604020202020204" pitchFamily="34" charset="0"/>
              </a:rPr>
              <a:t>, source of </a:t>
            </a:r>
            <a:r>
              <a:rPr lang="en-US" altLang="en-US" dirty="0">
                <a:latin typeface="Arial" panose="020B0604020202020204" pitchFamily="34" charset="0"/>
                <a:hlinkClick r:id="rId11" tooltip="Weight loss"/>
              </a:rPr>
              <a:t>weight loss</a:t>
            </a:r>
            <a:r>
              <a:rPr lang="en-US" altLang="en-US" dirty="0">
                <a:latin typeface="Arial" panose="020B0604020202020204" pitchFamily="34" charset="0"/>
              </a:rPr>
              <a:t> drugs); half of </a:t>
            </a:r>
            <a:r>
              <a:rPr lang="en-US" altLang="en-US" dirty="0">
                <a:latin typeface="Arial" panose="020B0604020202020204" pitchFamily="34" charset="0"/>
                <a:hlinkClick r:id="rId12" tooltip="Magnolia"/>
              </a:rPr>
              <a:t>Magnolias</a:t>
            </a:r>
            <a:r>
              <a:rPr lang="en-US" altLang="en-US" dirty="0">
                <a:latin typeface="Arial" panose="020B0604020202020204" pitchFamily="34" charset="0"/>
              </a:rPr>
              <a:t> (used as Chinese medicine for 5,000 years to fight cancer, </a:t>
            </a:r>
            <a:r>
              <a:rPr lang="en-US" altLang="en-US" dirty="0">
                <a:latin typeface="Arial" panose="020B0604020202020204" pitchFamily="34" charset="0"/>
                <a:hlinkClick r:id="rId13" tooltip="Dementia"/>
              </a:rPr>
              <a:t>dementia</a:t>
            </a:r>
            <a:r>
              <a:rPr lang="en-US" altLang="en-US" dirty="0">
                <a:latin typeface="Arial" panose="020B0604020202020204" pitchFamily="34" charset="0"/>
              </a:rPr>
              <a:t> and heart disease); and </a:t>
            </a:r>
            <a:r>
              <a:rPr lang="en-US" altLang="en-US" dirty="0">
                <a:latin typeface="Arial" panose="020B0604020202020204" pitchFamily="34" charset="0"/>
                <a:hlinkClick r:id="rId14" tooltip="Autumn crocus"/>
              </a:rPr>
              <a:t>Autumn crocus</a:t>
            </a:r>
            <a:r>
              <a:rPr lang="en-US" altLang="en-US" dirty="0">
                <a:latin typeface="Arial" panose="020B0604020202020204" pitchFamily="34" charset="0"/>
              </a:rPr>
              <a:t> (for </a:t>
            </a:r>
            <a:r>
              <a:rPr lang="en-US" altLang="en-US" dirty="0">
                <a:latin typeface="Arial" panose="020B0604020202020204" pitchFamily="34" charset="0"/>
                <a:hlinkClick r:id="rId15" tooltip="Gout"/>
              </a:rPr>
              <a:t>gout</a:t>
            </a:r>
            <a:r>
              <a:rPr lang="en-US" altLang="en-US" dirty="0">
                <a:latin typeface="Arial" panose="020B0604020202020204" pitchFamily="34" charset="0"/>
              </a:rPr>
              <a:t>). The group also found that 5 billion people benefit from traditional plant-based medicine for </a:t>
            </a:r>
            <a:r>
              <a:rPr lang="en-US" altLang="en-US" dirty="0">
                <a:latin typeface="Arial" panose="020B0604020202020204" pitchFamily="34" charset="0"/>
                <a:hlinkClick r:id="rId16" tooltip="Health care"/>
              </a:rPr>
              <a:t>health care</a:t>
            </a:r>
            <a:r>
              <a:rPr lang="en-US" altLang="en-US" dirty="0">
                <a:latin typeface="Arial" panose="020B0604020202020204" pitchFamily="34" charset="0"/>
              </a:rPr>
              <a:t>.</a:t>
            </a:r>
          </a:p>
        </p:txBody>
      </p:sp>
    </p:spTree>
    <p:extLst>
      <p:ext uri="{BB962C8B-B14F-4D97-AF65-F5344CB8AC3E}">
        <p14:creationId xmlns:p14="http://schemas.microsoft.com/office/powerpoint/2010/main" val="1098314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803BEE13-7FC7-437F-90D3-AE5CEEFBAED3}"/>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B60AFB-E5E1-41F1-8EA0-9A0500F15FC5}" type="slidenum">
              <a:rPr lang="en-GB" altLang="en-US"/>
              <a:pPr eaLnBrk="1" hangingPunct="1"/>
              <a:t>35</a:t>
            </a:fld>
            <a:endParaRPr lang="en-GB" altLang="en-US"/>
          </a:p>
        </p:txBody>
      </p:sp>
      <p:sp>
        <p:nvSpPr>
          <p:cNvPr id="222211" name="Rectangle 2">
            <a:extLst>
              <a:ext uri="{FF2B5EF4-FFF2-40B4-BE49-F238E27FC236}">
                <a16:creationId xmlns:a16="http://schemas.microsoft.com/office/drawing/2014/main" id="{7BB5BBEC-FCC8-4A6E-BF38-80C8768CC41D}"/>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92653279-D71E-4EB0-B8CA-E9CBEC2BCFC0}"/>
              </a:ext>
            </a:extLst>
          </p:cNvPr>
          <p:cNvSpPr>
            <a:spLocks noGrp="1" noChangeArrowheads="1"/>
          </p:cNvSpPr>
          <p:nvPr>
            <p:ph type="body" idx="1"/>
          </p:nvPr>
        </p:nvSpPr>
        <p:spPr>
          <a:noFill/>
        </p:spPr>
        <p:txBody>
          <a:bodyPr/>
          <a:lstStyle/>
          <a:p>
            <a:pPr eaLnBrk="1" hangingPunct="1"/>
            <a:r>
              <a:rPr lang="en-US" altLang="en-US" i="1" dirty="0" err="1">
                <a:latin typeface="Arial" panose="020B0604020202020204" pitchFamily="34" charset="0"/>
              </a:rPr>
              <a:t>Camptotheca</a:t>
            </a:r>
            <a:r>
              <a:rPr lang="en-US" altLang="en-US" i="1" dirty="0">
                <a:latin typeface="Arial" panose="020B0604020202020204" pitchFamily="34" charset="0"/>
              </a:rPr>
              <a:t> acuminata  -  source of </a:t>
            </a:r>
            <a:r>
              <a:rPr lang="en-US" altLang="en-US" i="1" dirty="0" err="1">
                <a:latin typeface="Arial" panose="020B0604020202020204" pitchFamily="34" charset="0"/>
              </a:rPr>
              <a:t>camptothecin</a:t>
            </a:r>
            <a:r>
              <a:rPr lang="en-US" altLang="en-US" i="0" dirty="0">
                <a:latin typeface="Arial" panose="020B0604020202020204" pitchFamily="34" charset="0"/>
              </a:rPr>
              <a:t>, a drug to treat colorectal cancer</a:t>
            </a:r>
            <a:r>
              <a:rPr lang="en-US" altLang="en-US" dirty="0">
                <a:latin typeface="Arial" panose="020B0604020202020204" pitchFamily="34" charset="0"/>
              </a:rPr>
              <a:t>; </a:t>
            </a:r>
          </a:p>
          <a:p>
            <a:pPr eaLnBrk="1" hangingPunct="1"/>
            <a:r>
              <a:rPr lang="en-US" altLang="en-US" dirty="0">
                <a:latin typeface="Arial" panose="020B0604020202020204" pitchFamily="34" charset="0"/>
              </a:rPr>
              <a:t>Pacific yew – source of the ‘</a:t>
            </a:r>
            <a:r>
              <a:rPr lang="en-US" altLang="en-US" dirty="0" err="1">
                <a:latin typeface="Arial" panose="020B0604020202020204" pitchFamily="34" charset="0"/>
              </a:rPr>
              <a:t>taxanes</a:t>
            </a:r>
            <a:r>
              <a:rPr lang="en-US" altLang="en-US" dirty="0">
                <a:latin typeface="Arial" panose="020B0604020202020204" pitchFamily="34" charset="0"/>
              </a:rPr>
              <a:t>’, drugs against (amongst others) breast cancer; </a:t>
            </a:r>
          </a:p>
          <a:p>
            <a:pPr eaLnBrk="1" hangingPunct="1"/>
            <a:r>
              <a:rPr lang="en-US" altLang="en-US" i="1" dirty="0">
                <a:latin typeface="Arial" panose="020B0604020202020204" pitchFamily="34" charset="0"/>
              </a:rPr>
              <a:t>Catharanthus roseus</a:t>
            </a:r>
            <a:r>
              <a:rPr lang="en-US" altLang="en-US" i="0" dirty="0">
                <a:latin typeface="Arial" panose="020B0604020202020204" pitchFamily="34" charset="0"/>
              </a:rPr>
              <a:t> (Madagascar Periwinkle) – has revolutionized the treatment of childhood leukemias</a:t>
            </a:r>
          </a:p>
        </p:txBody>
      </p:sp>
    </p:spTree>
    <p:extLst>
      <p:ext uri="{BB962C8B-B14F-4D97-AF65-F5344CB8AC3E}">
        <p14:creationId xmlns:p14="http://schemas.microsoft.com/office/powerpoint/2010/main" val="2864154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CBE255B7-7AE4-496C-9D4F-34B5C01BE25F}"/>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6E3E7E-B964-4EF8-A671-B93CDE9EDFFD}" type="slidenum">
              <a:rPr lang="en-GB" altLang="en-US"/>
              <a:pPr eaLnBrk="1" hangingPunct="1"/>
              <a:t>36</a:t>
            </a:fld>
            <a:endParaRPr lang="en-GB" altLang="en-US"/>
          </a:p>
        </p:txBody>
      </p:sp>
      <p:sp>
        <p:nvSpPr>
          <p:cNvPr id="223235" name="Rectangle 2">
            <a:extLst>
              <a:ext uri="{FF2B5EF4-FFF2-40B4-BE49-F238E27FC236}">
                <a16:creationId xmlns:a16="http://schemas.microsoft.com/office/drawing/2014/main" id="{921C6287-3120-4CB0-A84D-C75803B1A471}"/>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E68F3AE8-2E41-4F82-BA4A-80760D502B07}"/>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Opium poppy; Deadly </a:t>
            </a:r>
            <a:r>
              <a:rPr lang="en-US" altLang="en-US" dirty="0" err="1">
                <a:latin typeface="Arial" panose="020B0604020202020204" pitchFamily="34" charset="0"/>
              </a:rPr>
              <a:t>NIghtshade</a:t>
            </a:r>
            <a:r>
              <a:rPr lang="en-US" altLang="en-US" i="1" dirty="0">
                <a:latin typeface="Arial" panose="020B0604020202020204" pitchFamily="34" charset="0"/>
              </a:rPr>
              <a:t>; Cinchona; </a:t>
            </a:r>
            <a:r>
              <a:rPr lang="en-US" altLang="en-US" i="1" dirty="0" err="1">
                <a:latin typeface="Arial" panose="020B0604020202020204" pitchFamily="34" charset="0"/>
              </a:rPr>
              <a:t>Strychnos</a:t>
            </a:r>
            <a:r>
              <a:rPr lang="en-US" altLang="en-US" i="1" dirty="0">
                <a:latin typeface="Arial" panose="020B0604020202020204" pitchFamily="34" charset="0"/>
              </a:rPr>
              <a:t> </a:t>
            </a:r>
            <a:r>
              <a:rPr lang="en-US" altLang="en-US" i="1" dirty="0" err="1">
                <a:latin typeface="Arial" panose="020B0604020202020204" pitchFamily="34" charset="0"/>
              </a:rPr>
              <a:t>toxifera</a:t>
            </a:r>
            <a:r>
              <a:rPr lang="en-US" altLang="en-US" i="1" dirty="0">
                <a:latin typeface="Arial" panose="020B0604020202020204" pitchFamily="34" charset="0"/>
              </a:rPr>
              <a:t> </a:t>
            </a:r>
            <a:r>
              <a:rPr lang="en-US" altLang="en-US" dirty="0">
                <a:latin typeface="Arial" panose="020B0604020202020204" pitchFamily="34" charset="0"/>
              </a:rPr>
              <a:t>(tubocurarine)</a:t>
            </a:r>
          </a:p>
        </p:txBody>
      </p:sp>
    </p:spTree>
    <p:extLst>
      <p:ext uri="{BB962C8B-B14F-4D97-AF65-F5344CB8AC3E}">
        <p14:creationId xmlns:p14="http://schemas.microsoft.com/office/powerpoint/2010/main" val="502268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DF89DCBF-EC24-4DCC-BE6F-F908C90BB687}"/>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1653E4-70EF-4ACF-9C1C-6CE2B7D6BB62}" type="slidenum">
              <a:rPr lang="en-GB" altLang="en-US"/>
              <a:pPr eaLnBrk="1" hangingPunct="1"/>
              <a:t>37</a:t>
            </a:fld>
            <a:endParaRPr lang="en-GB" altLang="en-US"/>
          </a:p>
        </p:txBody>
      </p:sp>
      <p:sp>
        <p:nvSpPr>
          <p:cNvPr id="224259" name="Rectangle 2">
            <a:extLst>
              <a:ext uri="{FF2B5EF4-FFF2-40B4-BE49-F238E27FC236}">
                <a16:creationId xmlns:a16="http://schemas.microsoft.com/office/drawing/2014/main" id="{EDAA54A9-60E8-4605-8BEF-5B02F705C96B}"/>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03EE3EE9-B95B-4341-B6C0-2CF5D98EAA5A}"/>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Digitalis; coca plant; autumn crocus. (heart disease, cocaine-related painkillers, gout ….the last one also brand new as an anti-inflammatory against heart disease)</a:t>
            </a:r>
          </a:p>
        </p:txBody>
      </p:sp>
    </p:spTree>
    <p:extLst>
      <p:ext uri="{BB962C8B-B14F-4D97-AF65-F5344CB8AC3E}">
        <p14:creationId xmlns:p14="http://schemas.microsoft.com/office/powerpoint/2010/main" val="559309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u="none" dirty="0"/>
              <a:t>https://www.globalwitness.org/en/press-releases/global-witness-reports-227-land-and-environmental-activists-murdered-single-year-worst-figure-record/ </a:t>
            </a:r>
          </a:p>
          <a:p>
            <a:endParaRPr lang="en-US" b="1" u="none" dirty="0"/>
          </a:p>
          <a:p>
            <a:r>
              <a:rPr lang="en-US" dirty="0">
                <a:hlinkClick r:id="rId3"/>
              </a:rPr>
              <a:t>Almost 2,000 land and environmental defenders killed between 2012 and 2022 for protecting the planet | Global Witness</a:t>
            </a:r>
            <a:endParaRPr lang="en-US" b="1" u="none" dirty="0"/>
          </a:p>
          <a:p>
            <a:endParaRPr lang="en-US" b="1" u="none" dirty="0"/>
          </a:p>
          <a:p>
            <a:r>
              <a:rPr lang="en-US" b="1" u="none" dirty="0"/>
              <a:t>Powerful interests are at work in the Brazilian rainforest, with repeated abuses of </a:t>
            </a:r>
            <a:r>
              <a:rPr lang="en-US" altLang="en-US" b="1" u="none" dirty="0">
                <a:latin typeface="Arial" panose="020B0604020202020204" pitchFamily="34" charset="0"/>
              </a:rPr>
              <a:t>human rights.</a:t>
            </a:r>
          </a:p>
          <a:p>
            <a:r>
              <a:rPr lang="en-US" altLang="en-US" b="1" u="none" dirty="0">
                <a:latin typeface="Arial" panose="020B0604020202020204" pitchFamily="34" charset="0"/>
              </a:rPr>
              <a:t>Chico Mendes, defending rubber tree tappers; a Catholic nun, Dorothy </a:t>
            </a:r>
            <a:r>
              <a:rPr lang="en-US" altLang="en-US" b="1" u="none" dirty="0" err="1">
                <a:latin typeface="Arial" panose="020B0604020202020204" pitchFamily="34" charset="0"/>
              </a:rPr>
              <a:t>Stang</a:t>
            </a:r>
            <a:r>
              <a:rPr lang="en-US" altLang="en-US" b="1" u="none" dirty="0">
                <a:latin typeface="Arial" panose="020B0604020202020204" pitchFamily="34" charset="0"/>
              </a:rPr>
              <a:t>, campaigning for land rights; and </a:t>
            </a:r>
            <a:r>
              <a:rPr lang="en-US" sz="1200" b="1" i="0" u="none" strike="noStrike" kern="1200" dirty="0">
                <a:solidFill>
                  <a:schemeClr val="tx1"/>
                </a:solidFill>
                <a:effectLst/>
                <a:latin typeface="+mn-lt"/>
                <a:ea typeface="+mn-ea"/>
                <a:cs typeface="+mn-cs"/>
              </a:rPr>
              <a:t>Jose Claudio Ribeiro da Silva and his wife Maria do </a:t>
            </a:r>
            <a:r>
              <a:rPr lang="en-US" sz="1200" b="1" i="0" u="none" strike="noStrike" kern="1200" dirty="0" err="1">
                <a:solidFill>
                  <a:schemeClr val="tx1"/>
                </a:solidFill>
                <a:effectLst/>
                <a:latin typeface="+mn-lt"/>
                <a:ea typeface="+mn-ea"/>
                <a:cs typeface="+mn-cs"/>
              </a:rPr>
              <a:t>Espirito</a:t>
            </a:r>
            <a:r>
              <a:rPr lang="en-US" sz="1200" b="1" i="0" u="none" strike="noStrike" kern="1200" dirty="0">
                <a:solidFill>
                  <a:schemeClr val="tx1"/>
                </a:solidFill>
                <a:effectLst/>
                <a:latin typeface="+mn-lt"/>
                <a:ea typeface="+mn-ea"/>
                <a:cs typeface="+mn-cs"/>
              </a:rPr>
              <a:t> Santo da Silva, protesting illegal deforestation are just four </a:t>
            </a:r>
            <a:r>
              <a:rPr lang="en-US" altLang="en-US" b="1" u="none" dirty="0">
                <a:latin typeface="Arial" panose="020B0604020202020204" pitchFamily="34" charset="0"/>
              </a:rPr>
              <a:t>of the many murdered for trying to protect the poor and the forest.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Human rights groups say violence is a usual way to settle land disputes in the Amazon.</a:t>
            </a:r>
          </a:p>
          <a:p>
            <a:pPr eaLnBrk="1" hangingPunct="1"/>
            <a:r>
              <a:rPr lang="en-US" altLang="en-US" dirty="0">
                <a:latin typeface="Arial" panose="020B0604020202020204" pitchFamily="34" charset="0"/>
              </a:rPr>
              <a:t>Many people have been murdered, but their killers rarely go to jail</a:t>
            </a:r>
          </a:p>
          <a:p>
            <a:pPr eaLnBrk="1" hangingPunct="1"/>
            <a:endParaRPr lang="en-US" altLang="en-US" dirty="0">
              <a:latin typeface="Arial" panose="020B0604020202020204" pitchFamily="34" charset="0"/>
            </a:endParaRPr>
          </a:p>
          <a:p>
            <a:r>
              <a:rPr lang="en-US" sz="1200" b="1" i="0" u="none" strike="noStrike" kern="1200" dirty="0">
                <a:solidFill>
                  <a:schemeClr val="tx1"/>
                </a:solidFill>
                <a:effectLst/>
                <a:latin typeface="+mn-lt"/>
                <a:ea typeface="+mn-ea"/>
                <a:cs typeface="+mn-cs"/>
              </a:rPr>
              <a:t>Chico Mendes</a:t>
            </a:r>
            <a:r>
              <a:rPr lang="en-US" sz="1200" b="0" i="0" u="none" strike="noStrike" kern="1200" dirty="0">
                <a:solidFill>
                  <a:schemeClr val="tx1"/>
                </a:solidFill>
                <a:effectLst/>
                <a:latin typeface="+mn-lt"/>
                <a:ea typeface="+mn-ea"/>
                <a:cs typeface="+mn-cs"/>
              </a:rPr>
              <a:t>, original name </a:t>
            </a:r>
            <a:r>
              <a:rPr lang="en-US" sz="1200" b="1" i="0" u="none" strike="noStrike" kern="1200" dirty="0">
                <a:solidFill>
                  <a:schemeClr val="tx1"/>
                </a:solidFill>
                <a:effectLst/>
                <a:latin typeface="+mn-lt"/>
                <a:ea typeface="+mn-ea"/>
                <a:cs typeface="+mn-cs"/>
              </a:rPr>
              <a:t>Francisco Alves Mendes, Jr.</a:t>
            </a:r>
            <a:r>
              <a:rPr lang="en-US" sz="1200" b="0" i="0" u="none" strike="noStrike" kern="1200" dirty="0">
                <a:solidFill>
                  <a:schemeClr val="tx1"/>
                </a:solidFill>
                <a:effectLst/>
                <a:latin typeface="+mn-lt"/>
                <a:ea typeface="+mn-ea"/>
                <a:cs typeface="+mn-cs"/>
              </a:rPr>
              <a:t>, (born December 15, 1944, </a:t>
            </a:r>
            <a:r>
              <a:rPr lang="en-US" sz="1200" b="0" i="0" u="none" strike="noStrike" kern="1200" dirty="0" err="1">
                <a:solidFill>
                  <a:schemeClr val="tx1"/>
                </a:solidFill>
                <a:effectLst/>
                <a:latin typeface="+mn-lt"/>
                <a:ea typeface="+mn-ea"/>
                <a:cs typeface="+mn-cs"/>
              </a:rPr>
              <a:t>Xapuri</a:t>
            </a:r>
            <a:r>
              <a:rPr lang="en-US" sz="1200" b="0" i="0" u="none" strike="noStrike" kern="1200" dirty="0">
                <a:solidFill>
                  <a:schemeClr val="tx1"/>
                </a:solidFill>
                <a:effectLst/>
                <a:latin typeface="+mn-lt"/>
                <a:ea typeface="+mn-ea"/>
                <a:cs typeface="+mn-cs"/>
              </a:rPr>
              <a:t>, Acre, Brazil—died December 22, 1988, </a:t>
            </a:r>
            <a:r>
              <a:rPr lang="en-US" sz="1200" b="0" i="0" u="none" strike="noStrike" kern="1200" dirty="0" err="1">
                <a:solidFill>
                  <a:schemeClr val="tx1"/>
                </a:solidFill>
                <a:effectLst/>
                <a:latin typeface="+mn-lt"/>
                <a:ea typeface="+mn-ea"/>
                <a:cs typeface="+mn-cs"/>
              </a:rPr>
              <a:t>Xapuri</a:t>
            </a:r>
            <a:r>
              <a:rPr lang="en-US" sz="1200" b="0" i="0" u="none" strike="noStrike" kern="1200" dirty="0">
                <a:solidFill>
                  <a:schemeClr val="tx1"/>
                </a:solidFill>
                <a:effectLst/>
                <a:latin typeface="+mn-lt"/>
                <a:ea typeface="+mn-ea"/>
                <a:cs typeface="+mn-cs"/>
              </a:rPr>
              <a:t>), Brazilian </a:t>
            </a:r>
            <a:r>
              <a:rPr lang="en-US" sz="1200" b="0" i="0" u="none" strike="noStrike" kern="1200" dirty="0" err="1">
                <a:solidFill>
                  <a:schemeClr val="tx1"/>
                </a:solidFill>
                <a:effectLst/>
                <a:latin typeface="+mn-lt"/>
                <a:ea typeface="+mn-ea"/>
                <a:cs typeface="+mn-cs"/>
              </a:rPr>
              <a:t>labour</a:t>
            </a:r>
            <a:r>
              <a:rPr lang="en-US" sz="1200" b="0" i="0" u="none" strike="noStrike" kern="1200" dirty="0">
                <a:solidFill>
                  <a:schemeClr val="tx1"/>
                </a:solidFill>
                <a:effectLst/>
                <a:latin typeface="+mn-lt"/>
                <a:ea typeface="+mn-ea"/>
                <a:cs typeface="+mn-cs"/>
              </a:rPr>
              <a:t> leader and conservationist who defended the interests of the </a:t>
            </a:r>
            <a:r>
              <a:rPr lang="en-US" sz="1200" b="0" i="1" u="none" strike="noStrike" kern="1200" dirty="0">
                <a:solidFill>
                  <a:schemeClr val="tx1"/>
                </a:solidFill>
                <a:effectLst/>
                <a:latin typeface="+mn-lt"/>
                <a:ea typeface="+mn-ea"/>
                <a:cs typeface="+mn-cs"/>
              </a:rPr>
              <a:t>seringueiros</a:t>
            </a:r>
            <a:r>
              <a:rPr lang="en-US" sz="1200" b="0" i="0" u="none" strike="noStrike" kern="1200" dirty="0">
                <a:solidFill>
                  <a:schemeClr val="tx1"/>
                </a:solidFill>
                <a:effectLst/>
                <a:latin typeface="+mn-lt"/>
                <a:ea typeface="+mn-ea"/>
                <a:cs typeface="+mn-cs"/>
              </a:rPr>
              <a:t>, or </a:t>
            </a:r>
            <a:r>
              <a:rPr lang="en-US" sz="1200" b="0" u="sng" kern="1200" dirty="0">
                <a:solidFill>
                  <a:schemeClr val="tx1"/>
                </a:solidFill>
                <a:effectLst/>
                <a:latin typeface="+mn-lt"/>
                <a:ea typeface="+mn-ea"/>
                <a:cs typeface="+mn-cs"/>
                <a:hlinkClick r:id="rId4"/>
              </a:rPr>
              <a:t>rubber tree</a:t>
            </a:r>
            <a:r>
              <a:rPr lang="en-US" sz="1200" b="0" i="0" u="none" strike="noStrike" kern="1200" dirty="0">
                <a:solidFill>
                  <a:schemeClr val="tx1"/>
                </a:solidFill>
                <a:effectLst/>
                <a:latin typeface="+mn-lt"/>
                <a:ea typeface="+mn-ea"/>
                <a:cs typeface="+mn-cs"/>
              </a:rPr>
              <a:t> tappers, in the Amazonian state of </a:t>
            </a:r>
            <a:r>
              <a:rPr lang="en-US" sz="1200" b="0" u="sng" kern="1200" dirty="0">
                <a:solidFill>
                  <a:schemeClr val="tx1"/>
                </a:solidFill>
                <a:effectLst/>
                <a:latin typeface="+mn-lt"/>
                <a:ea typeface="+mn-ea"/>
                <a:cs typeface="+mn-cs"/>
                <a:hlinkClick r:id="rId5"/>
              </a:rPr>
              <a:t>Acre</a:t>
            </a:r>
            <a:r>
              <a:rPr lang="en-US" sz="1200" b="0" i="0" u="none" strike="noStrike" kern="1200" dirty="0">
                <a:solidFill>
                  <a:schemeClr val="tx1"/>
                </a:solidFill>
                <a:effectLst/>
                <a:latin typeface="+mn-lt"/>
                <a:ea typeface="+mn-ea"/>
                <a:cs typeface="+mn-cs"/>
              </a:rPr>
              <a:t>, calling for </a:t>
            </a:r>
            <a:r>
              <a:rPr lang="en-US" sz="1200" b="0" u="sng" kern="1200" dirty="0">
                <a:solidFill>
                  <a:schemeClr val="tx1"/>
                </a:solidFill>
                <a:effectLst/>
                <a:latin typeface="+mn-lt"/>
                <a:ea typeface="+mn-ea"/>
                <a:cs typeface="+mn-cs"/>
                <a:hlinkClick r:id="rId6"/>
              </a:rPr>
              <a:t>land reform</a:t>
            </a:r>
            <a:r>
              <a:rPr lang="en-US" sz="1200" b="0" i="0" u="none" strike="noStrike" kern="1200" dirty="0">
                <a:solidFill>
                  <a:schemeClr val="tx1"/>
                </a:solidFill>
                <a:effectLst/>
                <a:latin typeface="+mn-lt"/>
                <a:ea typeface="+mn-ea"/>
                <a:cs typeface="+mn-cs"/>
              </a:rPr>
              <a:t> and preservation of the </a:t>
            </a:r>
            <a:r>
              <a:rPr lang="en-US" sz="1200" b="0" u="sng" kern="1200" dirty="0">
                <a:solidFill>
                  <a:schemeClr val="tx1"/>
                </a:solidFill>
                <a:effectLst/>
                <a:latin typeface="+mn-lt"/>
                <a:ea typeface="+mn-ea"/>
                <a:cs typeface="+mn-cs"/>
                <a:hlinkClick r:id="rId7"/>
              </a:rPr>
              <a:t>Amazon Rainforest</a:t>
            </a:r>
            <a:r>
              <a:rPr lang="en-US" sz="1200" b="0" i="0" u="none" strike="noStrike" kern="1200" dirty="0">
                <a:solidFill>
                  <a:schemeClr val="tx1"/>
                </a:solidFill>
                <a:effectLst/>
                <a:latin typeface="+mn-lt"/>
                <a:ea typeface="+mn-ea"/>
                <a:cs typeface="+mn-cs"/>
              </a:rPr>
              <a:t>. His activism won him recognition throughout </a:t>
            </a:r>
            <a:r>
              <a:rPr lang="en-US" sz="1200" b="0" u="sng" kern="1200" dirty="0">
                <a:solidFill>
                  <a:schemeClr val="tx1"/>
                </a:solidFill>
                <a:effectLst/>
                <a:latin typeface="+mn-lt"/>
                <a:ea typeface="+mn-ea"/>
                <a:cs typeface="+mn-cs"/>
                <a:hlinkClick r:id="rId8"/>
              </a:rPr>
              <a:t>Brazil</a:t>
            </a:r>
            <a:r>
              <a:rPr lang="en-US" sz="1200" b="0" i="0" u="none" strike="noStrike" kern="1200" dirty="0">
                <a:solidFill>
                  <a:schemeClr val="tx1"/>
                </a:solidFill>
                <a:effectLst/>
                <a:latin typeface="+mn-lt"/>
                <a:ea typeface="+mn-ea"/>
                <a:cs typeface="+mn-cs"/>
              </a:rPr>
              <a:t> and internationally but also provoked the </a:t>
            </a:r>
            <a:r>
              <a:rPr lang="en-US" sz="1200" b="0" u="none" strike="noStrike" kern="1200" dirty="0">
                <a:solidFill>
                  <a:schemeClr val="tx1"/>
                </a:solidFill>
                <a:effectLst/>
                <a:latin typeface="+mn-lt"/>
                <a:ea typeface="+mn-ea"/>
                <a:cs typeface="+mn-cs"/>
                <a:hlinkClick r:id="rId9"/>
              </a:rPr>
              <a:t>enmity</a:t>
            </a:r>
            <a:r>
              <a:rPr lang="en-US" sz="1200" b="0" i="0" u="none" strike="noStrike" kern="1200" dirty="0">
                <a:solidFill>
                  <a:schemeClr val="tx1"/>
                </a:solidFill>
                <a:effectLst/>
                <a:latin typeface="+mn-lt"/>
                <a:ea typeface="+mn-ea"/>
                <a:cs typeface="+mn-cs"/>
              </a:rPr>
              <a:t> of local ranchers, who eventually arranged his </a:t>
            </a:r>
            <a:r>
              <a:rPr lang="en-US" sz="1200" b="0" u="sng" kern="1200" dirty="0">
                <a:solidFill>
                  <a:schemeClr val="tx1"/>
                </a:solidFill>
                <a:effectLst/>
                <a:latin typeface="+mn-lt"/>
                <a:ea typeface="+mn-ea"/>
                <a:cs typeface="+mn-cs"/>
                <a:hlinkClick r:id="rId10"/>
              </a:rPr>
              <a:t>murder</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eaLnBrk="1" hangingPunct="1"/>
            <a:r>
              <a:rPr lang="en-US" altLang="en-US" b="1" dirty="0">
                <a:latin typeface="Arial" panose="020B0604020202020204" pitchFamily="34" charset="0"/>
              </a:rPr>
              <a:t>Sister Dorothy Stang </a:t>
            </a:r>
            <a:r>
              <a:rPr lang="en-US" altLang="en-US" dirty="0">
                <a:latin typeface="Arial" panose="020B0604020202020204" pitchFamily="34" charset="0"/>
              </a:rPr>
              <a:t>was murdered by a rancher, </a:t>
            </a:r>
            <a:r>
              <a:rPr lang="en-US" altLang="en-US" dirty="0" err="1">
                <a:latin typeface="Arial" panose="020B0604020202020204" pitchFamily="34" charset="0"/>
              </a:rPr>
              <a:t>Vitalmiro</a:t>
            </a:r>
            <a:r>
              <a:rPr lang="en-US" altLang="en-US" dirty="0">
                <a:latin typeface="Arial" panose="020B0604020202020204" pitchFamily="34" charset="0"/>
              </a:rPr>
              <a:t> Bastos Moura, who resented her campaigning for land rights and to protect the forest - </a:t>
            </a:r>
            <a:r>
              <a:rPr lang="en-US" dirty="0">
                <a:hlinkClick r:id="rId11"/>
              </a:rPr>
              <a:t>Dorothy Stang - Wikipedia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err="1">
                <a:latin typeface="Arial" panose="020B0604020202020204" pitchFamily="34" charset="0"/>
              </a:rPr>
              <a:t>Ms</a:t>
            </a:r>
            <a:r>
              <a:rPr lang="en-US" altLang="en-US" dirty="0">
                <a:latin typeface="Arial" panose="020B0604020202020204" pitchFamily="34" charset="0"/>
              </a:rPr>
              <a:t> </a:t>
            </a:r>
            <a:r>
              <a:rPr lang="en-US" altLang="en-US" dirty="0" err="1">
                <a:latin typeface="Arial" panose="020B0604020202020204" pitchFamily="34" charset="0"/>
              </a:rPr>
              <a:t>Stang</a:t>
            </a:r>
            <a:r>
              <a:rPr lang="en-US" altLang="en-US" dirty="0">
                <a:latin typeface="Arial" panose="020B0604020202020204" pitchFamily="34" charset="0"/>
              </a:rPr>
              <a:t>, who was 73 when she was killed (2005), worked in the Amazon for 30 years to preserve the rainforest and protect the rights of rural workers against large-scale farmers wanting to take their land.</a:t>
            </a:r>
          </a:p>
          <a:p>
            <a:pPr eaLnBrk="1" hangingPunct="1"/>
            <a:r>
              <a:rPr lang="en-US" altLang="en-US" dirty="0">
                <a:latin typeface="Arial" panose="020B0604020202020204" pitchFamily="34" charset="0"/>
              </a:rPr>
              <a:t>She was shot dead as she walked along a muddy rainforest track in the town of </a:t>
            </a:r>
            <a:r>
              <a:rPr lang="en-US" altLang="en-US" dirty="0" err="1">
                <a:latin typeface="Arial" panose="020B0604020202020204" pitchFamily="34" charset="0"/>
              </a:rPr>
              <a:t>Anapu</a:t>
            </a:r>
            <a:r>
              <a:rPr lang="en-US" altLang="en-US" dirty="0">
                <a:latin typeface="Arial" panose="020B0604020202020204" pitchFamily="34" charset="0"/>
              </a:rPr>
              <a:t> in Para, a northern frontier state where loggers and ranchers have deforested huge tracts of rainforest.</a:t>
            </a:r>
          </a:p>
          <a:p>
            <a:pPr eaLnBrk="1" hangingPunct="1"/>
            <a:r>
              <a:rPr lang="en-US" altLang="en-US" dirty="0">
                <a:latin typeface="Arial" panose="020B0604020202020204" pitchFamily="34" charset="0"/>
              </a:rPr>
              <a:t>The two confessed hitmen who killed her said Moura and another rancher still to be tried had paid them to do it.</a:t>
            </a:r>
          </a:p>
          <a:p>
            <a:pPr eaLnBrk="1" hangingPunct="1"/>
            <a:r>
              <a:rPr lang="en-US" altLang="en-US" dirty="0">
                <a:latin typeface="Arial" panose="020B0604020202020204" pitchFamily="34" charset="0"/>
              </a:rPr>
              <a:t>"This conviction sends a strong message... that the impunity is ending," nun Rebecca Spires, who knew </a:t>
            </a:r>
            <a:r>
              <a:rPr lang="en-US" altLang="en-US" dirty="0" err="1">
                <a:latin typeface="Arial" panose="020B0604020202020204" pitchFamily="34" charset="0"/>
              </a:rPr>
              <a:t>Ms</a:t>
            </a:r>
            <a:r>
              <a:rPr lang="en-US" altLang="en-US" dirty="0">
                <a:latin typeface="Arial" panose="020B0604020202020204" pitchFamily="34" charset="0"/>
              </a:rPr>
              <a:t> </a:t>
            </a:r>
            <a:r>
              <a:rPr lang="en-US" altLang="en-US" dirty="0" err="1">
                <a:latin typeface="Arial" panose="020B0604020202020204" pitchFamily="34" charset="0"/>
              </a:rPr>
              <a:t>Stang</a:t>
            </a:r>
            <a:r>
              <a:rPr lang="en-US" altLang="en-US" dirty="0">
                <a:latin typeface="Arial" panose="020B0604020202020204" pitchFamily="34" charset="0"/>
              </a:rPr>
              <a:t> for 35 years, is quoted as saying by the Associated Press news agency.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https://www.ncronline.org/blogs/road-peace/sr-dorothy-stang-martyr-amazon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Father</a:t>
            </a:r>
            <a:r>
              <a:rPr lang="en-US" sz="1200" b="0" i="0" u="none" strike="noStrike" kern="1200" baseline="0" dirty="0">
                <a:solidFill>
                  <a:schemeClr val="tx1"/>
                </a:solidFill>
                <a:effectLst/>
                <a:latin typeface="+mn-lt"/>
                <a:ea typeface="+mn-ea"/>
                <a:cs typeface="+mn-cs"/>
              </a:rPr>
              <a:t> Jose Amaro was a colleague of Dorothy </a:t>
            </a:r>
            <a:r>
              <a:rPr lang="en-US" sz="1200" b="0" i="0" u="none" strike="noStrike" kern="1200" baseline="0" dirty="0" err="1">
                <a:solidFill>
                  <a:schemeClr val="tx1"/>
                </a:solidFill>
                <a:effectLst/>
                <a:latin typeface="+mn-lt"/>
                <a:ea typeface="+mn-ea"/>
                <a:cs typeface="+mn-cs"/>
              </a:rPr>
              <a:t>Stang</a:t>
            </a:r>
            <a:r>
              <a:rPr lang="en-US" sz="1200" b="0" i="0" u="none" strike="noStrike" kern="1200" baseline="0" dirty="0">
                <a:solidFill>
                  <a:schemeClr val="tx1"/>
                </a:solidFill>
                <a:effectLst/>
                <a:latin typeface="+mn-lt"/>
                <a:ea typeface="+mn-ea"/>
                <a:cs typeface="+mn-cs"/>
              </a:rPr>
              <a:t> and has been charged and imprisoned thanks to his campaign for land rights for peasants.</a:t>
            </a:r>
          </a:p>
          <a:p>
            <a:r>
              <a:rPr lang="en-US" dirty="0"/>
              <a:t>https://www.ncronline.org/news/environment/priest-contests-charges-related-efforts-help-amazons-landless?clickSource=email</a:t>
            </a:r>
          </a:p>
          <a:p>
            <a:pPr eaLnBrk="1" hangingPunct="1"/>
            <a:r>
              <a:rPr lang="en-US" b="0" i="0" dirty="0">
                <a:solidFill>
                  <a:srgbClr val="414042"/>
                </a:solidFill>
                <a:effectLst/>
                <a:latin typeface="Merriweather"/>
              </a:rPr>
              <a:t>Yet her killing wasn't an anomaly. In 2019, according to Global Witness, 212 land and environmental defenders were murdered — an average of four people a week</a:t>
            </a:r>
            <a:endParaRPr lang="en-US" altLang="en-US" dirty="0">
              <a:latin typeface="Arial" panose="020B0604020202020204" pitchFamily="34" charset="0"/>
            </a:endParaRPr>
          </a:p>
          <a:p>
            <a:endParaRPr lang="en-US" sz="1200" b="0" i="0" u="none" strike="noStrike" kern="1200" dirty="0">
              <a:solidFill>
                <a:schemeClr val="tx1"/>
              </a:solidFill>
              <a:effectLst/>
              <a:latin typeface="+mn-lt"/>
              <a:ea typeface="+mn-ea"/>
              <a:cs typeface="+mn-cs"/>
            </a:endParaRPr>
          </a:p>
          <a:p>
            <a:pPr fontAlgn="base"/>
            <a:r>
              <a:rPr lang="en-US" altLang="en-US" dirty="0">
                <a:latin typeface="Arial" panose="020B0604020202020204" pitchFamily="34" charset="0"/>
              </a:rPr>
              <a:t>2011: </a:t>
            </a:r>
            <a:r>
              <a:rPr lang="en-US" sz="1200" b="0" i="0" u="none" strike="noStrike" kern="1200" dirty="0">
                <a:solidFill>
                  <a:schemeClr val="tx1"/>
                </a:solidFill>
                <a:effectLst/>
                <a:latin typeface="+mn-lt"/>
                <a:ea typeface="+mn-ea"/>
                <a:cs typeface="+mn-cs"/>
              </a:rPr>
              <a:t>Some activists such as</a:t>
            </a:r>
            <a:r>
              <a:rPr lang="en-US" sz="1200" b="1" i="0" u="none" strike="noStrike" kern="1200" dirty="0">
                <a:solidFill>
                  <a:schemeClr val="tx1"/>
                </a:solidFill>
                <a:effectLst/>
                <a:latin typeface="+mn-lt"/>
                <a:ea typeface="+mn-ea"/>
                <a:cs typeface="+mn-cs"/>
              </a:rPr>
              <a:t> Jose Claudio Ribeiro da Silva and his wife Maria do </a:t>
            </a:r>
            <a:r>
              <a:rPr lang="en-US" sz="1200" b="1" i="0" u="none" strike="noStrike" kern="1200" dirty="0" err="1">
                <a:solidFill>
                  <a:schemeClr val="tx1"/>
                </a:solidFill>
                <a:effectLst/>
                <a:latin typeface="+mn-lt"/>
                <a:ea typeface="+mn-ea"/>
                <a:cs typeface="+mn-cs"/>
              </a:rPr>
              <a:t>Espirito</a:t>
            </a:r>
            <a:r>
              <a:rPr lang="en-US" sz="1200" b="1" i="0" u="none" strike="noStrike" kern="1200" dirty="0">
                <a:solidFill>
                  <a:schemeClr val="tx1"/>
                </a:solidFill>
                <a:effectLst/>
                <a:latin typeface="+mn-lt"/>
                <a:ea typeface="+mn-ea"/>
                <a:cs typeface="+mn-cs"/>
              </a:rPr>
              <a:t> Santo da Silva </a:t>
            </a:r>
            <a:r>
              <a:rPr lang="en-US" sz="1200" b="0" i="0" u="none" strike="noStrike" kern="1200" dirty="0">
                <a:solidFill>
                  <a:schemeClr val="tx1"/>
                </a:solidFill>
                <a:effectLst/>
                <a:latin typeface="+mn-lt"/>
                <a:ea typeface="+mn-ea"/>
                <a:cs typeface="+mn-cs"/>
              </a:rPr>
              <a:t>were very vocal and outspoken on their views and activism. They often took part in international and local seminars on Amazon protection. Thus making themselves some enemies.</a:t>
            </a:r>
          </a:p>
          <a:p>
            <a:pPr fontAlgn="base"/>
            <a:r>
              <a:rPr lang="en-US" sz="1200" b="0" i="0" u="none" strike="noStrike" kern="1200" dirty="0">
                <a:solidFill>
                  <a:schemeClr val="tx1"/>
                </a:solidFill>
                <a:effectLst/>
                <a:latin typeface="+mn-lt"/>
                <a:ea typeface="+mn-ea"/>
                <a:cs typeface="+mn-cs"/>
              </a:rPr>
              <a:t>Jose was even once quoted saying: “I could be here today talking to you and in one month you will get the news that I disappeared. I will protect the forest at all costs. That is why I could get a bullet in my head at any moment … As long as I have the strength to walk, I will denounce all of those who damage the forest.”</a:t>
            </a:r>
          </a:p>
          <a:p>
            <a:pPr fontAlgn="base"/>
            <a:r>
              <a:rPr lang="en-US" sz="1200" b="0" i="0" u="none" strike="noStrike" kern="1200" dirty="0">
                <a:solidFill>
                  <a:schemeClr val="tx1"/>
                </a:solidFill>
                <a:effectLst/>
                <a:latin typeface="+mn-lt"/>
                <a:ea typeface="+mn-ea"/>
                <a:cs typeface="+mn-cs"/>
              </a:rPr>
              <a:t>In 2011, Jose and his wife were gunned down whilst riding their motorcycle from the nature reserve where they have worked for over two decades. Authorities believe that the gunmen were professional hired hit men. Both Jose and his wife’s ears were cut off, the ears are often used as a sign of proof to the people who ordered the killings that the murder has taken place.</a:t>
            </a:r>
          </a:p>
          <a:p>
            <a:pPr algn="l">
              <a:buFont typeface="Arial" panose="020B0604020202020204" pitchFamily="34" charset="0"/>
              <a:buChar char="•"/>
            </a:pPr>
            <a:r>
              <a:rPr lang="en-US" b="0" i="0" dirty="0">
                <a:solidFill>
                  <a:srgbClr val="414645"/>
                </a:solidFill>
                <a:effectLst/>
                <a:latin typeface="TitilliumSemiBold"/>
              </a:rPr>
              <a:t>At least 177 land and environmental defenders around the world were killed last year, taking the total number of defenders killed between 2012 and 2022 to 1,910, according to a new report by Global Witness</a:t>
            </a:r>
          </a:p>
          <a:p>
            <a:pPr algn="l">
              <a:buFont typeface="Arial" panose="020B0604020202020204" pitchFamily="34" charset="0"/>
              <a:buChar char="•"/>
            </a:pPr>
            <a:r>
              <a:rPr lang="en-US" b="0" i="0" dirty="0">
                <a:solidFill>
                  <a:srgbClr val="414645"/>
                </a:solidFill>
                <a:effectLst/>
                <a:latin typeface="TitilliumSemiBold"/>
              </a:rPr>
              <a:t>Almost nine in 10 recorded killings in 2022 were in Latin America, with more than a third of all fatal attacks taking place in Colombia – more than any other country</a:t>
            </a:r>
          </a:p>
          <a:p>
            <a:pPr algn="l">
              <a:buFont typeface="Arial" panose="020B0604020202020204" pitchFamily="34" charset="0"/>
              <a:buChar char="•"/>
            </a:pPr>
            <a:r>
              <a:rPr lang="en-US" b="0" i="0" dirty="0">
                <a:solidFill>
                  <a:srgbClr val="414645"/>
                </a:solidFill>
                <a:effectLst/>
                <a:latin typeface="TitilliumSemiBold"/>
              </a:rPr>
              <a:t>One in five murders of defenders worldwide took place in the Amazon Rainforest last year, with violence, torture and threats a shared reality for communities across the region</a:t>
            </a:r>
          </a:p>
          <a:p>
            <a:pPr algn="l">
              <a:buFont typeface="Arial" panose="020B0604020202020204" pitchFamily="34" charset="0"/>
              <a:buChar char="•"/>
            </a:pPr>
            <a:r>
              <a:rPr lang="en-US" b="0" i="0" dirty="0">
                <a:solidFill>
                  <a:srgbClr val="414645"/>
                </a:solidFill>
                <a:effectLst/>
                <a:latin typeface="TitilliumSemiBold"/>
              </a:rPr>
              <a:t>As well as lethal attacks, defenders are also being increasingly subject to </a:t>
            </a:r>
            <a:r>
              <a:rPr lang="en-US" b="0" i="0" dirty="0" err="1">
                <a:solidFill>
                  <a:srgbClr val="414645"/>
                </a:solidFill>
                <a:effectLst/>
                <a:latin typeface="TitilliumSemiBold"/>
              </a:rPr>
              <a:t>criminalisation</a:t>
            </a:r>
            <a:r>
              <a:rPr lang="en-US" b="0" i="0" dirty="0">
                <a:solidFill>
                  <a:srgbClr val="414645"/>
                </a:solidFill>
                <a:effectLst/>
                <a:latin typeface="TitilliumSemiBold"/>
              </a:rPr>
              <a:t> as a strategy for silencing those who speak out, with laws being </a:t>
            </a:r>
            <a:r>
              <a:rPr lang="en-US" b="0" i="0" dirty="0" err="1">
                <a:solidFill>
                  <a:srgbClr val="414645"/>
                </a:solidFill>
                <a:effectLst/>
                <a:latin typeface="TitilliumSemiBold"/>
              </a:rPr>
              <a:t>weaponised</a:t>
            </a:r>
            <a:r>
              <a:rPr lang="en-US" b="0" i="0">
                <a:solidFill>
                  <a:srgbClr val="414645"/>
                </a:solidFill>
                <a:effectLst/>
                <a:latin typeface="TitilliumSemiBold"/>
              </a:rPr>
              <a:t> against them</a:t>
            </a:r>
          </a:p>
          <a:p>
            <a:pPr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38</a:t>
            </a:fld>
            <a:endParaRPr lang="en-US"/>
          </a:p>
        </p:txBody>
      </p:sp>
    </p:spTree>
    <p:extLst>
      <p:ext uri="{BB962C8B-B14F-4D97-AF65-F5344CB8AC3E}">
        <p14:creationId xmlns:p14="http://schemas.microsoft.com/office/powerpoint/2010/main" val="351779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t>Like rainforests, oceans are of infinite benefit to humankind. As the Holy Father says (LS, #40), ‘Oceans not only contain the bulk of our planet’s water supply, but also most of the immense variety of living creatures, many of them still unknown to us and threatened for various reasons. What is more, marine life in rivers, lakes, seas and oceans, which feeds a great part of the world’s population, is affected by uncontrolled fishing, leading to a drastic depletion of certain species’.</a:t>
            </a:r>
          </a:p>
          <a:p>
            <a:endParaRPr lang="en-US" b="1" dirty="0"/>
          </a:p>
          <a:p>
            <a:endParaRPr lang="en-US" b="1" dirty="0"/>
          </a:p>
          <a:p>
            <a:r>
              <a:rPr lang="en-US" b="1" dirty="0"/>
              <a:t>‘In tropical and subtropical seas, we find coral reefs comparable to the great forests on dry land, for they shelter approximately a million species, including fish, crabs, </a:t>
            </a:r>
            <a:r>
              <a:rPr lang="en-US" b="1" dirty="0" err="1"/>
              <a:t>molluscs</a:t>
            </a:r>
            <a:r>
              <a:rPr lang="en-US" b="1" dirty="0"/>
              <a:t>, sponges and algae. Many of the world’s coral reefs are already barren or in a state of constant decline. “Who turned the wonderworld of the seas into underwater cemeteries bereft of </a:t>
            </a:r>
            <a:r>
              <a:rPr lang="en-US" b="1" dirty="0" err="1"/>
              <a:t>colour</a:t>
            </a:r>
            <a:r>
              <a:rPr lang="en-US" b="1" dirty="0"/>
              <a:t> and life?”’ (LS, #41)</a:t>
            </a:r>
          </a:p>
          <a:p>
            <a:r>
              <a:rPr lang="en-US" dirty="0"/>
              <a:t> </a:t>
            </a:r>
          </a:p>
          <a:p>
            <a:endParaRPr lang="en-US" dirty="0"/>
          </a:p>
          <a:p>
            <a:r>
              <a:rPr lang="en-US" dirty="0"/>
              <a:t>#40. Oceans not only contain the bulk of our planet’s water supply, but also most of the immense variety of living creatures, many of them still unknown to us and threatened for various reasons. What is more, marine life in rivers, lakes, seas and oceans, which feeds a great part of the world’s population, is affected by uncontrolled fishing, leading to a drastic depletion of certain species. Selective forms of fishing which discard much of what they collect continue unabated. Particularly threatened are marine organisms which we tend to overlook, like some forms of plankton; they represent a significant element in the ocean food chain, and species used for our food ultimately depend on them. </a:t>
            </a:r>
          </a:p>
          <a:p>
            <a:endParaRPr lang="en-US" dirty="0"/>
          </a:p>
          <a:p>
            <a:r>
              <a:rPr lang="en-US" dirty="0"/>
              <a:t>41. In tropical and subtropical seas, we find coral reefs comparable to the great forests on dry land, for they shelter approximately a million species, including fish, crabs, </a:t>
            </a:r>
            <a:r>
              <a:rPr lang="en-US" dirty="0" err="1"/>
              <a:t>molluscs</a:t>
            </a:r>
            <a:r>
              <a:rPr lang="en-US" dirty="0"/>
              <a:t>, sponges and algae. Many of the world’s coral reefs are already barren or in a state of constant decline. “Who turned the wonderworld of the seas into underwater cemeteries bereft of </a:t>
            </a:r>
            <a:r>
              <a:rPr lang="en-US" dirty="0" err="1"/>
              <a:t>colour</a:t>
            </a:r>
            <a:r>
              <a:rPr lang="en-US" dirty="0"/>
              <a:t> and life?”</a:t>
            </a:r>
          </a:p>
          <a:p>
            <a:r>
              <a:rPr lang="en-US" dirty="0"/>
              <a:t>This phenomenon is due largely to pollution which reaches the sea as the result of deforestation, agricultural monocultures, industrial waste and destructive fishing methods, especially those using cyanide and dynamite. It is aggravated by the rise in temperature of the oceans. All of this helps us to see that every intervention in nature can have consequences which are not immediately evident, and that certain ways of exploiting resources prove costly in terms of degradation which ultimately reaches the ocean bed itself. </a:t>
            </a:r>
          </a:p>
          <a:p>
            <a:endParaRPr lang="en-US" dirty="0"/>
          </a:p>
          <a:p>
            <a:r>
              <a:rPr lang="en-US" dirty="0"/>
              <a:t>42. Greater investment needs to be made in research aimed at understanding more fully the functioning of ecosystems and adequately analyzing the different variables associated with any significant modification of the environment. Because all creatures are connected, each must be cherished with love and respect, for all of us as living creatures are dependent on one another. Each area is responsible for the care of this fam25 Catholic Bishops’ Conference of the Philippines, Pastoral Letter What is Happening to our Beautiful Land? (29 January 1988). This will require undertaking a careful inventory of the species which it hosts, with a view to developing </a:t>
            </a:r>
            <a:r>
              <a:rPr lang="en-US" dirty="0" err="1"/>
              <a:t>programmes</a:t>
            </a:r>
            <a:r>
              <a:rPr lang="en-US" dirty="0"/>
              <a:t> and strategies of protection with particular care for safeguarding species heading towards extinction..</a:t>
            </a:r>
          </a:p>
        </p:txBody>
      </p:sp>
      <p:sp>
        <p:nvSpPr>
          <p:cNvPr id="4" name="Slide Number Placeholder 3"/>
          <p:cNvSpPr>
            <a:spLocks noGrp="1"/>
          </p:cNvSpPr>
          <p:nvPr>
            <p:ph type="sldNum" sz="quarter" idx="5"/>
          </p:nvPr>
        </p:nvSpPr>
        <p:spPr/>
        <p:txBody>
          <a:bodyPr/>
          <a:lstStyle/>
          <a:p>
            <a:fld id="{9C235A58-D5F2-4587-8700-4EA368661AE4}" type="slidenum">
              <a:rPr lang="en-US" smtClean="0"/>
              <a:pPr/>
              <a:t>40</a:t>
            </a:fld>
            <a:endParaRPr lang="en-US"/>
          </a:p>
        </p:txBody>
      </p:sp>
    </p:spTree>
    <p:extLst>
      <p:ext uri="{BB962C8B-B14F-4D97-AF65-F5344CB8AC3E}">
        <p14:creationId xmlns:p14="http://schemas.microsoft.com/office/powerpoint/2010/main" val="360680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Biodiversity: an ‘ecosystem’ is the web of interactions between microorganisms, fungi, plants and animals. Most systems will have hundreds or thousands of living creatures – a huge amount of biological diversity, or biodiversity for short.</a:t>
            </a:r>
          </a:p>
          <a:p>
            <a:r>
              <a:rPr lang="en-US" dirty="0"/>
              <a:t>And although we tend to think of rainforests and coral reefs as the height of diversity – and they are! – our backyards and local parks are very beautiful and themselves, important. </a:t>
            </a:r>
          </a:p>
          <a:p>
            <a:r>
              <a:rPr lang="en-US" dirty="0"/>
              <a:t>And take nothing – no creature – for granted.</a:t>
            </a:r>
          </a:p>
        </p:txBody>
      </p:sp>
      <p:sp>
        <p:nvSpPr>
          <p:cNvPr id="4" name="Slide Number Placeholder 3"/>
          <p:cNvSpPr>
            <a:spLocks noGrp="1"/>
          </p:cNvSpPr>
          <p:nvPr>
            <p:ph type="sldNum" sz="quarter" idx="5"/>
          </p:nvPr>
        </p:nvSpPr>
        <p:spPr/>
        <p:txBody>
          <a:bodyPr/>
          <a:lstStyle/>
          <a:p>
            <a:fld id="{9C235A58-D5F2-4587-8700-4EA368661AE4}" type="slidenum">
              <a:rPr lang="en-US" smtClean="0"/>
              <a:pPr/>
              <a:t>4</a:t>
            </a:fld>
            <a:endParaRPr lang="en-US"/>
          </a:p>
        </p:txBody>
      </p:sp>
    </p:spTree>
    <p:extLst>
      <p:ext uri="{BB962C8B-B14F-4D97-AF65-F5344CB8AC3E}">
        <p14:creationId xmlns:p14="http://schemas.microsoft.com/office/powerpoint/2010/main" val="3670971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miter lim="800000"/>
            <a:headEnd/>
            <a:tailEnd/>
          </a:ln>
        </p:spPr>
        <p:txBody>
          <a:bodyPr/>
          <a:lstStyle/>
          <a:p>
            <a:fld id="{7C37F908-5EE4-4B13-92C0-F324766A70AA}" type="slidenum">
              <a:rPr lang="en-GB"/>
              <a:pPr/>
              <a:t>41</a:t>
            </a:fld>
            <a:endParaRPr lang="en-GB"/>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marL="222222" indent="-222222"/>
            <a:r>
              <a:rPr lang="en-US" dirty="0"/>
              <a:t>Bad news:</a:t>
            </a:r>
          </a:p>
          <a:p>
            <a:pPr marL="222222" indent="-222222"/>
            <a:endParaRPr lang="en-US" dirty="0"/>
          </a:p>
          <a:p>
            <a:pPr marL="222222" indent="-222222">
              <a:buFontTx/>
              <a:buAutoNum type="arabicPeriod"/>
            </a:pPr>
            <a:r>
              <a:rPr lang="en-US" dirty="0"/>
              <a:t>Senegalese fishermen are being driven to suicidal boat trips to Europe as they have lost their livelihoods</a:t>
            </a:r>
          </a:p>
          <a:p>
            <a:pPr marL="222222" indent="-222222">
              <a:buFontTx/>
              <a:buAutoNum type="arabicPeriod"/>
            </a:pPr>
            <a:r>
              <a:rPr lang="en-US" dirty="0"/>
              <a:t>Destroying mangroves to build shrimp farms led to a much greater damage in the Indian Ocean tsunami in December 2004.</a:t>
            </a:r>
          </a:p>
          <a:p>
            <a:pPr marL="222222" indent="-222222">
              <a:buFontTx/>
              <a:buAutoNum type="arabicPeriod"/>
            </a:pPr>
            <a:r>
              <a:rPr lang="en-US" dirty="0"/>
              <a:t>Shrimp and fish farms use a lot of veterinary drugs and pesticides which cause pollution (as does the effluent from the concentrated populations of fish)</a:t>
            </a:r>
          </a:p>
          <a:p>
            <a:pPr marL="222222" indent="-222222">
              <a:buFontTx/>
              <a:buAutoNum type="arabicPeriod"/>
            </a:pPr>
            <a:r>
              <a:rPr lang="en-US" dirty="0"/>
              <a:t>Over the next fifty years, if current trends continue, all currently fished species will be diminished to endangered levels</a:t>
            </a:r>
          </a:p>
          <a:p>
            <a:pPr marL="222222" indent="-222222"/>
            <a:endParaRPr lang="en-US" dirty="0"/>
          </a:p>
          <a:p>
            <a:pPr marL="222222" indent="-222222"/>
            <a:r>
              <a:rPr lang="en-US" dirty="0"/>
              <a:t>Good news</a:t>
            </a:r>
          </a:p>
          <a:p>
            <a:pPr marL="222222" indent="-222222"/>
            <a:endParaRPr lang="en-US" dirty="0"/>
          </a:p>
          <a:p>
            <a:pPr marL="222222" indent="-222222">
              <a:buFontTx/>
              <a:buAutoNum type="arabicPeriod"/>
            </a:pPr>
            <a:r>
              <a:rPr lang="en-US" dirty="0" err="1"/>
              <a:t>Wegmans</a:t>
            </a:r>
            <a:r>
              <a:rPr lang="en-US" dirty="0"/>
              <a:t> offers sustainably farmed shrimp from Belize, and specializes in sustainably fished species. </a:t>
            </a:r>
          </a:p>
          <a:p>
            <a:pPr marL="222222" indent="-222222">
              <a:buFontTx/>
              <a:buAutoNum type="arabicPeriod"/>
            </a:pPr>
            <a:r>
              <a:rPr lang="en-US" dirty="0"/>
              <a:t>Wal-Mart is enforcing strict rules on Thailand shrimp farms – they must replant three times the mangroves they destroy and clean up their effluent rather than have it discharge into the environment (Best Aquaculture Practices) – bapcertification.org</a:t>
            </a:r>
          </a:p>
        </p:txBody>
      </p:sp>
    </p:spTree>
    <p:extLst>
      <p:ext uri="{BB962C8B-B14F-4D97-AF65-F5344CB8AC3E}">
        <p14:creationId xmlns:p14="http://schemas.microsoft.com/office/powerpoint/2010/main" val="3594453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0" kern="1200" dirty="0">
                <a:solidFill>
                  <a:schemeClr val="tx1"/>
                </a:solidFill>
                <a:latin typeface="+mn-lt"/>
                <a:ea typeface="+mn-ea"/>
                <a:cs typeface="+mn-cs"/>
              </a:rPr>
              <a:t>Many West African fishermen are finding it impossible to find enough fish to live on. Factory ships from Europe, America and Asia (PRIMARILY China)  have  - essentially – vacuumed up all the fish that live there. </a:t>
            </a:r>
          </a:p>
          <a:p>
            <a:r>
              <a:rPr lang="en-US" sz="1200" b="1" i="0" kern="1200" dirty="0">
                <a:solidFill>
                  <a:schemeClr val="tx1"/>
                </a:solidFill>
                <a:latin typeface="+mn-lt"/>
                <a:ea typeface="+mn-ea"/>
                <a:cs typeface="+mn-cs"/>
              </a:rPr>
              <a:t>So more and more fishermen choose to take the very dangerous step of trying to get to Spanish-owned Canary Islands, off the coast of North Africa, as a gateway to Europe.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KAYAR, Senegal — Ale </a:t>
            </a:r>
            <a:r>
              <a:rPr lang="en-US" sz="1200" b="0" i="0" kern="1200" dirty="0" err="1">
                <a:solidFill>
                  <a:schemeClr val="tx1"/>
                </a:solidFill>
                <a:latin typeface="+mn-lt"/>
                <a:ea typeface="+mn-ea"/>
                <a:cs typeface="+mn-cs"/>
              </a:rPr>
              <a:t>Nodye</a:t>
            </a:r>
            <a:r>
              <a:rPr lang="en-US" sz="1200" b="0" i="0" kern="1200" dirty="0">
                <a:solidFill>
                  <a:schemeClr val="tx1"/>
                </a:solidFill>
                <a:latin typeface="+mn-lt"/>
                <a:ea typeface="+mn-ea"/>
                <a:cs typeface="+mn-cs"/>
              </a:rPr>
              <a:t>, the son and grandson of fishermen in this northern Senegalese village, said that for the past six years he netted barely enough fish to buy fuel for his boat. So he jumped at the chance for a new beginning. He volunteered to captain a wooden canoe full of 87 Africans to the Canary Islands in the hopes of making their way illegally to Europe.</a:t>
            </a:r>
          </a:p>
          <a:p>
            <a:r>
              <a:rPr lang="en-US" sz="1200" b="0" i="0" kern="1200" dirty="0">
                <a:solidFill>
                  <a:schemeClr val="tx1"/>
                </a:solidFill>
                <a:latin typeface="+mn-lt"/>
                <a:ea typeface="+mn-ea"/>
                <a:cs typeface="+mn-cs"/>
              </a:rPr>
              <a:t>The 2006 voyage ended badly. He and his passengers were arrested and deported. His cousin died on a similar mission not long afterward.</a:t>
            </a:r>
          </a:p>
          <a:p>
            <a:r>
              <a:rPr lang="en-US" sz="1200" b="0" i="0" kern="1200" dirty="0">
                <a:solidFill>
                  <a:schemeClr val="tx1"/>
                </a:solidFill>
                <a:latin typeface="+mn-lt"/>
                <a:ea typeface="+mn-ea"/>
                <a:cs typeface="+mn-cs"/>
              </a:rPr>
              <a:t>Nonetheless, Mr. </a:t>
            </a:r>
            <a:r>
              <a:rPr lang="en-US" sz="1200" b="0" i="0" kern="1200" dirty="0" err="1">
                <a:solidFill>
                  <a:schemeClr val="tx1"/>
                </a:solidFill>
                <a:latin typeface="+mn-lt"/>
                <a:ea typeface="+mn-ea"/>
                <a:cs typeface="+mn-cs"/>
              </a:rPr>
              <a:t>Nodye</a:t>
            </a:r>
            <a:r>
              <a:rPr lang="en-US" sz="1200" b="0" i="0" kern="1200" dirty="0">
                <a:solidFill>
                  <a:schemeClr val="tx1"/>
                </a:solidFill>
                <a:latin typeface="+mn-lt"/>
                <a:ea typeface="+mn-ea"/>
                <a:cs typeface="+mn-cs"/>
              </a:rPr>
              <a:t>, 27, said he intended to try again.</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“I could be a fisherman there,” he said. “Life is better there. There are no fish in the sea here anymore.”</a:t>
            </a:r>
          </a:p>
          <a:p>
            <a:endParaRPr lang="en-US" dirty="0"/>
          </a:p>
          <a:p>
            <a:r>
              <a:rPr lang="en-US" dirty="0"/>
              <a:t>https://www.nytimes.com/2008/01/14/world/africa/14fishing.html </a:t>
            </a:r>
          </a:p>
          <a:p>
            <a:endParaRPr lang="en-US" dirty="0"/>
          </a:p>
          <a:p>
            <a:r>
              <a:rPr lang="en-US" dirty="0"/>
              <a:t>Picture: </a:t>
            </a:r>
            <a:r>
              <a:rPr lang="en-US" sz="1200" b="0" i="0" kern="1200" dirty="0">
                <a:solidFill>
                  <a:schemeClr val="tx1"/>
                </a:solidFill>
                <a:latin typeface="+mn-lt"/>
                <a:ea typeface="+mn-ea"/>
                <a:cs typeface="+mn-cs"/>
              </a:rPr>
              <a:t>Fishermen in Bissau, Guinea-Bissau. Overfishing has depleted once-bountiful African waters. Credit</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Candace </a:t>
            </a:r>
            <a:r>
              <a:rPr lang="en-US" sz="1200" b="0" i="0" kern="1200" dirty="0" err="1">
                <a:solidFill>
                  <a:schemeClr val="tx1"/>
                </a:solidFill>
                <a:latin typeface="+mn-lt"/>
                <a:ea typeface="+mn-ea"/>
                <a:cs typeface="+mn-cs"/>
              </a:rPr>
              <a:t>Feit</a:t>
            </a:r>
            <a:r>
              <a:rPr lang="en-US" sz="1200" b="0" i="0" kern="1200" dirty="0">
                <a:solidFill>
                  <a:schemeClr val="tx1"/>
                </a:solidFill>
                <a:latin typeface="+mn-lt"/>
                <a:ea typeface="+mn-ea"/>
                <a:cs typeface="+mn-cs"/>
              </a:rPr>
              <a:t> for The New York Times</a:t>
            </a:r>
            <a:endParaRPr lang="en-US" dirty="0"/>
          </a:p>
        </p:txBody>
      </p:sp>
      <p:sp>
        <p:nvSpPr>
          <p:cNvPr id="4" name="Slide Number Placeholder 3"/>
          <p:cNvSpPr>
            <a:spLocks noGrp="1"/>
          </p:cNvSpPr>
          <p:nvPr>
            <p:ph type="sldNum" sz="quarter" idx="10"/>
          </p:nvPr>
        </p:nvSpPr>
        <p:spPr/>
        <p:txBody>
          <a:bodyPr/>
          <a:lstStyle/>
          <a:p>
            <a:fld id="{9C235A58-D5F2-4587-8700-4EA368661AE4}" type="slidenum">
              <a:rPr lang="en-US" smtClean="0"/>
              <a:pPr/>
              <a:t>42</a:t>
            </a:fld>
            <a:endParaRPr lang="en-US"/>
          </a:p>
        </p:txBody>
      </p:sp>
    </p:spTree>
    <p:extLst>
      <p:ext uri="{BB962C8B-B14F-4D97-AF65-F5344CB8AC3E}">
        <p14:creationId xmlns:p14="http://schemas.microsoft.com/office/powerpoint/2010/main" val="720980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NOAA Coral Reef Conservation Program - The Coral Reef Conservation Program Celebrates 20 Years</a:t>
            </a:r>
            <a:endParaRPr lang="en-US" b="1" dirty="0"/>
          </a:p>
          <a:p>
            <a:endParaRPr lang="en-US" b="1" dirty="0"/>
          </a:p>
          <a:p>
            <a:pPr algn="l"/>
            <a:r>
              <a:rPr lang="en-US" b="0" i="0" dirty="0">
                <a:solidFill>
                  <a:srgbClr val="333333"/>
                </a:solidFill>
                <a:effectLst/>
                <a:latin typeface="Helvetica Neue"/>
              </a:rPr>
              <a:t>Coral reef ecosystems sustain and protect lives, livelihoods, and coastal property. They support recreational fishing and diving, commercial fishing, and pharmaceutical research, and provide protection from waves and flooding. Each year, coral reefs pump more than </a:t>
            </a:r>
            <a:r>
              <a:rPr lang="en-US" b="0" i="0" u="none" strike="noStrike" dirty="0">
                <a:solidFill>
                  <a:srgbClr val="1B8396"/>
                </a:solidFill>
                <a:effectLst/>
                <a:latin typeface="Helvetica Neue"/>
                <a:hlinkClick r:id="rId4"/>
              </a:rPr>
              <a:t>$3.4 billion into the U.S. economy.</a:t>
            </a:r>
            <a:endParaRPr lang="en-US" b="0" i="0" dirty="0">
              <a:solidFill>
                <a:srgbClr val="333333"/>
              </a:solidFill>
              <a:effectLst/>
              <a:latin typeface="Helvetica Neue"/>
            </a:endParaRPr>
          </a:p>
          <a:p>
            <a:pPr algn="l"/>
            <a:r>
              <a:rPr lang="en-US" b="0" i="0" dirty="0">
                <a:solidFill>
                  <a:srgbClr val="333333"/>
                </a:solidFill>
                <a:effectLst/>
                <a:latin typeface="Helvetica Neue"/>
              </a:rPr>
              <a:t>Coral reefs are threatened by stressors that include </a:t>
            </a:r>
            <a:r>
              <a:rPr lang="en-US" b="0" i="0" u="none" strike="noStrike" dirty="0">
                <a:solidFill>
                  <a:srgbClr val="1B8396"/>
                </a:solidFill>
                <a:effectLst/>
                <a:latin typeface="Helvetica Neue"/>
                <a:hlinkClick r:id="rId5"/>
              </a:rPr>
              <a:t>land-based sources of pollution,</a:t>
            </a:r>
            <a:r>
              <a:rPr lang="en-US" b="0" i="0" u="none" strike="noStrike" dirty="0">
                <a:solidFill>
                  <a:srgbClr val="1B8396"/>
                </a:solidFill>
                <a:effectLst/>
                <a:latin typeface="Helvetica Neue"/>
                <a:hlinkClick r:id="rId6"/>
              </a:rPr>
              <a:t> unsustainable fishing practices</a:t>
            </a:r>
            <a:r>
              <a:rPr lang="en-US" b="0" i="0" dirty="0">
                <a:solidFill>
                  <a:srgbClr val="333333"/>
                </a:solidFill>
                <a:effectLst/>
                <a:latin typeface="Helvetica Neue"/>
              </a:rPr>
              <a:t>, and a </a:t>
            </a:r>
            <a:r>
              <a:rPr lang="en-US" b="0" i="0" u="none" strike="noStrike" dirty="0">
                <a:solidFill>
                  <a:srgbClr val="1B8396"/>
                </a:solidFill>
                <a:effectLst/>
                <a:latin typeface="Helvetica Neue"/>
                <a:hlinkClick r:id="rId7"/>
              </a:rPr>
              <a:t>changing climate.</a:t>
            </a:r>
            <a:r>
              <a:rPr lang="en-US" b="0" i="0" dirty="0">
                <a:solidFill>
                  <a:srgbClr val="333333"/>
                </a:solidFill>
                <a:effectLst/>
                <a:latin typeface="Helvetica Neue"/>
              </a:rPr>
              <a:t> As a result, more than 25 percent of the world’s coral reefs have been lost in the last three decades. There are 22 coral species listed as threatened and three species listed as endangered under the Endangered Species Act.</a:t>
            </a:r>
          </a:p>
          <a:p>
            <a:pPr algn="l"/>
            <a:r>
              <a:rPr lang="en-US" b="0" i="0" dirty="0">
                <a:solidFill>
                  <a:srgbClr val="333333"/>
                </a:solidFill>
                <a:effectLst/>
                <a:latin typeface="Helvetica Neue"/>
              </a:rPr>
              <a:t>Yet it’s not too late to save coral reefs. Scientists and conservationists are studying reefs, as well as the most effective ways to reduce the impacts of pollution, unsustainable fishing, climate change, and other threats. Active </a:t>
            </a:r>
            <a:r>
              <a:rPr lang="en-US" b="0" i="0" u="none" strike="noStrike" dirty="0">
                <a:solidFill>
                  <a:srgbClr val="1B8396"/>
                </a:solidFill>
                <a:effectLst/>
                <a:latin typeface="Helvetica Neue"/>
                <a:hlinkClick r:id="rId8"/>
              </a:rPr>
              <a:t>restoration</a:t>
            </a:r>
            <a:r>
              <a:rPr lang="en-US" b="0" i="0" dirty="0">
                <a:solidFill>
                  <a:srgbClr val="333333"/>
                </a:solidFill>
                <a:effectLst/>
                <a:latin typeface="Helvetica Neue"/>
              </a:rPr>
              <a:t> often helps give coral reefs time to recover from stressors. Through these efforts, corals can continue to prosper for present and future generations.</a:t>
            </a:r>
          </a:p>
          <a:p>
            <a:endParaRPr lang="en-US" b="1" dirty="0"/>
          </a:p>
          <a:p>
            <a:r>
              <a:rPr lang="en-US" b="1" dirty="0"/>
              <a:t>Now looking specifically at coral reefs, which are – as it says here – as intricate an ecosystem as the rainforest, just as important, and just as endangered. </a:t>
            </a:r>
          </a:p>
        </p:txBody>
      </p:sp>
      <p:sp>
        <p:nvSpPr>
          <p:cNvPr id="4" name="Slide Number Placeholder 3"/>
          <p:cNvSpPr>
            <a:spLocks noGrp="1"/>
          </p:cNvSpPr>
          <p:nvPr>
            <p:ph type="sldNum" sz="quarter" idx="5"/>
          </p:nvPr>
        </p:nvSpPr>
        <p:spPr/>
        <p:txBody>
          <a:bodyPr/>
          <a:lstStyle/>
          <a:p>
            <a:fld id="{9C235A58-D5F2-4587-8700-4EA368661AE4}" type="slidenum">
              <a:rPr lang="en-US" smtClean="0"/>
              <a:pPr/>
              <a:t>43</a:t>
            </a:fld>
            <a:endParaRPr lang="en-US"/>
          </a:p>
        </p:txBody>
      </p:sp>
    </p:spTree>
    <p:extLst>
      <p:ext uri="{BB962C8B-B14F-4D97-AF65-F5344CB8AC3E}">
        <p14:creationId xmlns:p14="http://schemas.microsoft.com/office/powerpoint/2010/main" val="1089736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B983BCA4-EA59-4C1E-B0C6-1CFBFAFBED04}" type="slidenum">
              <a:rPr lang="en-GB"/>
              <a:pPr/>
              <a:t>44</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b="1" dirty="0"/>
              <a:t>Not only are reefs the spawning grounds and nurseries for lots of species of fish (that we eat) - - the new antibiotics and anti-cancer drugs found in coral reef organisms are just as unexpected as any found on dry land or in the lab.</a:t>
            </a:r>
          </a:p>
        </p:txBody>
      </p:sp>
    </p:spTree>
    <p:extLst>
      <p:ext uri="{BB962C8B-B14F-4D97-AF65-F5344CB8AC3E}">
        <p14:creationId xmlns:p14="http://schemas.microsoft.com/office/powerpoint/2010/main" val="2629301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reefs are wonderful places.</a:t>
            </a:r>
          </a:p>
        </p:txBody>
      </p:sp>
      <p:sp>
        <p:nvSpPr>
          <p:cNvPr id="4" name="Slide Number Placeholder 3"/>
          <p:cNvSpPr>
            <a:spLocks noGrp="1"/>
          </p:cNvSpPr>
          <p:nvPr>
            <p:ph type="sldNum" sz="quarter" idx="5"/>
          </p:nvPr>
        </p:nvSpPr>
        <p:spPr/>
        <p:txBody>
          <a:bodyPr/>
          <a:lstStyle/>
          <a:p>
            <a:fld id="{9C235A58-D5F2-4587-8700-4EA368661AE4}" type="slidenum">
              <a:rPr lang="en-US" smtClean="0"/>
              <a:pPr/>
              <a:t>45</a:t>
            </a:fld>
            <a:endParaRPr lang="en-US"/>
          </a:p>
        </p:txBody>
      </p:sp>
    </p:spTree>
    <p:extLst>
      <p:ext uri="{BB962C8B-B14F-4D97-AF65-F5344CB8AC3E}">
        <p14:creationId xmlns:p14="http://schemas.microsoft.com/office/powerpoint/2010/main" val="799749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47</a:t>
            </a:fld>
            <a:endParaRPr lang="en-US"/>
          </a:p>
        </p:txBody>
      </p:sp>
    </p:spTree>
    <p:extLst>
      <p:ext uri="{BB962C8B-B14F-4D97-AF65-F5344CB8AC3E}">
        <p14:creationId xmlns:p14="http://schemas.microsoft.com/office/powerpoint/2010/main" val="4199337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B983BCA4-EA59-4C1E-B0C6-1CFBFAFBED04}" type="slidenum">
              <a:rPr lang="en-GB"/>
              <a:pPr/>
              <a:t>49</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b="0" i="0" dirty="0">
                <a:solidFill>
                  <a:srgbClr val="2B2B2B"/>
                </a:solidFill>
                <a:effectLst/>
                <a:latin typeface="Helvetica" panose="020B0604020202020204" pitchFamily="34" charset="0"/>
              </a:rPr>
              <a:t>Since the beginning of the Industrial Revolution, the acidity of surface ocean waters has increased by about 30%.</a:t>
            </a:r>
            <a:r>
              <a:rPr lang="en-US" b="0" i="0" u="none" strike="noStrike" baseline="30000" dirty="0">
                <a:solidFill>
                  <a:srgbClr val="0E7EE0"/>
                </a:solidFill>
                <a:effectLst/>
                <a:latin typeface="Helvetica" panose="020B0604020202020204" pitchFamily="34" charset="0"/>
                <a:hlinkClick r:id="rId3"/>
              </a:rPr>
              <a:t>13,14</a:t>
            </a:r>
            <a:r>
              <a:rPr lang="en-US" b="0" i="0" dirty="0">
                <a:solidFill>
                  <a:srgbClr val="2B2B2B"/>
                </a:solidFill>
                <a:effectLst/>
                <a:latin typeface="Helvetica" panose="020B0604020202020204" pitchFamily="34" charset="0"/>
              </a:rPr>
              <a:t> This increase is the result of humans emitting more carbon dioxide into the atmosphere and hence more being absorbed into the ocean. The ocean has absorbed between 20% and 30% of total anthropogenic carbon dioxide emissions in recent decades (7.2 to 10.8 billion metric tons per year).</a:t>
            </a:r>
            <a:r>
              <a:rPr lang="en-US" b="0" i="0" u="none" strike="noStrike" baseline="30000" dirty="0">
                <a:solidFill>
                  <a:srgbClr val="0E7EE0"/>
                </a:solidFill>
                <a:effectLst/>
                <a:latin typeface="Helvetica" panose="020B0604020202020204" pitchFamily="34" charset="0"/>
                <a:hlinkClick r:id="rId3"/>
              </a:rPr>
              <a:t>15,1</a:t>
            </a:r>
            <a:endParaRPr lang="en-US" b="0" i="0" u="none" strike="noStrike" baseline="30000" dirty="0">
              <a:solidFill>
                <a:srgbClr val="0E7EE0"/>
              </a:solidFill>
              <a:effectLst/>
              <a:latin typeface="Helvetica" panose="020B0604020202020204" pitchFamily="34" charset="0"/>
            </a:endParaRPr>
          </a:p>
          <a:p>
            <a:pPr eaLnBrk="1" hangingPunct="1"/>
            <a:endParaRPr lang="en-US" b="0" i="0" u="none" strike="noStrike" baseline="30000" dirty="0">
              <a:solidFill>
                <a:srgbClr val="0E7EE0"/>
              </a:solidFill>
              <a:effectLst/>
              <a:latin typeface="Helvetica" panose="020B0604020202020204" pitchFamily="34" charset="0"/>
            </a:endParaRPr>
          </a:p>
          <a:p>
            <a:pPr eaLnBrk="1" hangingPunct="1"/>
            <a:endParaRPr lang="en-US" b="0" i="0" u="none" strike="noStrike" baseline="30000" dirty="0">
              <a:solidFill>
                <a:srgbClr val="0E7EE0"/>
              </a:solidFill>
              <a:effectLst/>
              <a:latin typeface="Helvetica" panose="020B0604020202020204" pitchFamily="34" charset="0"/>
            </a:endParaRPr>
          </a:p>
          <a:p>
            <a:pPr eaLnBrk="1" hangingPunct="1"/>
            <a:r>
              <a:rPr lang="en-US" dirty="0"/>
              <a:t>https://climate.nasa.gov/evidence/</a:t>
            </a:r>
            <a:endParaRPr lang="en-US" b="0" i="0" u="none" strike="noStrike" baseline="30000" dirty="0">
              <a:solidFill>
                <a:srgbClr val="0E7EE0"/>
              </a:solidFill>
              <a:effectLst/>
              <a:latin typeface="Helvetica" panose="020B0604020202020204" pitchFamily="34" charset="0"/>
            </a:endParaRPr>
          </a:p>
          <a:p>
            <a:pPr eaLnBrk="1" hangingPunct="1"/>
            <a:endParaRPr lang="en-US" b="0" i="0" u="none" strike="noStrike" baseline="30000" dirty="0">
              <a:solidFill>
                <a:srgbClr val="0E7EE0"/>
              </a:solidFill>
              <a:effectLst/>
              <a:latin typeface="Helvetica" panose="020B0604020202020204" pitchFamily="34" charset="0"/>
            </a:endParaRPr>
          </a:p>
          <a:p>
            <a:pPr algn="l">
              <a:buFont typeface="+mj-lt"/>
              <a:buNone/>
            </a:pPr>
            <a:r>
              <a:rPr lang="en-US" b="0" i="0" u="none" strike="noStrike" dirty="0">
                <a:solidFill>
                  <a:srgbClr val="0E7EE0"/>
                </a:solidFill>
                <a:effectLst/>
                <a:latin typeface="Helvetica" panose="020B0604020202020204" pitchFamily="34" charset="0"/>
                <a:hlinkClick r:id="rId4"/>
              </a:rPr>
              <a:t>13. http://www.pmel.noaa.gov/co2/story/What+is+Ocean+Acidification%3F</a:t>
            </a:r>
            <a:endParaRPr lang="en-US" b="0" i="0" dirty="0">
              <a:solidFill>
                <a:srgbClr val="2B2B2B"/>
              </a:solidFill>
              <a:effectLst/>
              <a:latin typeface="Helvetica" panose="020B0604020202020204" pitchFamily="34" charset="0"/>
            </a:endParaRPr>
          </a:p>
          <a:p>
            <a:pPr algn="l">
              <a:buFont typeface="+mj-lt"/>
              <a:buNone/>
            </a:pPr>
            <a:r>
              <a:rPr lang="en-US" b="0" i="0" u="none" strike="noStrike" dirty="0">
                <a:solidFill>
                  <a:srgbClr val="0E7EE0"/>
                </a:solidFill>
                <a:effectLst/>
                <a:latin typeface="Helvetica" panose="020B0604020202020204" pitchFamily="34" charset="0"/>
                <a:hlinkClick r:id="rId5"/>
              </a:rPr>
              <a:t>14. http://www.pmel.noaa.gov/co2/story/Ocean+Acidification</a:t>
            </a:r>
            <a:endParaRPr lang="en-US" b="0" i="0" dirty="0">
              <a:solidFill>
                <a:srgbClr val="2B2B2B"/>
              </a:solidFill>
              <a:effectLst/>
              <a:latin typeface="Helvetica" panose="020B0604020202020204" pitchFamily="34" charset="0"/>
            </a:endParaRPr>
          </a:p>
          <a:p>
            <a:pPr algn="l">
              <a:buFont typeface="+mj-lt"/>
              <a:buNone/>
            </a:pPr>
            <a:r>
              <a:rPr lang="en-US" b="0" i="0" dirty="0">
                <a:solidFill>
                  <a:srgbClr val="2B2B2B"/>
                </a:solidFill>
                <a:effectLst/>
                <a:latin typeface="Helvetica" panose="020B0604020202020204" pitchFamily="34" charset="0"/>
              </a:rPr>
              <a:t>15. C. L. Sabine et.al., “</a:t>
            </a:r>
            <a:r>
              <a:rPr lang="en-US" b="0" i="0" u="none" strike="noStrike" dirty="0">
                <a:solidFill>
                  <a:srgbClr val="0E7EE0"/>
                </a:solidFill>
                <a:effectLst/>
                <a:latin typeface="Helvetica" panose="020B0604020202020204" pitchFamily="34" charset="0"/>
                <a:hlinkClick r:id="rId6"/>
              </a:rPr>
              <a:t>The Oceanic Sink for Anthropogenic CO</a:t>
            </a:r>
            <a:r>
              <a:rPr lang="en-US" b="0" i="0" u="none" strike="noStrike" baseline="-25000" dirty="0">
                <a:solidFill>
                  <a:srgbClr val="0E7EE0"/>
                </a:solidFill>
                <a:effectLst/>
                <a:latin typeface="Helvetica" panose="020B0604020202020204" pitchFamily="34" charset="0"/>
                <a:hlinkClick r:id="rId6"/>
              </a:rPr>
              <a:t>2</a:t>
            </a:r>
            <a:r>
              <a:rPr lang="en-US" b="0" i="0" dirty="0">
                <a:solidFill>
                  <a:srgbClr val="2B2B2B"/>
                </a:solidFill>
                <a:effectLst/>
                <a:latin typeface="Helvetica" panose="020B0604020202020204" pitchFamily="34" charset="0"/>
              </a:rPr>
              <a:t>,” Science vol. 305 (16 July 2004), 367-371</a:t>
            </a:r>
          </a:p>
          <a:p>
            <a:pPr eaLnBrk="1" hangingPunct="1"/>
            <a:endParaRPr lang="en-US" dirty="0"/>
          </a:p>
        </p:txBody>
      </p:sp>
    </p:spTree>
    <p:extLst>
      <p:ext uri="{BB962C8B-B14F-4D97-AF65-F5344CB8AC3E}">
        <p14:creationId xmlns:p14="http://schemas.microsoft.com/office/powerpoint/2010/main" val="984325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B983BCA4-EA59-4C1E-B0C6-1CFBFAFBED04}" type="slidenum">
              <a:rPr lang="en-GB"/>
              <a:pPr/>
              <a:t>50</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70622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B983BCA4-EA59-4C1E-B0C6-1CFBFAFBED04}" type="slidenum">
              <a:rPr lang="en-GB"/>
              <a:pPr/>
              <a:t>51</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normAutofit fontScale="85000" lnSpcReduction="20000"/>
          </a:bodyPr>
          <a:lstStyle/>
          <a:p>
            <a:pPr eaLnBrk="1" hangingPunct="1"/>
            <a:r>
              <a:rPr lang="en-US" dirty="0"/>
              <a:t>Quote from Laudato Si’. #40.</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turned the wonderworld of the seas into underwater cemeteries bereft of </a:t>
            </a:r>
            <a:r>
              <a:rPr lang="en-US" b="1" dirty="0" err="1"/>
              <a:t>colour</a:t>
            </a:r>
            <a:r>
              <a:rPr lang="en-US" b="1" dirty="0"/>
              <a:t> and life?” [</a:t>
            </a:r>
            <a:r>
              <a:rPr lang="en-US" dirty="0"/>
              <a:t>Catholic Bishops’ Conference of the Philippines, Pastoral Letter What is Happening to our Beautiful Land? (29 January 1988).</a:t>
            </a:r>
            <a:endParaRPr lang="en-US" b="1" dirty="0"/>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 Oceans not only contain the bulk of our planet’s water supply, but also most of the immense variety of living creatures, many of them still unknown to us and threatened for various reasons. What is more, marine life in rivers, lakes, seas and oceans, which feeds a great part of the world’s population, is affected by uncontrolled fishing, leading to a drastic depletion of certain species. Selective forms of fishing which discard much of what they collect continue unabated. Particularly threatened are marine organisms which we tend to overlook, like some forms of plankton; they represent a significant element in the ocean food chain, and species used for our food ultimately depend on them. 30 41. In tropical and subtropical seas, we find coral reefs comparable to the great forests on dry land, for they shelter approximately a million species, including fish, crabs, </a:t>
            </a:r>
            <a:r>
              <a:rPr lang="en-US" dirty="0" err="1"/>
              <a:t>molluscs</a:t>
            </a:r>
            <a:r>
              <a:rPr lang="en-US" dirty="0"/>
              <a:t>, sponges and algae. Many of the world’s coral reefs are already barren or in a state of constant decline. </a:t>
            </a:r>
            <a:r>
              <a:rPr lang="en-US" b="1" dirty="0"/>
              <a:t>“Who turned the wonderworld of the seas into underwater cemeteries bereft of </a:t>
            </a:r>
            <a:r>
              <a:rPr lang="en-US" b="1" dirty="0" err="1"/>
              <a:t>colour</a:t>
            </a:r>
            <a:r>
              <a:rPr lang="en-US" b="1" dirty="0"/>
              <a:t> and life?” [</a:t>
            </a:r>
            <a:r>
              <a:rPr lang="en-US" dirty="0"/>
              <a:t>Catholic Bishops’ Conference of the Philippines, Pastoral Letter What is Happening to our Beautiful Land? (29 January 1988).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phenomenon is due largely to pollution which reaches the sea as the result of deforestation, agricultural monocultures, industrial waste and destructive fishing methods, especially those using cyanide and dynamite. It is aggravated by the rise in temperature of the oceans. All of this helps us to see that every intervention in nature can have consequences which are not immediately evident, and that certain ways of exploiting resources prove costly in terms of degradation which ultimately reaches the ocean bed itself. 42. Greater investment needs to be made in research aimed at understanding more fully the functioning of ecosystems and adequately analyzing the different variables associated with any significant modification of the environment. Because all creatures are connected, each must be cherished with love and respect, for all of us as living creatures are dependent on one another. Each area is responsible for the care of this fam25 Catholic Bishops’ Conference of the Philippines, Pastoral Letter What is Happening to our Beautiful Land? (29 January 1988). 31 </a:t>
            </a:r>
            <a:r>
              <a:rPr lang="en-US" dirty="0" err="1"/>
              <a:t>ily</a:t>
            </a:r>
            <a:r>
              <a:rPr lang="en-US" dirty="0"/>
              <a:t>. This will require undertaking a careful inventory of the species which it hosts, with a view to developing </a:t>
            </a:r>
            <a:r>
              <a:rPr lang="en-US" dirty="0" err="1"/>
              <a:t>programmes</a:t>
            </a:r>
            <a:r>
              <a:rPr lang="en-US" dirty="0"/>
              <a:t> and strategies of protection with particular care for safeguarding species heading towards extinction..</a:t>
            </a:r>
          </a:p>
          <a:p>
            <a:pPr eaLnBrk="1" hangingPunct="1"/>
            <a:endParaRPr lang="en-US" dirty="0"/>
          </a:p>
        </p:txBody>
      </p:sp>
    </p:spTree>
    <p:extLst>
      <p:ext uri="{BB962C8B-B14F-4D97-AF65-F5344CB8AC3E}">
        <p14:creationId xmlns:p14="http://schemas.microsoft.com/office/powerpoint/2010/main" val="4124396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https://www.3billionbirds.org/</a:t>
            </a:r>
          </a:p>
          <a:p>
            <a:endParaRPr lang="en-US" dirty="0"/>
          </a:p>
          <a:p>
            <a:pPr algn="l"/>
            <a:r>
              <a:rPr lang="en-US" b="1" i="0" dirty="0">
                <a:effectLst/>
                <a:latin typeface="adobe-garamond-pro"/>
              </a:rPr>
              <a:t>The losses include iconic songsters such as Eastern and Western Meadowlarks (down by 139 million) and favorite birds at feeders, such as Dark-eyed Juncos (down by 168 million) and White-throated Sparrows (down by 93 million). </a:t>
            </a:r>
          </a:p>
          <a:p>
            <a:pPr algn="l"/>
            <a:endParaRPr lang="en-US" b="1" i="0" dirty="0">
              <a:effectLst/>
              <a:latin typeface="adobe-garamond-pro"/>
            </a:endParaRPr>
          </a:p>
          <a:p>
            <a:pPr algn="l"/>
            <a:r>
              <a:rPr lang="en-US" b="1" i="0" dirty="0">
                <a:effectLst/>
                <a:latin typeface="adobe-garamond-pro"/>
              </a:rPr>
              <a:t>Biodiversity loss is NOT JUST big important animals in the tropics!</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52</a:t>
            </a:fld>
            <a:endParaRPr lang="en-US"/>
          </a:p>
        </p:txBody>
      </p:sp>
    </p:spTree>
    <p:extLst>
      <p:ext uri="{BB962C8B-B14F-4D97-AF65-F5344CB8AC3E}">
        <p14:creationId xmlns:p14="http://schemas.microsoft.com/office/powerpoint/2010/main" val="64759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Biodiversity: an ‘ecosystem’ is the web of interactions between microorganisms, fungi, plants and animals. Most systems will have hundreds or thousands of living creatures – a huge amount of biological diversity, or biodiversity for short.</a:t>
            </a:r>
          </a:p>
          <a:p>
            <a:r>
              <a:rPr lang="en-US" dirty="0"/>
              <a:t>And although we tend to think of rainforests and coral reefs as the height of diversity – and they are! – our backyards and local parks are very beautiful and themselves, important. </a:t>
            </a:r>
          </a:p>
          <a:p>
            <a:r>
              <a:rPr lang="en-US" dirty="0"/>
              <a:t>And take nothing – no creature – for granted.</a:t>
            </a:r>
          </a:p>
        </p:txBody>
      </p:sp>
      <p:sp>
        <p:nvSpPr>
          <p:cNvPr id="4" name="Slide Number Placeholder 3"/>
          <p:cNvSpPr>
            <a:spLocks noGrp="1"/>
          </p:cNvSpPr>
          <p:nvPr>
            <p:ph type="sldNum" sz="quarter" idx="5"/>
          </p:nvPr>
        </p:nvSpPr>
        <p:spPr/>
        <p:txBody>
          <a:bodyPr/>
          <a:lstStyle/>
          <a:p>
            <a:fld id="{9C235A58-D5F2-4587-8700-4EA368661AE4}" type="slidenum">
              <a:rPr lang="en-US" smtClean="0"/>
              <a:pPr/>
              <a:t>5</a:t>
            </a:fld>
            <a:endParaRPr lang="en-US"/>
          </a:p>
        </p:txBody>
      </p:sp>
    </p:spTree>
    <p:extLst>
      <p:ext uri="{BB962C8B-B14F-4D97-AF65-F5344CB8AC3E}">
        <p14:creationId xmlns:p14="http://schemas.microsoft.com/office/powerpoint/2010/main" val="1011045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https://www.3billionbirds.org/</a:t>
            </a:r>
          </a:p>
          <a:p>
            <a:endParaRPr lang="en-US" dirty="0"/>
          </a:p>
          <a:p>
            <a:r>
              <a:rPr lang="en-US" dirty="0"/>
              <a:t>By ‘every ecosystem’ we mean farmland, seashore, forests, etc.</a:t>
            </a:r>
          </a:p>
          <a:p>
            <a:endParaRPr lang="en-US" dirty="0"/>
          </a:p>
          <a:p>
            <a:pPr algn="l"/>
            <a:r>
              <a:rPr lang="en-US" b="1" i="0" dirty="0">
                <a:effectLst/>
                <a:latin typeface="adobe-garamond-pro"/>
              </a:rPr>
              <a:t>The losses include iconic songsters such as Eastern and Western Meadowlarks (down by 139 million) and favorite birds at feeders, such as Dark-eyed Juncos (down by 168 million) and White-throated Sparrows (down by 93 million). </a:t>
            </a:r>
          </a:p>
          <a:p>
            <a:pPr algn="l"/>
            <a:endParaRPr lang="en-US" b="1" i="0" dirty="0">
              <a:effectLst/>
              <a:latin typeface="adobe-garamond-pro"/>
            </a:endParaRPr>
          </a:p>
          <a:p>
            <a:pPr algn="l"/>
            <a:r>
              <a:rPr lang="en-US" b="1" i="0" dirty="0">
                <a:effectLst/>
                <a:latin typeface="adobe-garamond-pro"/>
              </a:rPr>
              <a:t>Biodiversity loss is NOT JUST big important animals in the tropics!</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53</a:t>
            </a:fld>
            <a:endParaRPr lang="en-US"/>
          </a:p>
        </p:txBody>
      </p:sp>
    </p:spTree>
    <p:extLst>
      <p:ext uri="{BB962C8B-B14F-4D97-AF65-F5344CB8AC3E}">
        <p14:creationId xmlns:p14="http://schemas.microsoft.com/office/powerpoint/2010/main" val="2911016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endParaRPr lang="en-US" sz="1800" b="0" i="0" u="none" strike="noStrike" baseline="0" dirty="0">
              <a:latin typeface="AdvOTa59ec3b8"/>
            </a:endParaRPr>
          </a:p>
          <a:p>
            <a:pPr algn="l"/>
            <a:r>
              <a:rPr lang="en-US" sz="1800" b="1" i="0" u="sng" strike="noStrike" baseline="0" dirty="0">
                <a:latin typeface="AdvOTa59ec3b8"/>
              </a:rPr>
              <a:t>Background information:</a:t>
            </a:r>
          </a:p>
          <a:p>
            <a:pPr algn="l"/>
            <a:endParaRPr lang="en-US" sz="1800" b="1" i="0" u="sng" strike="noStrike" baseline="0" dirty="0">
              <a:latin typeface="AdvOTa59ec3b8"/>
            </a:endParaRPr>
          </a:p>
          <a:p>
            <a:pPr algn="l"/>
            <a:r>
              <a:rPr lang="en-US" sz="1800" b="0" i="0" u="none" strike="noStrike" baseline="0" dirty="0">
                <a:latin typeface="AdvOTa59ec3b8"/>
              </a:rPr>
              <a:t>It is not just birds that are affected- - - - -</a:t>
            </a:r>
          </a:p>
          <a:p>
            <a:pPr algn="l"/>
            <a:r>
              <a:rPr lang="en-US" sz="1800" b="0" i="0" u="none" strike="noStrike" baseline="0" dirty="0">
                <a:latin typeface="AdvOTa59ec3b8"/>
              </a:rPr>
              <a:t>Terrestrial vertebrate population sizes and ranges have contracted by one-third, and many mammals have experienced range declines of at least 80% over the last century (G. Ceballos, P. R. Ehrlich, R. </a:t>
            </a:r>
            <a:r>
              <a:rPr lang="en-US" sz="1800" b="0" i="0" u="none" strike="noStrike" baseline="0" dirty="0" err="1">
                <a:latin typeface="AdvOTa59ec3b8"/>
              </a:rPr>
              <a:t>Dirzo</a:t>
            </a:r>
            <a:r>
              <a:rPr lang="en-US" sz="1800" b="0" i="0" u="none" strike="noStrike" baseline="0" dirty="0">
                <a:latin typeface="AdvOTa59ec3b8"/>
              </a:rPr>
              <a:t>, Biological annihilation via the ongoing sixth mass extinction signaled by vertebrate population losses and declines. </a:t>
            </a:r>
          </a:p>
          <a:p>
            <a:pPr algn="l"/>
            <a:r>
              <a:rPr lang="en-US" sz="1800" b="0" i="0" u="none" strike="noStrike" baseline="0" dirty="0">
                <a:latin typeface="AdvTTba3ce14e.I"/>
              </a:rPr>
              <a:t>Proc. Natl. Acad. Sci. U.S.A. </a:t>
            </a:r>
            <a:r>
              <a:rPr lang="en-US" sz="1800" b="0" i="0" u="none" strike="noStrike" baseline="0" dirty="0">
                <a:latin typeface="AdvOT80e0a004"/>
              </a:rPr>
              <a:t>114</a:t>
            </a:r>
            <a:r>
              <a:rPr lang="en-US" sz="1800" b="0" i="0" u="none" strike="noStrike" baseline="0" dirty="0">
                <a:latin typeface="AdvOTa59ec3b8"/>
              </a:rPr>
              <a:t>, E6089</a:t>
            </a:r>
            <a:r>
              <a:rPr lang="en-US" sz="1800" b="0" i="0" u="none" strike="noStrike" baseline="0" dirty="0">
                <a:latin typeface="AdvOTa59ec3b8+20"/>
              </a:rPr>
              <a:t>–</a:t>
            </a:r>
            <a:r>
              <a:rPr lang="en-US" sz="1800" b="0" i="0" u="none" strike="noStrike" baseline="0" dirty="0">
                <a:latin typeface="AdvOTa59ec3b8"/>
              </a:rPr>
              <a:t>E6096 (2017).).</a:t>
            </a:r>
          </a:p>
          <a:p>
            <a:pPr algn="l"/>
            <a:endParaRPr lang="en-US" sz="1800" b="0" i="0" u="none" strike="noStrike" baseline="0" dirty="0">
              <a:latin typeface="AdvOTa59ec3b8"/>
            </a:endParaRPr>
          </a:p>
          <a:p>
            <a:pPr algn="l"/>
            <a:r>
              <a:rPr lang="en-US" sz="1800" b="0" i="0" u="none" strike="noStrike" baseline="0" dirty="0">
                <a:latin typeface="AdvOTa59ec3b8"/>
              </a:rPr>
              <a:t>A 2019 assessment suggests that half of all amphibians are imperiled (2.5% of which have recently gone extinct)</a:t>
            </a:r>
          </a:p>
          <a:p>
            <a:pPr algn="l"/>
            <a:r>
              <a:rPr lang="en-US" sz="1800" b="0" i="0" u="none" strike="noStrike" baseline="0" dirty="0">
                <a:latin typeface="AdvOTa59ec3b8"/>
              </a:rPr>
              <a:t>(P. </a:t>
            </a:r>
            <a:r>
              <a:rPr lang="en-US" sz="1800" b="0" i="0" u="none" strike="noStrike" baseline="0" dirty="0" err="1">
                <a:latin typeface="AdvOTa59ec3b8"/>
              </a:rPr>
              <a:t>Gonza</a:t>
            </a:r>
            <a:r>
              <a:rPr lang="en-US" sz="1800" b="0" i="0" u="none" strike="noStrike" baseline="0" dirty="0">
                <a:latin typeface="AdvOTa59ec3b8"/>
              </a:rPr>
              <a:t>´ </a:t>
            </a:r>
            <a:r>
              <a:rPr lang="en-US" sz="1800" b="0" i="0" u="none" strike="noStrike" baseline="0" dirty="0" err="1">
                <a:latin typeface="AdvOTa59ec3b8"/>
              </a:rPr>
              <a:t>lez</a:t>
            </a:r>
            <a:r>
              <a:rPr lang="en-US" sz="1800" b="0" i="0" u="none" strike="noStrike" baseline="0" dirty="0">
                <a:latin typeface="AdvOTa59ec3b8"/>
              </a:rPr>
              <a:t>-Del-</a:t>
            </a:r>
            <a:r>
              <a:rPr lang="en-US" sz="1800" b="0" i="0" u="none" strike="noStrike" baseline="0" dirty="0" err="1">
                <a:latin typeface="AdvOTa59ec3b8"/>
              </a:rPr>
              <a:t>Pliego</a:t>
            </a:r>
            <a:r>
              <a:rPr lang="en-US" sz="1800" b="0" i="0" u="none" strike="noStrike" baseline="0" dirty="0">
                <a:latin typeface="AdvOTa59ec3b8"/>
              </a:rPr>
              <a:t> </a:t>
            </a:r>
            <a:r>
              <a:rPr lang="en-US" sz="1800" b="0" i="0" u="none" strike="noStrike" baseline="0" dirty="0">
                <a:latin typeface="AdvTTba3ce14e.I"/>
              </a:rPr>
              <a:t>et al</a:t>
            </a:r>
            <a:r>
              <a:rPr lang="en-US" sz="1800" b="0" i="0" u="none" strike="noStrike" baseline="0" dirty="0">
                <a:latin typeface="AdvOTa59ec3b8"/>
              </a:rPr>
              <a:t>., Phylogenetic and trait-based prediction of extinction risk for data-deficient amphibians. </a:t>
            </a:r>
            <a:r>
              <a:rPr lang="en-US" sz="1800" b="0" i="0" u="none" strike="noStrike" baseline="0" dirty="0" err="1">
                <a:latin typeface="AdvTTba3ce14e.I"/>
              </a:rPr>
              <a:t>Curr</a:t>
            </a:r>
            <a:r>
              <a:rPr lang="en-US" sz="1800" b="0" i="0" u="none" strike="noStrike" baseline="0" dirty="0">
                <a:latin typeface="AdvTTba3ce14e.I"/>
              </a:rPr>
              <a:t>. Biol. </a:t>
            </a:r>
            <a:r>
              <a:rPr lang="en-US" sz="1800" b="0" i="0" u="none" strike="noStrike" baseline="0" dirty="0">
                <a:latin typeface="AdvOT80e0a004"/>
              </a:rPr>
              <a:t>29</a:t>
            </a:r>
            <a:r>
              <a:rPr lang="en-US" sz="1800" b="0" i="0" u="none" strike="noStrike" baseline="0" dirty="0">
                <a:latin typeface="AdvOTa59ec3b8"/>
              </a:rPr>
              <a:t>, 1557</a:t>
            </a:r>
            <a:r>
              <a:rPr lang="en-US" sz="1800" b="0" i="0" u="none" strike="noStrike" baseline="0" dirty="0">
                <a:latin typeface="AdvOTa59ec3b8+20"/>
              </a:rPr>
              <a:t>–</a:t>
            </a:r>
            <a:r>
              <a:rPr lang="en-US" sz="1800" b="0" i="0" u="none" strike="noStrike" baseline="0" dirty="0">
                <a:latin typeface="AdvOTa59ec3b8"/>
              </a:rPr>
              <a:t>1563.e3 (2019).).</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54</a:t>
            </a:fld>
            <a:endParaRPr lang="en-US"/>
          </a:p>
        </p:txBody>
      </p:sp>
    </p:spTree>
    <p:extLst>
      <p:ext uri="{BB962C8B-B14F-4D97-AF65-F5344CB8AC3E}">
        <p14:creationId xmlns:p14="http://schemas.microsoft.com/office/powerpoint/2010/main" val="2269290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https://xerces.org/blog/insect-apocalypse-what-is-really-happening-why-it-matters-and-how-we-all-can-help</a:t>
            </a:r>
          </a:p>
          <a:p>
            <a:endParaRPr lang="en-US" dirty="0"/>
          </a:p>
          <a:p>
            <a:r>
              <a:rPr lang="en-US" dirty="0"/>
              <a:t>(Scott Hoffman Black, Exec Director,  Xerces Society)</a:t>
            </a:r>
          </a:p>
          <a:p>
            <a:endParaRPr lang="en-US" dirty="0"/>
          </a:p>
          <a:p>
            <a:r>
              <a:rPr lang="en-US" b="0" i="0" dirty="0">
                <a:solidFill>
                  <a:srgbClr val="333333"/>
                </a:solidFill>
                <a:effectLst/>
                <a:latin typeface="open sans" panose="020B0606030504020204" pitchFamily="34" charset="0"/>
              </a:rPr>
              <a:t>“We have removed, degraded, or fragmented habitat in agricultural areas as well as in towns and cities. Less habitat means less diversity of species and less abundance of those that survive: it is as simple as that. Add in the toxic chemicals that are widely used—from the herbicides and insecticides employed in growing corn, soybeans, and many other crops, to the many pesticides applied in the quest for weed-free lawns and perfect-looking roses—and even the habitats that do remain often have pesticide residues that can profoundly impact insects. There are additional negative consequences from invasive plants and animals, globally distributed diseases of bumble bees and other insects, poor water quality and quantity that imperil stoneflies and other aquatic invertebrates, and lights that are disruptive to such nocturnal insects as fireflies and moths. Overlay all of this with the increase in severe weather events and shifting rainfall patterns that are caused by climate change, and you can see that it is hard to be an insect in this human-dominated world.”</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55</a:t>
            </a:fld>
            <a:endParaRPr lang="en-US"/>
          </a:p>
        </p:txBody>
      </p:sp>
    </p:spTree>
    <p:extLst>
      <p:ext uri="{BB962C8B-B14F-4D97-AF65-F5344CB8AC3E}">
        <p14:creationId xmlns:p14="http://schemas.microsoft.com/office/powerpoint/2010/main" val="1264682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0" i="0" dirty="0">
                <a:solidFill>
                  <a:srgbClr val="333333"/>
                </a:solidFill>
                <a:effectLst/>
                <a:latin typeface="open sans" panose="020B0606030504020204" pitchFamily="34" charset="0"/>
              </a:rPr>
              <a:t>The evidence is clear that we are losing insects at an alarming rate. Among bumble bees, 28 percent of species in North America are considered threatened; 41 percent in Mesoamerica; and 23.5 percent in Europe. Among butterflies, ten-year trends in the United Kingdom show that 52 percent of species have declined in abundance at monitored sites and the geographic ranges of 47 percent of species are reduced. A monitoring program in Belgium showed that nineteen of the sixty-four butterfly species indigenous to the Flanders region have been extirpated and no longer occur there. European invertebrate species whose population trends have been evaluated show a high proportion in decline, and a far smaller fraction increasing. Assessments in North America show similar trends: NatureServe</a:t>
            </a:r>
          </a:p>
          <a:p>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Although fewer than 1 percent of described invertebrate species have been assessed for threats by the International Union for Conservation of Nature, approximately 40 percent of all those that have been assessed are considered threatened. In addition to losses in invertebrate species and distributions, reductions in total insect biomass are being reported from long-term studies done in many parts of the globe:</a:t>
            </a:r>
          </a:p>
          <a:p>
            <a:pPr algn="l">
              <a:buFont typeface="Arial" panose="020B0604020202020204" pitchFamily="34" charset="0"/>
              <a:buChar char="•"/>
            </a:pPr>
            <a:r>
              <a:rPr lang="en-US" b="0" i="0" dirty="0">
                <a:solidFill>
                  <a:srgbClr val="333333"/>
                </a:solidFill>
                <a:effectLst/>
                <a:latin typeface="open sans" panose="020B0606030504020204" pitchFamily="34" charset="0"/>
              </a:rPr>
              <a:t>Ohio, USA: A 33-percent reduction in the abundance of butterflies was observed over twenty-one years of extensive monitoring.</a:t>
            </a:r>
          </a:p>
          <a:p>
            <a:pPr algn="l">
              <a:buFont typeface="Arial" panose="020B0604020202020204" pitchFamily="34" charset="0"/>
              <a:buChar char="•"/>
            </a:pPr>
            <a:r>
              <a:rPr lang="en-US" b="0" i="0" dirty="0">
                <a:solidFill>
                  <a:srgbClr val="333333"/>
                </a:solidFill>
                <a:effectLst/>
                <a:latin typeface="open sans" panose="020B0606030504020204" pitchFamily="34" charset="0"/>
              </a:rPr>
              <a:t>California, USA: Monitoring done at sites across northern California from sea level to mountains over a forty-five-year period found that abundance is declining in all groups of butterflies.</a:t>
            </a:r>
          </a:p>
          <a:p>
            <a:pPr algn="l">
              <a:buFont typeface="Arial" panose="020B0604020202020204" pitchFamily="34" charset="0"/>
              <a:buChar char="•"/>
            </a:pPr>
            <a:r>
              <a:rPr lang="en-US" b="0" i="0" dirty="0">
                <a:solidFill>
                  <a:srgbClr val="333333"/>
                </a:solidFill>
                <a:effectLst/>
                <a:latin typeface="open sans" panose="020B0606030504020204" pitchFamily="34" charset="0"/>
              </a:rPr>
              <a:t>Costa Rica: Repeated surveys in a protected forest have found declines in entire genera of tropical moths.</a:t>
            </a:r>
          </a:p>
          <a:p>
            <a:pPr algn="l">
              <a:buFont typeface="Arial" panose="020B0604020202020204" pitchFamily="34" charset="0"/>
              <a:buChar char="•"/>
            </a:pPr>
            <a:r>
              <a:rPr lang="en-US" b="0" i="0" dirty="0">
                <a:solidFill>
                  <a:srgbClr val="333333"/>
                </a:solidFill>
                <a:effectLst/>
                <a:latin typeface="open sans" panose="020B0606030504020204" pitchFamily="34" charset="0"/>
              </a:rPr>
              <a:t>Germany: The total biomass of flying insects decreased by more than 70 percent across sixty-three study locations over twenty-seven years.</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56</a:t>
            </a:fld>
            <a:endParaRPr lang="en-US"/>
          </a:p>
        </p:txBody>
      </p:sp>
    </p:spTree>
    <p:extLst>
      <p:ext uri="{BB962C8B-B14F-4D97-AF65-F5344CB8AC3E}">
        <p14:creationId xmlns:p14="http://schemas.microsoft.com/office/powerpoint/2010/main" val="43972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0" i="0" dirty="0">
                <a:solidFill>
                  <a:srgbClr val="333333"/>
                </a:solidFill>
                <a:effectLst/>
                <a:latin typeface="open sans" panose="020B0606030504020204" pitchFamily="34" charset="0"/>
              </a:rPr>
              <a:t>The evidence is clear that we are losing insects at an alarming rate. Among bumble bees, 28 percent of species in North America are considered threatened; 41 percent in Mesoamerica; and 23.5 percent in Europe. Among butterflies, ten-year trends in the United Kingdom show that 52 percent of species have declined in abundance at monitored sites and the geographic ranges of 47 percent of species are reduced. A monitoring program in Belgium showed that nineteen of the sixty-four butterfly species indigenous to the Flanders region have been extirpated and no longer occur there. European invertebrate species whose population trends have been evaluated show a high proportion in decline, and a far smaller fraction increasing. Assessments in North America show similar trends: NatureServe</a:t>
            </a:r>
          </a:p>
          <a:p>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Although fewer than 1 percent of described invertebrate species have been assessed for threats by the International Union for Conservation of Nature, approximately 40 percent of all those that have been assessed are considered threatened. In addition to losses in invertebrate species and distributions, reductions in total insect biomass are being reported from long-term studies done in many parts of the globe:</a:t>
            </a:r>
          </a:p>
          <a:p>
            <a:pPr algn="l">
              <a:buFont typeface="Arial" panose="020B0604020202020204" pitchFamily="34" charset="0"/>
              <a:buChar char="•"/>
            </a:pPr>
            <a:r>
              <a:rPr lang="en-US" b="0" i="0" dirty="0">
                <a:solidFill>
                  <a:srgbClr val="333333"/>
                </a:solidFill>
                <a:effectLst/>
                <a:latin typeface="open sans" panose="020B0606030504020204" pitchFamily="34" charset="0"/>
              </a:rPr>
              <a:t>Ohio, USA: A 33-percent reduction in the abundance of butterflies was observed over twenty-one years of extensive monitoring.</a:t>
            </a:r>
          </a:p>
          <a:p>
            <a:pPr algn="l">
              <a:buFont typeface="Arial" panose="020B0604020202020204" pitchFamily="34" charset="0"/>
              <a:buChar char="•"/>
            </a:pPr>
            <a:r>
              <a:rPr lang="en-US" b="0" i="0" dirty="0">
                <a:solidFill>
                  <a:srgbClr val="333333"/>
                </a:solidFill>
                <a:effectLst/>
                <a:latin typeface="open sans" panose="020B0606030504020204" pitchFamily="34" charset="0"/>
              </a:rPr>
              <a:t>California, USA: Monitoring done at sites across northern California from sea level to mountains over a forty-five-year period found that abundance is declining in all groups of butterflies.</a:t>
            </a:r>
          </a:p>
          <a:p>
            <a:pPr algn="l">
              <a:buFont typeface="Arial" panose="020B0604020202020204" pitchFamily="34" charset="0"/>
              <a:buChar char="•"/>
            </a:pPr>
            <a:r>
              <a:rPr lang="en-US" b="0" i="0" dirty="0">
                <a:solidFill>
                  <a:srgbClr val="333333"/>
                </a:solidFill>
                <a:effectLst/>
                <a:latin typeface="open sans" panose="020B0606030504020204" pitchFamily="34" charset="0"/>
              </a:rPr>
              <a:t>Costa Rica: Repeated surveys in a protected forest have found declines in entire genera of tropical moths.</a:t>
            </a:r>
          </a:p>
          <a:p>
            <a:pPr algn="l">
              <a:buFont typeface="Arial" panose="020B0604020202020204" pitchFamily="34" charset="0"/>
              <a:buChar char="•"/>
            </a:pPr>
            <a:r>
              <a:rPr lang="en-US" b="0" i="0" dirty="0">
                <a:solidFill>
                  <a:srgbClr val="333333"/>
                </a:solidFill>
                <a:effectLst/>
                <a:latin typeface="open sans" panose="020B0606030504020204" pitchFamily="34" charset="0"/>
              </a:rPr>
              <a:t>Germany: The total biomass of flying insects decreased by more than 70 percent across sixty-three study locations over twenty-seven years.</a:t>
            </a:r>
          </a:p>
          <a:p>
            <a:endParaRPr lang="en-US" dirty="0"/>
          </a:p>
          <a:p>
            <a:endParaRPr lang="en-US" dirty="0"/>
          </a:p>
          <a:p>
            <a:pPr algn="l"/>
            <a:r>
              <a:rPr lang="en-US" dirty="0"/>
              <a:t>Anecdotal evidence (from Scott Black, Executive Director of Xerces Society): </a:t>
            </a:r>
            <a:r>
              <a:rPr lang="en-US" b="0" i="0" dirty="0">
                <a:solidFill>
                  <a:srgbClr val="333333"/>
                </a:solidFill>
                <a:effectLst/>
                <a:latin typeface="open sans" panose="020B0606030504020204" pitchFamily="34" charset="0"/>
              </a:rPr>
              <a:t>This summer, I visited America’s heartland, the agricultural states of Nebraska and Iowa. My trip was for both pleasure and work—seeing family in Nebraska, where I grew up, and then taking part in a farm tour in Iowa, where I was presenting an overview of the many threats to insects and the strategies for their conservation. Driving across eastern Nebraska and western Iowa with my son Theo to attend the farm tour in Grinnell one morning in July, the enormity of the impact we are having on the planet was brought home to me. Forty years ago I remember the rolling hills along the Missouri River covered with trees and, in the flatter areas between Lincoln and Omaha, a variety of crops, including sorghum and corn, growing in relatively small fields. Back then the sea of corn and soybeans did not start until you were into Iowa and well east of the Missouri River. All of that has changed. As we drove east from Lincoln almost every available space was corn or soybeans, giant fields stretching to the horizon. On the outskirts of Omaha, corn grew right up to the parking lot of a sprawling shopping mall. Even the steeper hills in the bluffs east of the river are now corn. Combine that with the urban sprawl from Omaha and Lincoln and it is easy to understand why we are seeing declining populations of insects, birds, and other animals. Wild creatures simply have fewer places to live, and all wildlife has to contend with the multiple poisons that humans use in both urban and rural areas. When we arrived at Grinnell Heritage Farm the loss of insects was already on people’s minds. Before I spoke, one farm visitor commented that “driving across Iowa you rarely see insects get smashed on the windshield anymore.” This is not an isolated observation. Many scientists from the United States and Europe have noted how few insects are splattered on the fronts of cars compared with the profusion that they remember from when they were growing up. As a young man in Nebraska, my pride and joy was a 1971 Mach 1 Mustang, which I had to wash weekly to keep it clean and shiny. For many of us it seems as though there are now far fewer insects to clean off of our cars after a long trip. Indeed, the windshield of my rental car was clean following that morning’s drive. But memories vary, and we really cannot rely on anecdotes of the “windshield effect” as we seek to understand long-term wildlife trends.</a:t>
            </a:r>
          </a:p>
          <a:p>
            <a:pPr algn="l"/>
            <a:r>
              <a:rPr lang="en-US" b="0" i="0" dirty="0">
                <a:solidFill>
                  <a:srgbClr val="333333"/>
                </a:solidFill>
                <a:effectLst/>
                <a:latin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57</a:t>
            </a:fld>
            <a:endParaRPr lang="en-US"/>
          </a:p>
        </p:txBody>
      </p:sp>
    </p:spTree>
    <p:extLst>
      <p:ext uri="{BB962C8B-B14F-4D97-AF65-F5344CB8AC3E}">
        <p14:creationId xmlns:p14="http://schemas.microsoft.com/office/powerpoint/2010/main" val="3549364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333333"/>
                </a:solidFill>
                <a:effectLst/>
                <a:latin typeface="open sans" panose="020B0606030504020204" pitchFamily="34" charset="0"/>
              </a:rPr>
              <a:t>So what do we do to encourage robust populations of diverse native insects? We need high-quality, climate-resilient habitat across the landscape. Government agencies, farmers, managers of natural areas, homeowners, and businesses all can protect and restore habitat, reduce the harm of pesticides on nontarget insects, and undertake actions to help slow climate change.</a:t>
            </a:r>
          </a:p>
          <a:p>
            <a:pPr algn="l"/>
            <a:r>
              <a:rPr lang="en-US" b="0" i="0" dirty="0">
                <a:solidFill>
                  <a:srgbClr val="333333"/>
                </a:solidFill>
                <a:effectLst/>
                <a:latin typeface="open sans" panose="020B0606030504020204" pitchFamily="34" charset="0"/>
              </a:rPr>
              <a:t>In my line of work, it is easy to become discouraged. The issues are large and sometimes the solutions seem too small. But I believe that there is hope. Although the evidence certainly shows that insects are declining in abundance, diversity, and biomass, studies also demonstrate that if we protect, restore, and enhance habitat and eliminate pesticides, then insects rebound. Research on a site in the United Kingdom showed that restoration led to a threefold increase in the numbers of a butterfly there. Similar studies in the United States show that hedgerow habitat on farms leads to greater diversity and abundance of bees and, over time, helps not just generalist bees but also those that are less common. Removal of invasive plants from streams and wetlands has been shown to improve habitat for dragonflies and damselflies. And protection and restoration of the habitat of a variety of rare insects has led to increases in their population sizes.</a:t>
            </a:r>
          </a:p>
          <a:p>
            <a:pPr algn="l"/>
            <a:r>
              <a:rPr lang="en-US" b="0" i="0" dirty="0">
                <a:solidFill>
                  <a:srgbClr val="333333"/>
                </a:solidFill>
                <a:effectLst/>
                <a:latin typeface="open sans" panose="020B0606030504020204" pitchFamily="34" charset="0"/>
              </a:rPr>
              <a:t> </a:t>
            </a:r>
          </a:p>
          <a:p>
            <a:pPr algn="l"/>
            <a:r>
              <a:rPr lang="en-US" b="0" i="0" dirty="0">
                <a:solidFill>
                  <a:srgbClr val="333333"/>
                </a:solidFill>
                <a:effectLst/>
                <a:latin typeface="open sans" panose="020B0606030504020204" pitchFamily="34" charset="0"/>
              </a:rPr>
              <a:t>	</a:t>
            </a:r>
          </a:p>
        </p:txBody>
      </p:sp>
      <p:sp>
        <p:nvSpPr>
          <p:cNvPr id="4" name="Slide Number Placeholder 3"/>
          <p:cNvSpPr>
            <a:spLocks noGrp="1"/>
          </p:cNvSpPr>
          <p:nvPr>
            <p:ph type="sldNum" sz="quarter" idx="5"/>
          </p:nvPr>
        </p:nvSpPr>
        <p:spPr/>
        <p:txBody>
          <a:bodyPr/>
          <a:lstStyle/>
          <a:p>
            <a:fld id="{9C235A58-D5F2-4587-8700-4EA368661AE4}" type="slidenum">
              <a:rPr lang="en-US" smtClean="0"/>
              <a:pPr/>
              <a:t>58</a:t>
            </a:fld>
            <a:endParaRPr lang="en-US"/>
          </a:p>
        </p:txBody>
      </p:sp>
    </p:spTree>
    <p:extLst>
      <p:ext uri="{BB962C8B-B14F-4D97-AF65-F5344CB8AC3E}">
        <p14:creationId xmlns:p14="http://schemas.microsoft.com/office/powerpoint/2010/main" val="2204099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333333"/>
                </a:solidFill>
                <a:effectLst/>
                <a:latin typeface="open sans" panose="020B0606030504020204" pitchFamily="34" charset="0"/>
              </a:rPr>
              <a:t>So what do we do to encourage robust populations of diverse native insects? We need high-quality, climate-resilient habitat across the landscape. Government agencies, farmers, managers of natural areas, homeowners, and businesses all can protect and restore habitat, reduce the harm of pesticides on nontarget insects, and undertake actions to help slow climate change.</a:t>
            </a:r>
          </a:p>
          <a:p>
            <a:pPr algn="l"/>
            <a:r>
              <a:rPr lang="en-US" b="0" i="0" dirty="0">
                <a:solidFill>
                  <a:srgbClr val="333333"/>
                </a:solidFill>
                <a:effectLst/>
                <a:latin typeface="open sans" panose="020B0606030504020204" pitchFamily="34" charset="0"/>
              </a:rPr>
              <a:t>In my line of work, it is easy to become discouraged. The issues are large and sometimes the solutions seem too small. But I believe that there is hope. Although the evidence certainly shows that insects are declining in abundance, diversity, and biomass, studies also demonstrate that if we protect, restore, and enhance habitat and eliminate pesticides, then insects rebound. Research on a site in the United Kingdom showed that restoration led to a threefold increase in the numbers of a butterfly there. Similar studies in the United States show that hedgerow habitat on farms leads to greater diversity and abundance of bees and, over time, helps not just generalist bees but also those that are less common. Removal of invasive plants from streams and wetlands has been shown to improve habitat for dragonflies and damselflies. And protection and restoration of the habitat of a variety of rare insects has led to increases in their population sizes.</a:t>
            </a:r>
          </a:p>
          <a:p>
            <a:pPr algn="l"/>
            <a:r>
              <a:rPr lang="en-US" b="0" i="0" dirty="0">
                <a:solidFill>
                  <a:srgbClr val="333333"/>
                </a:solidFill>
                <a:effectLst/>
                <a:latin typeface="open sans" panose="020B0606030504020204" pitchFamily="34" charset="0"/>
              </a:rPr>
              <a:t> </a:t>
            </a:r>
          </a:p>
          <a:p>
            <a:pPr algn="l"/>
            <a:r>
              <a:rPr lang="en-US" b="0" i="0" dirty="0">
                <a:solidFill>
                  <a:srgbClr val="333333"/>
                </a:solidFill>
                <a:effectLst/>
                <a:latin typeface="open sans" panose="020B0606030504020204" pitchFamily="34" charset="0"/>
              </a:rPr>
              <a:t>	</a:t>
            </a:r>
          </a:p>
        </p:txBody>
      </p:sp>
      <p:sp>
        <p:nvSpPr>
          <p:cNvPr id="4" name="Slide Number Placeholder 3"/>
          <p:cNvSpPr>
            <a:spLocks noGrp="1"/>
          </p:cNvSpPr>
          <p:nvPr>
            <p:ph type="sldNum" sz="quarter" idx="5"/>
          </p:nvPr>
        </p:nvSpPr>
        <p:spPr/>
        <p:txBody>
          <a:bodyPr/>
          <a:lstStyle/>
          <a:p>
            <a:fld id="{9C235A58-D5F2-4587-8700-4EA368661AE4}" type="slidenum">
              <a:rPr lang="en-US" smtClean="0"/>
              <a:pPr/>
              <a:t>59</a:t>
            </a:fld>
            <a:endParaRPr lang="en-US"/>
          </a:p>
        </p:txBody>
      </p:sp>
    </p:spTree>
    <p:extLst>
      <p:ext uri="{BB962C8B-B14F-4D97-AF65-F5344CB8AC3E}">
        <p14:creationId xmlns:p14="http://schemas.microsoft.com/office/powerpoint/2010/main" val="38214158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 we have an objection at the back of the audience!</a:t>
            </a:r>
          </a:p>
        </p:txBody>
      </p:sp>
      <p:sp>
        <p:nvSpPr>
          <p:cNvPr id="4" name="Slide Number Placeholder 3"/>
          <p:cNvSpPr>
            <a:spLocks noGrp="1"/>
          </p:cNvSpPr>
          <p:nvPr>
            <p:ph type="sldNum" sz="quarter" idx="5"/>
          </p:nvPr>
        </p:nvSpPr>
        <p:spPr/>
        <p:txBody>
          <a:bodyPr/>
          <a:lstStyle/>
          <a:p>
            <a:fld id="{9C235A58-D5F2-4587-8700-4EA368661AE4}" type="slidenum">
              <a:rPr lang="en-US" smtClean="0"/>
              <a:pPr/>
              <a:t>60</a:t>
            </a:fld>
            <a:endParaRPr lang="en-US"/>
          </a:p>
        </p:txBody>
      </p:sp>
    </p:spTree>
    <p:extLst>
      <p:ext uri="{BB962C8B-B14F-4D97-AF65-F5344CB8AC3E}">
        <p14:creationId xmlns:p14="http://schemas.microsoft.com/office/powerpoint/2010/main" val="2329180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20640D4C-9FC9-48AB-BDCC-F95393E1FC24}"/>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C665DA-0B46-4310-8837-83D428C4B90D}" type="slidenum">
              <a:rPr lang="en-GB" altLang="en-US"/>
              <a:pPr eaLnBrk="1" hangingPunct="1"/>
              <a:t>61</a:t>
            </a:fld>
            <a:endParaRPr lang="en-GB" altLang="en-US"/>
          </a:p>
        </p:txBody>
      </p:sp>
      <p:sp>
        <p:nvSpPr>
          <p:cNvPr id="236547" name="Rectangle 2">
            <a:extLst>
              <a:ext uri="{FF2B5EF4-FFF2-40B4-BE49-F238E27FC236}">
                <a16:creationId xmlns:a16="http://schemas.microsoft.com/office/drawing/2014/main" id="{23C77D44-765E-4F1D-9525-E3738F31699B}"/>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3C0920AE-FF48-4883-ABBB-0514F121D5C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Snail darter – small snail-eating fish, thought to be endangered at one point and whose rarity almost threatened the opening of a dam.</a:t>
            </a:r>
          </a:p>
          <a:p>
            <a:pPr eaLnBrk="1" hangingPunct="1"/>
            <a:r>
              <a:rPr lang="en-US" altLang="en-US">
                <a:latin typeface="Arial" panose="020B0604020202020204" pitchFamily="34" charset="0"/>
              </a:rPr>
              <a:t>Furbish lousewort – a small yellow flower, again, mixed up with a proposed dam. And this one really is very rare (New Brunswick).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239AF4F8-B3D0-4526-BB63-66EEA4ED4729}"/>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FFC2F6-7E7E-47C7-871B-7A414A1BC132}" type="slidenum">
              <a:rPr lang="en-GB" altLang="en-US"/>
              <a:pPr eaLnBrk="1" hangingPunct="1"/>
              <a:t>62</a:t>
            </a:fld>
            <a:endParaRPr lang="en-GB" altLang="en-US"/>
          </a:p>
        </p:txBody>
      </p:sp>
      <p:sp>
        <p:nvSpPr>
          <p:cNvPr id="237571" name="Rectangle 2">
            <a:extLst>
              <a:ext uri="{FF2B5EF4-FFF2-40B4-BE49-F238E27FC236}">
                <a16:creationId xmlns:a16="http://schemas.microsoft.com/office/drawing/2014/main" id="{5C753FD7-99C5-4A2F-B9CC-EB6BAFE475A1}"/>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2E5520A6-F418-4F5A-9706-15B7C8287F8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Jared Diamond’s text. (page 489, “Collapse”)</a:t>
            </a:r>
          </a:p>
          <a:p>
            <a:pPr eaLnBrk="1" hangingPunct="1"/>
            <a:r>
              <a:rPr lang="en-US" altLang="en-US" dirty="0">
                <a:latin typeface="Arial" panose="020B0604020202020204" pitchFamily="34" charset="0"/>
              </a:rPr>
              <a:t>They help with:</a:t>
            </a:r>
          </a:p>
          <a:p>
            <a:pPr eaLnBrk="1" hangingPunct="1">
              <a:buFontTx/>
              <a:buChar char="•"/>
            </a:pPr>
            <a:r>
              <a:rPr lang="en-US" altLang="en-US" dirty="0">
                <a:latin typeface="Arial" panose="020B0604020202020204" pitchFamily="34" charset="0"/>
              </a:rPr>
              <a:t>Earthworms – recycling plant remains and oxygenating the soil</a:t>
            </a:r>
          </a:p>
          <a:p>
            <a:pPr eaLnBrk="1" hangingPunct="1">
              <a:buFontTx/>
              <a:buChar char="•"/>
            </a:pPr>
            <a:r>
              <a:rPr lang="en-US" altLang="en-US" dirty="0">
                <a:latin typeface="Arial" panose="020B0604020202020204" pitchFamily="34" charset="0"/>
              </a:rPr>
              <a:t>Soil bacteria and fungi (nitrogen fixation, forests, crops)</a:t>
            </a:r>
          </a:p>
          <a:p>
            <a:pPr eaLnBrk="1" hangingPunct="1">
              <a:buFontTx/>
              <a:buChar char="•"/>
            </a:pPr>
            <a:r>
              <a:rPr lang="en-US" altLang="en-US" dirty="0">
                <a:latin typeface="Arial" panose="020B0604020202020204" pitchFamily="34" charset="0"/>
              </a:rPr>
              <a:t>Bees pollinating </a:t>
            </a:r>
          </a:p>
          <a:p>
            <a:pPr eaLnBrk="1" hangingPunct="1">
              <a:buFontTx/>
              <a:buChar char="•"/>
            </a:pPr>
            <a:r>
              <a:rPr lang="en-US" altLang="en-US" dirty="0">
                <a:latin typeface="Arial" panose="020B0604020202020204" pitchFamily="34" charset="0"/>
              </a:rPr>
              <a:t>Fungi and insects and other minibeasts recycle dead animals, wood and so on -  everywhere [note these first four are all ‘small, insignificant’ species]</a:t>
            </a:r>
          </a:p>
          <a:p>
            <a:pPr eaLnBrk="1" hangingPunct="1">
              <a:buFontTx/>
              <a:buChar char="•"/>
            </a:pPr>
            <a:r>
              <a:rPr lang="en-US" altLang="en-US" dirty="0">
                <a:latin typeface="Arial" panose="020B0604020202020204" pitchFamily="34" charset="0"/>
              </a:rPr>
              <a:t>Vultures vs rabid dogs</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Providing structure to the ecosystem (if top predators like wolves and whales are removed then there are incalculable effects in the rest of the ecosystem”</a:t>
            </a:r>
          </a:p>
          <a:p>
            <a:pPr eaLnBrk="1" hangingPunct="1">
              <a:buFontTx/>
              <a:buChar char="•"/>
            </a:pPr>
            <a:r>
              <a:rPr lang="en-US" altLang="en-US" dirty="0">
                <a:latin typeface="Arial" panose="020B0604020202020204" pitchFamily="34" charset="0"/>
              </a:rPr>
              <a:t>Providing medicines from the sea and the rain forest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the passenger pigeon, whose population at 100 years after the American Revolution was many hundred of billions (individual flocks sometimes of many billions), and with hunting at an industrial scale, it fell to zero (total extinction) by September 1</a:t>
            </a:r>
            <a:r>
              <a:rPr lang="en-US" baseline="30000" dirty="0"/>
              <a:t>st</a:t>
            </a:r>
            <a:r>
              <a:rPr lang="en-US" dirty="0"/>
              <a:t>, 1914, when the last of the line died in Cincinnati Zoo.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https://www.allaboutbirds.org/news/view-from-sapsucker-woods-lessons-from-the-passenger-pigeon/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W. Fitzpatrick, “Living Bird”, Autumn 2014)</a:t>
            </a:r>
          </a:p>
          <a:p>
            <a:endParaRPr lang="en-US" dirty="0"/>
          </a:p>
          <a:p>
            <a:r>
              <a:rPr lang="en-US" b="0" i="0" dirty="0">
                <a:solidFill>
                  <a:srgbClr val="000000"/>
                </a:solidFill>
                <a:effectLst/>
                <a:latin typeface="source sans pro" panose="020B0503030403020204" pitchFamily="34" charset="0"/>
              </a:rPr>
              <a:t>The painting shown – the Passenger Pigeon diorama at the University of Minnesota’s Bell Museum of Natural History - depicts a scene we will never again witness. </a:t>
            </a:r>
            <a:r>
              <a:rPr lang="en-US" b="0" i="1" dirty="0">
                <a:solidFill>
                  <a:srgbClr val="000000"/>
                </a:solidFill>
                <a:effectLst/>
                <a:latin typeface="source sans pro" panose="020B0503030403020204" pitchFamily="34" charset="0"/>
              </a:rPr>
              <a:t>Courtesy of the Bell Museum, background painted by Francis Lee </a:t>
            </a:r>
            <a:r>
              <a:rPr lang="en-US" b="0" i="1" dirty="0" err="1">
                <a:solidFill>
                  <a:srgbClr val="000000"/>
                </a:solidFill>
                <a:effectLst/>
                <a:latin typeface="source sans pro" panose="020B0503030403020204" pitchFamily="34" charset="0"/>
              </a:rPr>
              <a:t>Jaques</a:t>
            </a:r>
            <a:r>
              <a:rPr lang="en-US" b="0" i="1" dirty="0">
                <a:solidFill>
                  <a:srgbClr val="000000"/>
                </a:solidFill>
                <a:effectLst/>
                <a:latin typeface="source sans pro" panose="020B0503030403020204" pitchFamily="34" charset="0"/>
              </a:rPr>
              <a:t>.</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6</a:t>
            </a:fld>
            <a:endParaRPr lang="en-US"/>
          </a:p>
        </p:txBody>
      </p:sp>
    </p:spTree>
    <p:extLst>
      <p:ext uri="{BB962C8B-B14F-4D97-AF65-F5344CB8AC3E}">
        <p14:creationId xmlns:p14="http://schemas.microsoft.com/office/powerpoint/2010/main" val="918196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5C3F54E1-571E-4D6A-BA1D-0CF4EBEFEBF6}"/>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F03D09-CDF2-4532-AB97-4030057274E6}" type="slidenum">
              <a:rPr lang="en-GB" altLang="en-US"/>
              <a:pPr eaLnBrk="1" hangingPunct="1"/>
              <a:t>63</a:t>
            </a:fld>
            <a:endParaRPr lang="en-GB" altLang="en-US"/>
          </a:p>
        </p:txBody>
      </p:sp>
      <p:sp>
        <p:nvSpPr>
          <p:cNvPr id="238595" name="Rectangle 2">
            <a:extLst>
              <a:ext uri="{FF2B5EF4-FFF2-40B4-BE49-F238E27FC236}">
                <a16:creationId xmlns:a16="http://schemas.microsoft.com/office/drawing/2014/main" id="{9CD7A639-A838-4BCB-9660-615383A45A09}"/>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D14FCBB4-F048-4B41-88DE-487179DA6892}"/>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Jared Diamond’s text. (page 489, “Collapse”)</a:t>
            </a:r>
          </a:p>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14165625-37F9-4FF6-B8AC-48361E837BF6}"/>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829D68-7221-4DBB-888C-9E06BB403EE3}" type="slidenum">
              <a:rPr lang="en-GB" altLang="en-US"/>
              <a:pPr eaLnBrk="1" hangingPunct="1"/>
              <a:t>64</a:t>
            </a:fld>
            <a:endParaRPr lang="en-GB" altLang="en-US"/>
          </a:p>
        </p:txBody>
      </p:sp>
      <p:sp>
        <p:nvSpPr>
          <p:cNvPr id="239619" name="Rectangle 2">
            <a:extLst>
              <a:ext uri="{FF2B5EF4-FFF2-40B4-BE49-F238E27FC236}">
                <a16:creationId xmlns:a16="http://schemas.microsoft.com/office/drawing/2014/main" id="{A73A8BC1-A65E-4067-97B0-DE77A757B9B5}"/>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F14A10A2-68D0-4E87-913A-8E1A0FA8443E}"/>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Always come back to this – it is a sin to knowingly annihilate a species (however “useful” **or** “useless”)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B35FF264-B411-4EF7-B5FF-6EFDE3747CAD}" type="slidenum">
              <a:rPr lang="en-GB"/>
              <a:pPr/>
              <a:t>66</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r>
              <a:rPr lang="en-US" dirty="0"/>
              <a:t>Perennials expand on their own – save a lot of money and time</a:t>
            </a:r>
          </a:p>
          <a:p>
            <a:pPr eaLnBrk="1" hangingPunct="1"/>
            <a:r>
              <a:rPr lang="en-US" dirty="0"/>
              <a:t>Native plants are better for wildlife and hardly ever need any watering</a:t>
            </a:r>
          </a:p>
          <a:p>
            <a:pPr eaLnBrk="1" hangingPunct="1"/>
            <a:endParaRPr lang="en-US" dirty="0"/>
          </a:p>
          <a:p>
            <a:pPr lvl="0"/>
            <a:r>
              <a:rPr lang="en-US" sz="1200" kern="1200" dirty="0">
                <a:solidFill>
                  <a:schemeClr val="tx1"/>
                </a:solidFill>
                <a:latin typeface="+mn-lt"/>
                <a:ea typeface="+mn-ea"/>
                <a:cs typeface="+mn-cs"/>
              </a:rPr>
              <a:t>Depending on your area, they will include plants such as </a:t>
            </a:r>
            <a:r>
              <a:rPr lang="en-US" sz="1200" i="1" kern="1200" dirty="0">
                <a:solidFill>
                  <a:schemeClr val="tx1"/>
                </a:solidFill>
                <a:latin typeface="+mn-lt"/>
                <a:ea typeface="+mn-ea"/>
                <a:cs typeface="+mn-cs"/>
              </a:rPr>
              <a:t>Echinacea</a:t>
            </a:r>
            <a:r>
              <a:rPr lang="en-US" sz="1200" kern="1200" dirty="0">
                <a:solidFill>
                  <a:schemeClr val="tx1"/>
                </a:solidFill>
                <a:latin typeface="+mn-lt"/>
                <a:ea typeface="+mn-ea"/>
                <a:cs typeface="+mn-cs"/>
              </a:rPr>
              <a:t>, </a:t>
            </a:r>
            <a:r>
              <a:rPr lang="en-US" sz="1200" i="1" kern="1200" dirty="0" err="1">
                <a:solidFill>
                  <a:schemeClr val="tx1"/>
                </a:solidFill>
                <a:latin typeface="+mn-lt"/>
                <a:ea typeface="+mn-ea"/>
                <a:cs typeface="+mn-cs"/>
              </a:rPr>
              <a:t>Rudbeckia</a:t>
            </a:r>
            <a:r>
              <a:rPr lang="en-US" sz="1200" kern="1200" dirty="0">
                <a:solidFill>
                  <a:schemeClr val="tx1"/>
                </a:solidFill>
                <a:latin typeface="+mn-lt"/>
                <a:ea typeface="+mn-ea"/>
                <a:cs typeface="+mn-cs"/>
              </a:rPr>
              <a:t>, Columbines, bee balm, evening primrose, </a:t>
            </a:r>
            <a:r>
              <a:rPr lang="en-US" sz="1200" i="1" kern="1200" dirty="0">
                <a:solidFill>
                  <a:schemeClr val="tx1"/>
                </a:solidFill>
                <a:latin typeface="+mn-lt"/>
                <a:ea typeface="+mn-ea"/>
                <a:cs typeface="+mn-cs"/>
              </a:rPr>
              <a:t>Phlox</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Lobelia</a:t>
            </a:r>
            <a:r>
              <a:rPr lang="en-US" sz="1200" kern="1200" dirty="0">
                <a:solidFill>
                  <a:schemeClr val="tx1"/>
                </a:solidFill>
                <a:latin typeface="+mn-lt"/>
                <a:ea typeface="+mn-ea"/>
                <a:cs typeface="+mn-cs"/>
              </a:rPr>
              <a:t>, native honeysuckles, Asters, golden-rod, </a:t>
            </a:r>
            <a:r>
              <a:rPr lang="en-US" sz="1200" i="1" kern="1200" dirty="0">
                <a:solidFill>
                  <a:schemeClr val="tx1"/>
                </a:solidFill>
                <a:latin typeface="+mn-lt"/>
                <a:ea typeface="+mn-ea"/>
                <a:cs typeface="+mn-cs"/>
              </a:rPr>
              <a:t>Gaillardia, Verbena, Coreopsis, </a:t>
            </a:r>
            <a:r>
              <a:rPr lang="en-US" sz="1200" i="1" kern="1200" dirty="0" err="1">
                <a:solidFill>
                  <a:schemeClr val="tx1"/>
                </a:solidFill>
                <a:latin typeface="+mn-lt"/>
                <a:ea typeface="+mn-ea"/>
                <a:cs typeface="+mn-cs"/>
              </a:rPr>
              <a:t>Scabious</a:t>
            </a:r>
            <a:r>
              <a:rPr lang="en-US" sz="1200" kern="1200" dirty="0">
                <a:solidFill>
                  <a:schemeClr val="tx1"/>
                </a:solidFill>
                <a:latin typeface="+mn-lt"/>
                <a:ea typeface="+mn-ea"/>
                <a:cs typeface="+mn-cs"/>
              </a:rPr>
              <a:t>, Milkweeds, </a:t>
            </a:r>
            <a:r>
              <a:rPr lang="en-US" sz="1200" i="1" kern="1200" dirty="0" err="1">
                <a:solidFill>
                  <a:schemeClr val="tx1"/>
                </a:solidFill>
                <a:latin typeface="+mn-lt"/>
                <a:ea typeface="+mn-ea"/>
                <a:cs typeface="+mn-cs"/>
              </a:rPr>
              <a:t>Penstemon</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Hibiscus</a:t>
            </a:r>
            <a:r>
              <a:rPr lang="en-US" sz="1200" kern="1200" dirty="0">
                <a:solidFill>
                  <a:schemeClr val="tx1"/>
                </a:solidFill>
                <a:latin typeface="+mn-lt"/>
                <a:ea typeface="+mn-ea"/>
                <a:cs typeface="+mn-cs"/>
              </a:rPr>
              <a:t>. </a:t>
            </a:r>
          </a:p>
          <a:p>
            <a:pPr lvl="0"/>
            <a:r>
              <a:rPr lang="en-US" sz="1200" kern="1200" dirty="0">
                <a:solidFill>
                  <a:schemeClr val="tx1"/>
                </a:solidFill>
                <a:latin typeface="+mn-lt"/>
                <a:ea typeface="+mn-ea"/>
                <a:cs typeface="+mn-cs"/>
              </a:rPr>
              <a:t>Favor single-flowered varieties, rather than frilly ‘double’ ones, which tend to be less attractive to insects.</a:t>
            </a:r>
          </a:p>
          <a:p>
            <a:pPr lvl="0"/>
            <a:r>
              <a:rPr lang="en-US" sz="1200" kern="1200" dirty="0">
                <a:solidFill>
                  <a:schemeClr val="tx1"/>
                </a:solidFill>
                <a:latin typeface="+mn-lt"/>
                <a:ea typeface="+mn-ea"/>
                <a:cs typeface="+mn-cs"/>
              </a:rPr>
              <a:t>Where possible, choose plants that grow naturally where you live. Native plants are much the best for all manner of wildlife and will tough out the harshest winter and driest summer. A lot of them will serve as food plants for caterpillars (e.g., milkweeds for the Monarch butterfly) …don’t forget, no food plants = no moths or butterflies.</a:t>
            </a:r>
          </a:p>
          <a:p>
            <a:pPr lvl="0"/>
            <a:r>
              <a:rPr lang="en-US" sz="1200" kern="1200" dirty="0">
                <a:solidFill>
                  <a:schemeClr val="tx1"/>
                </a:solidFill>
                <a:latin typeface="+mn-lt"/>
                <a:ea typeface="+mn-ea"/>
                <a:cs typeface="+mn-cs"/>
              </a:rPr>
              <a:t>Research what is best for your area by visiting the Lady Bird Johnson Wildflower Center website, </a:t>
            </a:r>
            <a:r>
              <a:rPr lang="en-US" sz="1200" u="sng" kern="1200" dirty="0">
                <a:solidFill>
                  <a:schemeClr val="tx1"/>
                </a:solidFill>
                <a:latin typeface="+mn-lt"/>
                <a:ea typeface="+mn-ea"/>
                <a:cs typeface="+mn-cs"/>
                <a:hlinkClick r:id="rId3"/>
              </a:rPr>
              <a:t>http://www.wildflower.org</a:t>
            </a:r>
            <a:r>
              <a:rPr lang="en-US" sz="1200" kern="1200" dirty="0">
                <a:solidFill>
                  <a:schemeClr val="tx1"/>
                </a:solidFill>
                <a:latin typeface="+mn-lt"/>
                <a:ea typeface="+mn-ea"/>
                <a:cs typeface="+mn-cs"/>
              </a:rPr>
              <a:t>; other useful sites include </a:t>
            </a:r>
            <a:r>
              <a:rPr lang="en-US" sz="1200" u="sng" kern="1200" dirty="0">
                <a:solidFill>
                  <a:schemeClr val="tx1"/>
                </a:solidFill>
                <a:latin typeface="+mn-lt"/>
                <a:ea typeface="+mn-ea"/>
                <a:cs typeface="+mn-cs"/>
                <a:hlinkClick r:id="rId4"/>
              </a:rPr>
              <a:t>http://www.plantnative.org</a:t>
            </a:r>
            <a:r>
              <a:rPr lang="en-US" sz="1200" kern="1200" dirty="0">
                <a:solidFill>
                  <a:schemeClr val="tx1"/>
                </a:solidFill>
                <a:latin typeface="+mn-lt"/>
                <a:ea typeface="+mn-ea"/>
                <a:cs typeface="+mn-cs"/>
              </a:rPr>
              <a:t>, and http://plants.usda.gov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B35FF264-B411-4EF7-B5FF-6EFDE3747CAD}" type="slidenum">
              <a:rPr lang="en-GB"/>
              <a:pPr/>
              <a:t>67</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B35FF264-B411-4EF7-B5FF-6EFDE3747CAD}" type="slidenum">
              <a:rPr lang="en-GB"/>
              <a:pPr/>
              <a:t>68</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dirty="0"/>
          </a:p>
          <a:p>
            <a:pPr eaLnBrk="1" hangingPunct="1"/>
            <a:r>
              <a:rPr lang="en-US" dirty="0"/>
              <a:t>Perennials expand on their own – save a lot of money and time</a:t>
            </a:r>
          </a:p>
          <a:p>
            <a:pPr eaLnBrk="1" hangingPunct="1"/>
            <a:r>
              <a:rPr lang="en-US" dirty="0"/>
              <a:t>Native plants are better for wildlife and hardly ever need any watering</a:t>
            </a:r>
          </a:p>
          <a:p>
            <a:pPr eaLnBrk="1" hangingPunct="1"/>
            <a:endParaRPr lang="en-US" dirty="0"/>
          </a:p>
          <a:p>
            <a:pPr eaLnBrk="1" hangingPunct="1"/>
            <a:r>
              <a:rPr lang="en-US" dirty="0"/>
              <a:t>… but annual pollinators like Zinnias are marvelous as well</a:t>
            </a:r>
          </a:p>
          <a:p>
            <a:pPr eaLnBrk="1" hangingPunct="1"/>
            <a:endParaRPr lang="en-US" dirty="0"/>
          </a:p>
          <a:p>
            <a:pPr eaLnBrk="1" hangingPunct="1"/>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B35FF264-B411-4EF7-B5FF-6EFDE3747CAD}" type="slidenum">
              <a:rPr lang="en-GB"/>
              <a:pPr/>
              <a:t>69</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dirty="0"/>
          </a:p>
          <a:p>
            <a:pPr eaLnBrk="1" hangingPunct="1"/>
            <a:r>
              <a:rPr lang="en-US" dirty="0"/>
              <a:t>Perennials expand on their own – save a lot of money and time</a:t>
            </a:r>
          </a:p>
          <a:p>
            <a:pPr eaLnBrk="1" hangingPunct="1"/>
            <a:r>
              <a:rPr lang="en-US" dirty="0"/>
              <a:t>Native plants are better for wildlife and hardly ever need any watering</a:t>
            </a:r>
          </a:p>
          <a:p>
            <a:pPr eaLnBrk="1" hangingPunct="1"/>
            <a:endParaRPr lang="en-US" dirty="0"/>
          </a:p>
          <a:p>
            <a:pPr eaLnBrk="1" hangingPunct="1"/>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latin typeface="+mn-lt"/>
                <a:ea typeface="+mn-ea"/>
                <a:cs typeface="+mn-cs"/>
              </a:rPr>
              <a:t>Insects</a:t>
            </a:r>
            <a:r>
              <a:rPr lang="en-US" sz="1200" kern="1200" dirty="0">
                <a:solidFill>
                  <a:schemeClr val="tx1"/>
                </a:solidFill>
                <a:latin typeface="+mn-lt"/>
                <a:ea typeface="+mn-ea"/>
                <a:cs typeface="+mn-cs"/>
              </a:rPr>
              <a:t> are the biggest group of pollinators. The champions are bees (honey, bumble and native), and the Lepidoptera (butterflies and moths). Beetles and flies are important too.</a:t>
            </a:r>
          </a:p>
          <a:p>
            <a:r>
              <a:rPr lang="en-US" sz="1200" kern="1200" dirty="0">
                <a:solidFill>
                  <a:schemeClr val="tx1"/>
                </a:solidFill>
                <a:latin typeface="+mn-lt"/>
                <a:ea typeface="+mn-ea"/>
                <a:cs typeface="+mn-cs"/>
              </a:rPr>
              <a:t>It is difficult for us to comprehend the debt that we owe to these insects. The great majority of our crops and the world’s flowering plants are completely dependent on their activities. Without them, we wouldn’t have a lot to eat! An intelligent guesstimate is that pollinator services are worth $3 billion a year to the United States alone.</a:t>
            </a:r>
          </a:p>
          <a:p>
            <a:r>
              <a:rPr lang="en-US" sz="1200" kern="1200" dirty="0">
                <a:solidFill>
                  <a:schemeClr val="tx1"/>
                </a:solidFill>
                <a:latin typeface="+mn-lt"/>
                <a:ea typeface="+mn-ea"/>
                <a:cs typeface="+mn-cs"/>
              </a:rPr>
              <a:t>Yet in North America, many pollinator species are becoming much less common than they used to be, affected as they are by insecticides targeting ‘pest’ insects; by reductions in, and deterioration of, their habitat; and diseases introduced from the Old World. Even the honey bee, introduced here and used extensively to pollinate crops such as almond trees, is in trouble.</a:t>
            </a:r>
          </a:p>
          <a:p>
            <a:r>
              <a:rPr lang="en-US" sz="1200" kern="1200" dirty="0">
                <a:solidFill>
                  <a:schemeClr val="tx1"/>
                </a:solidFill>
                <a:latin typeface="+mn-lt"/>
                <a:ea typeface="+mn-ea"/>
                <a:cs typeface="+mn-cs"/>
              </a:rPr>
              <a:t>This is disastrous for nature and for us – who doesn’t want to see more butterflies?</a:t>
            </a:r>
          </a:p>
          <a:p>
            <a:r>
              <a:rPr lang="en-US" sz="1200" i="1" kern="1200" dirty="0">
                <a:solidFill>
                  <a:schemeClr val="tx1"/>
                </a:solidFill>
                <a:latin typeface="+mn-lt"/>
                <a:ea typeface="+mn-ea"/>
                <a:cs typeface="+mn-cs"/>
              </a:rPr>
              <a:t>“Pollinators are responsible for 1 out of 3 bites of food we take each day, and yet pollinators are at critical point in their own survival. Many reasons contribute to their recent decline. We know for certain, however, that more nectar and pollen sources provided by more flowering plants and trees will help improve their health and numbers. Increasing the number of pollinator-friendly gardens and landscapes will help revive the health of bees, butterflies, birds, bats and other pollinators across the country.”</a:t>
            </a:r>
            <a:r>
              <a:rPr lang="en-US" sz="1200" kern="1200" dirty="0">
                <a:solidFill>
                  <a:schemeClr val="tx1"/>
                </a:solidFill>
                <a:latin typeface="+mn-lt"/>
                <a:ea typeface="+mn-ea"/>
                <a:cs typeface="+mn-cs"/>
              </a:rPr>
              <a:t> (</a:t>
            </a:r>
            <a:r>
              <a:rPr lang="en-US" sz="1200" u="sng" kern="1200" dirty="0">
                <a:solidFill>
                  <a:schemeClr val="tx1"/>
                </a:solidFill>
                <a:latin typeface="+mn-lt"/>
                <a:ea typeface="+mn-ea"/>
                <a:cs typeface="+mn-cs"/>
                <a:hlinkClick r:id="rId3"/>
              </a:rPr>
              <a:t>http://millionpollinatorgardens.org/</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It is considered by many scientists and conservationists that declining populations of bees (including honeybees) and butterflies are caused by </a:t>
            </a:r>
            <a:r>
              <a:rPr lang="en-US" sz="1200" u="sng" kern="1200" dirty="0">
                <a:solidFill>
                  <a:schemeClr val="tx1"/>
                </a:solidFill>
                <a:latin typeface="+mn-lt"/>
                <a:ea typeface="+mn-ea"/>
                <a:cs typeface="+mn-cs"/>
                <a:hlinkClick r:id="rId4"/>
              </a:rPr>
              <a:t>direct and indirect poisoning by the commonly-used “neonicotinoid” insecticides</a:t>
            </a:r>
            <a:r>
              <a:rPr lang="en-US" sz="1200" kern="1200" dirty="0">
                <a:solidFill>
                  <a:schemeClr val="tx1"/>
                </a:solidFill>
                <a:latin typeface="+mn-lt"/>
                <a:ea typeface="+mn-ea"/>
                <a:cs typeface="+mn-cs"/>
              </a:rPr>
              <a:t>, and by the continuing downward trend in the number and variety of food plants for caterpillars and pollen/nectar-rich flowers.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https://www.xerces.org/publications/scientific-reports/how-neonicotinoids-can-kill-bees</a:t>
            </a:r>
          </a:p>
          <a:p>
            <a:endParaRPr lang="en-US" sz="1200" kern="1200" dirty="0">
              <a:solidFill>
                <a:schemeClr val="tx1"/>
              </a:solidFill>
              <a:latin typeface="+mn-lt"/>
              <a:ea typeface="+mn-ea"/>
              <a:cs typeface="+mn-cs"/>
            </a:endParaRPr>
          </a:p>
          <a:p>
            <a:r>
              <a:rPr lang="en-US" sz="1200" i="1" kern="1200" dirty="0">
                <a:solidFill>
                  <a:schemeClr val="tx1"/>
                </a:solidFill>
                <a:latin typeface="+mn-lt"/>
                <a:ea typeface="+mn-ea"/>
                <a:cs typeface="+mn-cs"/>
              </a:rPr>
              <a:t>What are neonicotinoids? </a:t>
            </a:r>
            <a:r>
              <a:rPr lang="en-US" sz="1200" kern="1200" dirty="0">
                <a:solidFill>
                  <a:schemeClr val="tx1"/>
                </a:solidFill>
                <a:latin typeface="+mn-lt"/>
                <a:ea typeface="+mn-ea"/>
                <a:cs typeface="+mn-cs"/>
              </a:rPr>
              <a:t>The name means new chemicals that resemble nicotine (itself a very powerful insecticide, but too dangerous for normal use). They are used very extensively on farms and by townships, and until recently were thought of as fairly benign pesticides, with little danger of poisoning mammals and birds. However, it is now clear that plants treated with neonicotinoids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not only absorb the insecticide into their tissues – the way the chemical is meant to work – but they also allow nectar and pollen to become infused with the pesticide. This either kills pollinating insects immediately, or (at lower doses) confuses the insects – it has been observed that honeybees have problems navigating whether exposed to not-quite-lethal doses of “neonics” as a larva or as an adult. Bumblebees and other native bees have similar vulnerabilities, even at minimal doses.</a:t>
            </a:r>
          </a:p>
          <a:p>
            <a:r>
              <a:rPr lang="en-US" sz="1200" kern="1200" dirty="0">
                <a:solidFill>
                  <a:schemeClr val="tx1"/>
                </a:solidFill>
                <a:latin typeface="+mn-lt"/>
                <a:ea typeface="+mn-ea"/>
                <a:cs typeface="+mn-cs"/>
              </a:rPr>
              <a:t>Neonicotinoids also hang around in the environment for months and years, so early application, a long time before flowers appear, won’t necessarily help avoid killing beneficial insects. There is a lot of </a:t>
            </a:r>
            <a:r>
              <a:rPr lang="en-US" sz="1200" u="sng" kern="1200" dirty="0">
                <a:solidFill>
                  <a:schemeClr val="tx1"/>
                </a:solidFill>
                <a:latin typeface="+mn-lt"/>
                <a:ea typeface="+mn-ea"/>
                <a:cs typeface="+mn-cs"/>
                <a:hlinkClick r:id="rId5"/>
              </a:rPr>
              <a:t>research</a:t>
            </a:r>
            <a:r>
              <a:rPr lang="en-US" sz="1200" kern="1200" dirty="0">
                <a:solidFill>
                  <a:schemeClr val="tx1"/>
                </a:solidFill>
                <a:latin typeface="+mn-lt"/>
                <a:ea typeface="+mn-ea"/>
                <a:cs typeface="+mn-cs"/>
              </a:rPr>
              <a:t> going on to learn more about these harmful effects, and certain countries and US states have severely curtailed the use of these insecticides.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https://www.xerces.org/sites/default/files/2018-05/16-023_01_XercesSoc_ExecSummary_How-Neonicotinoids-Can-Kill-Bees_web.pdf</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problems go up the food chain too. Compelling evidence exists that bird populations are in general decline because of reduced inset populations. As an example, </a:t>
            </a:r>
            <a:r>
              <a:rPr lang="en-US" sz="1200" u="sng" kern="1200" dirty="0">
                <a:solidFill>
                  <a:schemeClr val="tx1"/>
                </a:solidFill>
                <a:latin typeface="+mn-lt"/>
                <a:ea typeface="+mn-ea"/>
                <a:cs typeface="+mn-cs"/>
                <a:hlinkClick r:id="rId6"/>
              </a:rPr>
              <a:t>a group of Dutch scientists</a:t>
            </a:r>
            <a:r>
              <a:rPr lang="en-US" sz="1200" kern="1200" dirty="0">
                <a:solidFill>
                  <a:schemeClr val="tx1"/>
                </a:solidFill>
                <a:latin typeface="+mn-lt"/>
                <a:ea typeface="+mn-ea"/>
                <a:cs typeface="+mn-cs"/>
              </a:rPr>
              <a:t> found that insect-eating bird populations had started declining following the introduction onto the market of a neonicotinoid pesticide imidacloprid, and that the more of this chemical that was detectable in surface water (lakes, rivers), the more the bird populations went down. After all – fewer insects, fewer baby birds.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https://pubmed.ncbi.nlm.nih.gov/25030173/</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To top it all, </a:t>
            </a:r>
            <a:r>
              <a:rPr lang="en-US" sz="1200" u="sng" kern="1200" dirty="0">
                <a:solidFill>
                  <a:schemeClr val="tx1"/>
                </a:solidFill>
                <a:latin typeface="+mn-lt"/>
                <a:ea typeface="+mn-ea"/>
                <a:cs typeface="+mn-cs"/>
                <a:hlinkClick r:id="rId7"/>
              </a:rPr>
              <a:t>new evidence</a:t>
            </a:r>
            <a:r>
              <a:rPr lang="en-US" sz="1200" kern="1200" dirty="0">
                <a:solidFill>
                  <a:schemeClr val="tx1"/>
                </a:solidFill>
                <a:latin typeface="+mn-lt"/>
                <a:ea typeface="+mn-ea"/>
                <a:cs typeface="+mn-cs"/>
              </a:rPr>
              <a:t> suggests that doses of these pesticides that don’t kill a bird directly can, nevertheless, upset their migratory sense of direction.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https://www.audubon.org/magazine/spring-2017/the-same-pesticides-linked-bee-declines-might</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As individuals, we can keep ourselves informed about the use of insecticides in our township parks and on our farms. Yet more directly of benefit to pollinators – and to birds, and to us – will be creating spaces for these crucially important insects in our backyards; places for them to rest, nest and feed.</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235A58-D5F2-4587-8700-4EA368661AE4}" type="slidenum">
              <a:rPr lang="en-US" smtClean="0"/>
              <a:pPr/>
              <a:t>70</a:t>
            </a:fld>
            <a:endParaRPr lang="en-US"/>
          </a:p>
        </p:txBody>
      </p:sp>
    </p:spTree>
    <p:extLst>
      <p:ext uri="{BB962C8B-B14F-4D97-AF65-F5344CB8AC3E}">
        <p14:creationId xmlns:p14="http://schemas.microsoft.com/office/powerpoint/2010/main" val="983792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https://www.theguardian.com/world/2018/mar/21/catastrophe-as-frances-bird-population-collapses-due-to-pesticides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Also - - - </a:t>
            </a:r>
            <a:r>
              <a:rPr lang="en-US" sz="1200" b="0" i="0" kern="1200" dirty="0">
                <a:solidFill>
                  <a:schemeClr val="tx1"/>
                </a:solidFill>
                <a:latin typeface="+mn-lt"/>
                <a:ea typeface="+mn-ea"/>
                <a:cs typeface="+mn-cs"/>
              </a:rPr>
              <a:t>A recent study from the USA found that migrating White-crowned Sparrows </a:t>
            </a:r>
            <a:r>
              <a:rPr lang="en-US" sz="1200" b="0" i="1" u="none" strike="noStrike" kern="1200" dirty="0" err="1">
                <a:solidFill>
                  <a:schemeClr val="tx1"/>
                </a:solidFill>
                <a:latin typeface="+mn-lt"/>
                <a:ea typeface="+mn-ea"/>
                <a:cs typeface="+mn-cs"/>
                <a:hlinkClick r:id="rId3"/>
              </a:rPr>
              <a:t>Zonotrichia</a:t>
            </a:r>
            <a:r>
              <a:rPr lang="en-US" sz="1200" b="0" i="1" u="none" strike="noStrike" kern="1200" dirty="0">
                <a:solidFill>
                  <a:schemeClr val="tx1"/>
                </a:solidFill>
                <a:latin typeface="+mn-lt"/>
                <a:ea typeface="+mn-ea"/>
                <a:cs typeface="+mn-cs"/>
                <a:hlinkClick r:id="rId3"/>
              </a:rPr>
              <a:t> </a:t>
            </a:r>
            <a:r>
              <a:rPr lang="en-US" sz="1200" b="0" i="1" u="none" strike="noStrike" kern="1200" dirty="0" err="1">
                <a:solidFill>
                  <a:schemeClr val="tx1"/>
                </a:solidFill>
                <a:latin typeface="+mn-lt"/>
                <a:ea typeface="+mn-ea"/>
                <a:cs typeface="+mn-cs"/>
                <a:hlinkClick r:id="rId3"/>
              </a:rPr>
              <a:t>leucophrys</a:t>
            </a:r>
            <a:r>
              <a:rPr lang="en-US" sz="1200" b="0" i="1" u="none" strike="noStrike" kern="1200" dirty="0">
                <a:solidFill>
                  <a:schemeClr val="tx1"/>
                </a:solidFill>
                <a:latin typeface="+mn-lt"/>
                <a:ea typeface="+mn-ea"/>
                <a:cs typeface="+mn-cs"/>
              </a:rPr>
              <a:t> </a:t>
            </a:r>
            <a:r>
              <a:rPr lang="en-US" sz="1200" b="0" i="0" kern="1200" dirty="0">
                <a:solidFill>
                  <a:schemeClr val="tx1"/>
                </a:solidFill>
                <a:latin typeface="+mn-lt"/>
                <a:ea typeface="+mn-ea"/>
                <a:cs typeface="+mn-cs"/>
              </a:rPr>
              <a:t>exposed to neonicotinoids lost a quarter of their body mass and fat stores.</a:t>
            </a:r>
            <a:endParaRPr lang="en-US" dirty="0"/>
          </a:p>
        </p:txBody>
      </p:sp>
      <p:sp>
        <p:nvSpPr>
          <p:cNvPr id="4" name="Slide Number Placeholder 3"/>
          <p:cNvSpPr>
            <a:spLocks noGrp="1"/>
          </p:cNvSpPr>
          <p:nvPr>
            <p:ph type="sldNum" sz="quarter" idx="10"/>
          </p:nvPr>
        </p:nvSpPr>
        <p:spPr/>
        <p:txBody>
          <a:bodyPr/>
          <a:lstStyle/>
          <a:p>
            <a:fld id="{9C235A58-D5F2-4587-8700-4EA368661AE4}" type="slidenum">
              <a:rPr lang="en-US" smtClean="0"/>
              <a:pPr/>
              <a:t>71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a:solidFill>
                  <a:schemeClr val="tx1"/>
                </a:solidFill>
                <a:latin typeface="+mn-lt"/>
                <a:ea typeface="+mn-ea"/>
                <a:cs typeface="+mn-cs"/>
              </a:rPr>
              <a:t>http://www.birdlife.org/worldwide/news/even-familiar-birds-risk-extinction-new-study-finds?utm_source=sidebar&amp;utm_medium=topnews</a:t>
            </a:r>
            <a:endParaRPr lang="en-US" dirty="0"/>
          </a:p>
        </p:txBody>
      </p:sp>
      <p:sp>
        <p:nvSpPr>
          <p:cNvPr id="4" name="Slide Number Placeholder 3"/>
          <p:cNvSpPr>
            <a:spLocks noGrp="1"/>
          </p:cNvSpPr>
          <p:nvPr>
            <p:ph type="sldNum" sz="quarter" idx="10"/>
          </p:nvPr>
        </p:nvSpPr>
        <p:spPr/>
        <p:txBody>
          <a:bodyPr/>
          <a:lstStyle/>
          <a:p>
            <a:fld id="{9C235A58-D5F2-4587-8700-4EA368661AE4}" type="slidenum">
              <a:rPr lang="en-US" smtClean="0"/>
              <a:pPr/>
              <a:t>72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73</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r>
              <a:rPr lang="en-GB" sz="1200" i="1" kern="1200" dirty="0">
                <a:solidFill>
                  <a:schemeClr val="tx1"/>
                </a:solidFill>
                <a:latin typeface="+mn-lt"/>
                <a:ea typeface="+mn-ea"/>
                <a:cs typeface="+mn-cs"/>
              </a:rPr>
              <a:t>Household usage of water is dwarfed by the effects that our consumer lifestyle and our diet have on water use.</a:t>
            </a:r>
            <a:r>
              <a:rPr lang="en-GB" sz="1200" kern="1200" dirty="0">
                <a:solidFill>
                  <a:schemeClr val="tx1"/>
                </a:solidFill>
                <a:latin typeface="+mn-lt"/>
                <a:ea typeface="+mn-ea"/>
                <a:cs typeface="+mn-cs"/>
              </a:rPr>
              <a:t> </a:t>
            </a:r>
            <a:r>
              <a:rPr lang="en-GB" sz="1200" b="1" kern="1200" dirty="0">
                <a:solidFill>
                  <a:schemeClr val="tx1"/>
                </a:solidFill>
                <a:latin typeface="+mn-lt"/>
                <a:ea typeface="+mn-ea"/>
                <a:cs typeface="+mn-cs"/>
              </a:rPr>
              <a:t>As an example, it takes 1, 857 gallons of water to raise one pound of beef and 469 gallons to raise a pound of chicken (</a:t>
            </a:r>
            <a:r>
              <a:rPr lang="en-GB" sz="1200" b="1" i="1" kern="1200" dirty="0">
                <a:solidFill>
                  <a:schemeClr val="tx1"/>
                </a:solidFill>
                <a:latin typeface="+mn-lt"/>
                <a:ea typeface="+mn-ea"/>
                <a:cs typeface="+mn-cs"/>
              </a:rPr>
              <a:t>vs</a:t>
            </a:r>
            <a:r>
              <a:rPr lang="en-GB" sz="1200" b="1" kern="1200" dirty="0">
                <a:solidFill>
                  <a:schemeClr val="tx1"/>
                </a:solidFill>
                <a:latin typeface="+mn-lt"/>
                <a:ea typeface="+mn-ea"/>
                <a:cs typeface="+mn-cs"/>
              </a:rPr>
              <a:t>. only 43 gallons to grow a pound of beans)…</a:t>
            </a:r>
            <a:r>
              <a:rPr lang="en-GB" sz="1200" kern="1200" dirty="0">
                <a:solidFill>
                  <a:schemeClr val="tx1"/>
                </a:solidFill>
                <a:latin typeface="+mn-lt"/>
                <a:ea typeface="+mn-ea"/>
                <a:cs typeface="+mn-cs"/>
              </a:rPr>
              <a:t>.. and a pair of jeans takes 2,900 gallons of water to make.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water will usually all be drinking-quality water. </a:t>
            </a:r>
          </a:p>
          <a:p>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Visit </a:t>
            </a:r>
            <a:r>
              <a:rPr lang="en-GB" sz="1200" u="sng" kern="1200" dirty="0">
                <a:solidFill>
                  <a:schemeClr val="tx1"/>
                </a:solidFill>
                <a:latin typeface="+mn-lt"/>
                <a:ea typeface="+mn-ea"/>
                <a:cs typeface="+mn-cs"/>
                <a:hlinkClick r:id="rId3"/>
              </a:rPr>
              <a:t>http://www.waterfootprint.org/</a:t>
            </a:r>
            <a:r>
              <a:rPr lang="en-GB" sz="1200" kern="1200" dirty="0">
                <a:solidFill>
                  <a:schemeClr val="tx1"/>
                </a:solidFill>
                <a:latin typeface="+mn-lt"/>
                <a:ea typeface="+mn-ea"/>
                <a:cs typeface="+mn-cs"/>
              </a:rPr>
              <a:t> to learn more. There, you can calculate your own ‘water footprint’</a:t>
            </a:r>
          </a:p>
          <a:p>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These facts shouldn’t necessarily make us feel guilty: instead, they should make us appreciate the gift of life that water constitutes, and conserve it when we can.</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000000"/>
                </a:solidFill>
                <a:effectLst/>
                <a:latin typeface="source sans pro" panose="020B0503030403020204" pitchFamily="34" charset="0"/>
              </a:rPr>
              <a:t>And here she is.</a:t>
            </a:r>
          </a:p>
          <a:p>
            <a:pPr algn="l"/>
            <a:endParaRPr lang="en-US" b="0" i="0" dirty="0">
              <a:solidFill>
                <a:srgbClr val="000000"/>
              </a:solidFill>
              <a:effectLst/>
              <a:latin typeface="source sans pro" panose="020B0503030403020204" pitchFamily="34" charset="0"/>
            </a:endParaRPr>
          </a:p>
          <a:p>
            <a:pPr algn="l"/>
            <a:r>
              <a:rPr lang="en-US" dirty="0">
                <a:hlinkClick r:id="rId3"/>
              </a:rPr>
              <a:t>Martha, the Last Passenger Pigeon | Smithsonian National Museum of Natural History (si.edu)</a:t>
            </a:r>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https://naturalhistory.si.edu/research/vertebrate-zoology/birds/collections-overview/martha-last-passenger-pigeon</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There were once, literally, billions of these birds.</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And then there was one.</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She was called Martha, and she was alone for the last four years of her life after two males died.</a:t>
            </a:r>
          </a:p>
          <a:p>
            <a:pPr algn="l"/>
            <a:endParaRPr lang="en-US" b="0" i="0" dirty="0">
              <a:solidFill>
                <a:srgbClr val="00000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7</a:t>
            </a:fld>
            <a:endParaRPr lang="en-US"/>
          </a:p>
        </p:txBody>
      </p:sp>
    </p:spTree>
    <p:extLst>
      <p:ext uri="{BB962C8B-B14F-4D97-AF65-F5344CB8AC3E}">
        <p14:creationId xmlns:p14="http://schemas.microsoft.com/office/powerpoint/2010/main" val="585977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74</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r>
              <a:rPr lang="en-GB" dirty="0"/>
              <a:t>http://www.msc.org/</a:t>
            </a:r>
          </a:p>
          <a:p>
            <a:pPr eaLnBrk="1" hangingPunct="1"/>
            <a:endParaRPr lang="en-GB" dirty="0"/>
          </a:p>
          <a:p>
            <a:pPr lvl="0"/>
            <a:r>
              <a:rPr lang="en-US" sz="1200" kern="1200" dirty="0">
                <a:solidFill>
                  <a:schemeClr val="tx1"/>
                </a:solidFill>
                <a:latin typeface="+mn-lt"/>
                <a:ea typeface="+mn-ea"/>
                <a:cs typeface="+mn-cs"/>
              </a:rPr>
              <a:t>If you eat fish that was caught sustainably, you know you are conserving God’s creation and helping feed someone’s family. </a:t>
            </a:r>
          </a:p>
          <a:p>
            <a:pPr lvl="0"/>
            <a:r>
              <a:rPr lang="en-US" sz="1200" kern="1200" dirty="0">
                <a:solidFill>
                  <a:schemeClr val="tx1"/>
                </a:solidFill>
                <a:latin typeface="+mn-lt"/>
                <a:ea typeface="+mn-ea"/>
                <a:cs typeface="+mn-cs"/>
              </a:rPr>
              <a:t>If you eat fish that has harvested unsustainably, you are not only driving that species towards extinction – you are quite likely to be depriving someone poorer than yourself of a livelihood.</a:t>
            </a:r>
          </a:p>
          <a:p>
            <a:pPr lvl="0"/>
            <a:r>
              <a:rPr lang="en-US" sz="1200" kern="1200" dirty="0">
                <a:solidFill>
                  <a:schemeClr val="tx1"/>
                </a:solidFill>
                <a:latin typeface="+mn-lt"/>
                <a:ea typeface="+mn-ea"/>
                <a:cs typeface="+mn-cs"/>
              </a:rPr>
              <a:t>Farmed salmon and shrimp are to be avoided. Salmon farms cause extensive local pollution in sea lochs in Scotland and elsewhere, as well as having other deleterious environmental effects. Third World shrimp farms not only pollute, they are often created by cutting down mangroves or destroying coral reefs – a </a:t>
            </a:r>
            <a:r>
              <a:rPr lang="en-US" sz="1200" u="sng" kern="1200" dirty="0">
                <a:solidFill>
                  <a:schemeClr val="tx1"/>
                </a:solidFill>
                <a:latin typeface="+mn-lt"/>
                <a:ea typeface="+mn-ea"/>
                <a:cs typeface="+mn-cs"/>
              </a:rPr>
              <a:t>seriously</a:t>
            </a:r>
            <a:r>
              <a:rPr lang="en-US" sz="1200" kern="1200" dirty="0">
                <a:solidFill>
                  <a:schemeClr val="tx1"/>
                </a:solidFill>
                <a:latin typeface="+mn-lt"/>
                <a:ea typeface="+mn-ea"/>
                <a:cs typeface="+mn-cs"/>
              </a:rPr>
              <a:t> un-green thing to do! </a:t>
            </a:r>
          </a:p>
          <a:p>
            <a:r>
              <a:rPr lang="en-US" sz="1200" i="1" kern="1200" dirty="0">
                <a:solidFill>
                  <a:schemeClr val="tx1"/>
                </a:solidFill>
                <a:latin typeface="+mn-lt"/>
                <a:ea typeface="+mn-ea"/>
                <a:cs typeface="+mn-cs"/>
              </a:rPr>
              <a:t>“In the ocean, fish are often grown in open net pens, packed together more tightly than in nature. Disease can spread quickly through a captive school and even endanger wild fish in the surrounding ocean. Most troubling, many farmed fish (like salmon) consume more wild fish — ground up into fishmeal — than they produce as farmed product, defeating the </a:t>
            </a:r>
            <a:r>
              <a:rPr lang="en-US" sz="1200" i="1" u="sng" kern="1200" dirty="0">
                <a:solidFill>
                  <a:schemeClr val="tx1"/>
                </a:solidFill>
                <a:latin typeface="+mn-lt"/>
                <a:ea typeface="+mn-ea"/>
                <a:cs typeface="+mn-cs"/>
              </a:rPr>
              <a:t>very purpose of aquaculture</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i="1" kern="1200" dirty="0">
                <a:solidFill>
                  <a:schemeClr val="tx1"/>
                </a:solidFill>
                <a:latin typeface="+mn-lt"/>
                <a:ea typeface="+mn-ea"/>
                <a:cs typeface="+mn-cs"/>
              </a:rPr>
              <a:t>“Unless we develop strong and enforceable regulations to control fish farming, it may wreak havoc on some of our wild fish supply. The real challenge lies not in banning farming fish altogether but in finding smart solutions that deliver a safe and environmentally acceptable seafood supply…”</a:t>
            </a:r>
            <a:endParaRPr lang="en-US" sz="1200" kern="1200" dirty="0">
              <a:solidFill>
                <a:schemeClr val="tx1"/>
              </a:solidFill>
              <a:latin typeface="+mn-lt"/>
              <a:ea typeface="+mn-ea"/>
              <a:cs typeface="+mn-cs"/>
            </a:endParaRPr>
          </a:p>
          <a:p>
            <a:pPr lvl="0"/>
            <a:r>
              <a:rPr lang="en-US" sz="1200" i="1" kern="1200" dirty="0">
                <a:solidFill>
                  <a:schemeClr val="tx1"/>
                </a:solidFill>
                <a:latin typeface="+mn-lt"/>
                <a:ea typeface="+mn-ea"/>
                <a:cs typeface="+mn-cs"/>
              </a:rPr>
              <a:t>Ocean Conservancy</a:t>
            </a:r>
            <a:endParaRPr lang="en-US"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eaLnBrk="1" hangingPunct="1"/>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75</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323576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76</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r>
              <a:rPr lang="en-GB" dirty="0"/>
              <a:t>WWF MAGAZINE FALL 2018 vol 6 number 3</a:t>
            </a:r>
          </a:p>
          <a:p>
            <a:pPr eaLnBrk="1" hangingPunct="1"/>
            <a:r>
              <a:rPr lang="en-GB" dirty="0"/>
              <a:t>Studies Floridian tomatoes, Arizonan greens, NJ peaches</a:t>
            </a:r>
          </a:p>
        </p:txBody>
      </p:sp>
    </p:spTree>
    <p:extLst>
      <p:ext uri="{BB962C8B-B14F-4D97-AF65-F5344CB8AC3E}">
        <p14:creationId xmlns:p14="http://schemas.microsoft.com/office/powerpoint/2010/main" val="6694327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77</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3545864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A2CC0640-4590-466D-B529-00D614034369}" type="slidenum">
              <a:rPr lang="en-GB"/>
              <a:pPr/>
              <a:t>78</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n-GB"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miter lim="800000"/>
            <a:headEnd/>
            <a:tailEnd/>
          </a:ln>
        </p:spPr>
        <p:txBody>
          <a:bodyPr/>
          <a:lstStyle/>
          <a:p>
            <a:fld id="{9ED7404A-7F3A-4384-BF06-EC70EFEE986A}" type="slidenum">
              <a:rPr lang="en-GB"/>
              <a:pPr/>
              <a:t>79</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endParaRPr lang="en-GB"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miter lim="800000"/>
            <a:headEnd/>
            <a:tailEnd/>
          </a:ln>
        </p:spPr>
        <p:txBody>
          <a:bodyPr/>
          <a:lstStyle/>
          <a:p>
            <a:fld id="{9ED7404A-7F3A-4384-BF06-EC70EFEE986A}" type="slidenum">
              <a:rPr lang="en-GB"/>
              <a:pPr/>
              <a:t>80</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r>
              <a:rPr lang="en-GB" dirty="0"/>
              <a:t>Find out more: </a:t>
            </a:r>
          </a:p>
          <a:p>
            <a:pPr eaLnBrk="1" hangingPunct="1"/>
            <a:r>
              <a:rPr lang="en-GB" dirty="0"/>
              <a:t>http://fscus.org/</a:t>
            </a:r>
          </a:p>
          <a:p>
            <a:pPr eaLnBrk="1" hangingPunct="1"/>
            <a:r>
              <a:rPr lang="en-GB" dirty="0"/>
              <a:t>www.rainforesttrust.org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4E4E4E"/>
                </a:solidFill>
                <a:effectLst/>
                <a:latin typeface="Roboto" panose="02000000000000000000" pitchFamily="2" charset="0"/>
              </a:rPr>
              <a:t>"Elusive Ivory" by wildlife artist Larry Chandler of Hartselle, Alabama.)</a:t>
            </a:r>
          </a:p>
          <a:p>
            <a:endParaRPr lang="en-US" b="0" i="0" dirty="0">
              <a:solidFill>
                <a:srgbClr val="4E4E4E"/>
              </a:solidFill>
              <a:effectLst/>
              <a:latin typeface="Roboto" panose="02000000000000000000" pitchFamily="2" charset="0"/>
            </a:endParaRPr>
          </a:p>
          <a:p>
            <a:r>
              <a:rPr lang="en-US" b="0" i="0" dirty="0">
                <a:solidFill>
                  <a:srgbClr val="4E4E4E"/>
                </a:solidFill>
                <a:effectLst/>
                <a:latin typeface="Roboto" panose="02000000000000000000" pitchFamily="2" charset="0"/>
              </a:rPr>
              <a:t>This gorgeous bird is the Ivory-Billed Woodpecker. It was the l</a:t>
            </a:r>
            <a:r>
              <a:rPr lang="en-US" b="0" i="0" dirty="0">
                <a:solidFill>
                  <a:srgbClr val="0A0A0A"/>
                </a:solidFill>
                <a:effectLst/>
                <a:latin typeface="source sans pro" panose="020B0503030403020204" pitchFamily="34" charset="0"/>
              </a:rPr>
              <a:t>argest of the woodpeckers north of Mexico and the third largest in the world. </a:t>
            </a:r>
          </a:p>
          <a:p>
            <a:r>
              <a:rPr lang="en-US" b="0" i="0" dirty="0">
                <a:solidFill>
                  <a:srgbClr val="0A0A0A"/>
                </a:solidFill>
                <a:effectLst/>
                <a:latin typeface="source sans pro" panose="020B0503030403020204" pitchFamily="34" charset="0"/>
              </a:rPr>
              <a:t>It lived in old-growth forests in the southeastern U.S. and Cuba. Destruction of its forest habitat caused severe population declines in the 1800s, and only very small numbers survived into the twentieth century. It is thought to have gone extinct in the middle of the twentieth century.</a:t>
            </a:r>
          </a:p>
          <a:p>
            <a:endParaRPr lang="en-US" b="0" i="0" dirty="0">
              <a:solidFill>
                <a:srgbClr val="0A0A0A"/>
              </a:solidFill>
              <a:effectLst/>
              <a:latin typeface="source sans pro" panose="020B0503030403020204" pitchFamily="34" charset="0"/>
            </a:endParaRPr>
          </a:p>
          <a:p>
            <a:r>
              <a:rPr lang="en-US" b="0" i="0" dirty="0">
                <a:solidFill>
                  <a:srgbClr val="0A0A0A"/>
                </a:solidFill>
                <a:effectLst/>
                <a:latin typeface="source sans pro" panose="020B0503030403020204" pitchFamily="34" charset="0"/>
              </a:rPr>
              <a:t>It is well-documented that the owners of the last old forest tract, home of the last ivory-billed woodpeckers, knew that the bird was there but actively chose to cash in and clear-cut … wiping out the bird as a regrettable collateral casualty.</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8</a:t>
            </a:fld>
            <a:endParaRPr lang="en-US"/>
          </a:p>
        </p:txBody>
      </p:sp>
    </p:spTree>
    <p:extLst>
      <p:ext uri="{BB962C8B-B14F-4D97-AF65-F5344CB8AC3E}">
        <p14:creationId xmlns:p14="http://schemas.microsoft.com/office/powerpoint/2010/main" val="318204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r>
              <a:rPr lang="en-US" b="0" i="0" dirty="0">
                <a:solidFill>
                  <a:srgbClr val="000000"/>
                </a:solidFill>
                <a:effectLst/>
                <a:latin typeface="source sans pro" panose="020B0503030403020204" pitchFamily="34" charset="0"/>
              </a:rPr>
              <a:t>John Fitzpatrick wrote in 2014, when considering the accidental or callous erasing of these remarkable creatures</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“How could society allow this to happen? The question will haunt and anger me all my life, as it should us all. But a far more important question merits our attention today: </a:t>
            </a:r>
            <a:r>
              <a:rPr lang="en-US" b="0" i="1" dirty="0">
                <a:solidFill>
                  <a:srgbClr val="000000"/>
                </a:solidFill>
                <a:effectLst/>
                <a:latin typeface="source sans pro" panose="020B0503030403020204" pitchFamily="34" charset="0"/>
              </a:rPr>
              <a:t>When will we stop doing this?</a:t>
            </a:r>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Where nature’s bounty seems limitless we still fail to control ourselves, as in the world’s fisheries. Pacific bluefin tuna have lost 96 percent of their population, yet we hunt them with abandon across the seas to fill cravings for sushi. From cod and grouper to sea bass and sharks, unconscionable overharvesting—aided by ever-advancing technology—continues to collapse fish populations while outcries for reduced harvests draw age-old scorn from fishermen and governments alike. Would it help if we started referring to marine fish as “Passenger Pigeons of the Sea?”</a:t>
            </a:r>
          </a:p>
          <a:p>
            <a:endParaRPr lang="en-US" dirty="0"/>
          </a:p>
          <a:p>
            <a:endParaRPr lang="en-US" dirty="0"/>
          </a:p>
          <a:p>
            <a:r>
              <a:rPr lang="en-US" dirty="0"/>
              <a:t>(John W. Fitzpatrick, “Living Bird”, Autumn 2014)</a:t>
            </a:r>
          </a:p>
          <a:p>
            <a:pPr marL="228600" indent="-228600" algn="l">
              <a:buAutoNum type="arabicParenBoth" startAt="2"/>
            </a:pPr>
            <a:endParaRPr lang="en-US" b="0" i="0" dirty="0">
              <a:solidFill>
                <a:srgbClr val="00000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9C235A58-D5F2-4587-8700-4EA368661AE4}" type="slidenum">
              <a:rPr lang="en-US" smtClean="0"/>
              <a:pPr/>
              <a:t>9</a:t>
            </a:fld>
            <a:endParaRPr lang="en-US"/>
          </a:p>
        </p:txBody>
      </p:sp>
    </p:spTree>
    <p:extLst>
      <p:ext uri="{BB962C8B-B14F-4D97-AF65-F5344CB8AC3E}">
        <p14:creationId xmlns:p14="http://schemas.microsoft.com/office/powerpoint/2010/main" val="109180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pic>
        <p:nvPicPr>
          <p:cNvPr id="10" name="Picture 9">
            <a:extLst>
              <a:ext uri="{FF2B5EF4-FFF2-40B4-BE49-F238E27FC236}">
                <a16:creationId xmlns:a16="http://schemas.microsoft.com/office/drawing/2014/main" id="{986B9AF0-BC79-42E2-9EDB-D0380A015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1"/>
            <a:ext cx="914400" cy="9939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5312A-540E-44D5-BADE-14888CC12A64}" type="datetime1">
              <a:rPr lang="en-US" smtClean="0"/>
              <a:t>19-Oct-23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A8F8F-F943-4536-97E3-D652B30F3CAB}" type="datetime1">
              <a:rPr lang="en-US" smtClean="0"/>
              <a:t>19-Oct-23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60955" y="6379779"/>
            <a:ext cx="2888845" cy="352294"/>
          </a:xfrm>
        </p:spPr>
        <p:txBody>
          <a:bodyPr/>
          <a:lstStyle>
            <a:lvl1pPr>
              <a:defRPr b="1">
                <a:solidFill>
                  <a:srgbClr val="0070C0"/>
                </a:solidFill>
              </a:defRPr>
            </a:lvl1pPr>
          </a:lstStyle>
          <a:p>
            <a:r>
              <a:rPr lang="en-US" dirty="0"/>
              <a:t>© 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AFDA6CDF-05AD-4BF3-BA0A-F932B4FE5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6"/>
            <a:ext cx="731520" cy="7951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B7825-9AD8-4E2C-8813-4788F6139580}" type="datetime1">
              <a:rPr lang="en-US" smtClean="0"/>
              <a:t>19-Oct-23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8222E-659A-477B-AE3F-0B112916BD86}" type="datetime1">
              <a:rPr lang="en-US" smtClean="0"/>
              <a:t>19-Oct-23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82132283-9154-49B5-A541-8CD3F32B4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0"/>
            <a:ext cx="731520" cy="7951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B3C17-5E2E-4212-9740-8015D8F4DBF5}" type="datetime1">
              <a:rPr lang="en-US" smtClean="0"/>
              <a:t>19-Oct-23</a:t>
            </a:fld>
            <a:endParaRPr lang="en-US"/>
          </a:p>
        </p:txBody>
      </p:sp>
      <p:sp>
        <p:nvSpPr>
          <p:cNvPr id="8" name="Footer Placeholder 7"/>
          <p:cNvSpPr>
            <a:spLocks noGrp="1"/>
          </p:cNvSpPr>
          <p:nvPr>
            <p:ph type="ftr" sz="quarter" idx="11"/>
          </p:nvPr>
        </p:nvSpPr>
        <p:spPr/>
        <p:txBody>
          <a:bodyPr/>
          <a:lstStyle/>
          <a:p>
            <a:r>
              <a:rPr lang="en-US"/>
              <a:t>www.EcoPhilly.org</a:t>
            </a:r>
          </a:p>
        </p:txBody>
      </p:sp>
      <p:sp>
        <p:nvSpPr>
          <p:cNvPr id="9" name="Slide Number Placeholder 8"/>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9A0685-0029-4ED3-B91A-27358CC8F7E2}" type="datetime1">
              <a:rPr lang="en-US" smtClean="0"/>
              <a:t>19-Oct-23</a:t>
            </a:fld>
            <a:endParaRPr lang="en-US"/>
          </a:p>
        </p:txBody>
      </p:sp>
      <p:sp>
        <p:nvSpPr>
          <p:cNvPr id="4" name="Footer Placeholder 3"/>
          <p:cNvSpPr>
            <a:spLocks noGrp="1"/>
          </p:cNvSpPr>
          <p:nvPr>
            <p:ph type="ftr" sz="quarter" idx="11"/>
          </p:nvPr>
        </p:nvSpPr>
        <p:spPr/>
        <p:txBody>
          <a:bodyPr/>
          <a:lstStyle/>
          <a:p>
            <a:r>
              <a:rPr lang="en-US"/>
              <a:t>www.EcoPhilly.org</a:t>
            </a:r>
          </a:p>
        </p:txBody>
      </p:sp>
      <p:sp>
        <p:nvSpPr>
          <p:cNvPr id="5" name="Slide Number Placeholder 4"/>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13A9E-AB19-4648-A7A2-D01FEE73B11E}" type="datetime1">
              <a:rPr lang="en-US" smtClean="0"/>
              <a:t>19-Oct-23</a:t>
            </a:fld>
            <a:endParaRPr lang="en-US"/>
          </a:p>
        </p:txBody>
      </p:sp>
      <p:sp>
        <p:nvSpPr>
          <p:cNvPr id="3" name="Footer Placeholder 2"/>
          <p:cNvSpPr>
            <a:spLocks noGrp="1"/>
          </p:cNvSpPr>
          <p:nvPr>
            <p:ph type="ftr" sz="quarter" idx="11"/>
          </p:nvPr>
        </p:nvSpPr>
        <p:spPr/>
        <p:txBody>
          <a:bodyPr/>
          <a:lstStyle/>
          <a:p>
            <a:r>
              <a:rPr lang="en-US"/>
              <a:t>www.EcoPhilly.org</a:t>
            </a:r>
          </a:p>
        </p:txBody>
      </p:sp>
      <p:sp>
        <p:nvSpPr>
          <p:cNvPr id="4" name="Slide Number Placeholder 3"/>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CCDF8C-6E3F-4A31-95A4-C7F64CAC13FF}" type="datetime1">
              <a:rPr lang="en-US" smtClean="0"/>
              <a:t>19-Oct-23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700DFB-17AE-441B-8B2B-5C869488DED8}" type="datetime1">
              <a:rPr lang="en-US" smtClean="0"/>
              <a:t>19-Oct-23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D2B6B-1F99-4038-83A3-91E3554961C5}" type="datetime1">
              <a:rPr lang="en-US" smtClean="0"/>
              <a:t>19-Oct-23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www.EcoPhilly.org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96A2EBE7-7B9E-4B69-8455-38ABF32F73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930"/>
            <a:ext cx="731520" cy="7951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1.mp3"/><Relationship Id="rId7" Type="http://schemas.openxmlformats.org/officeDocument/2006/relationships/image" Target="../media/image2.png"/><Relationship Id="rId2" Type="http://schemas.openxmlformats.org/officeDocument/2006/relationships/audio" Target="file:///C:\Users\humpy\Dropbox\Church,%20talks%20etc\nightingale.mp3" TargetMode="External"/><Relationship Id="rId1" Type="http://schemas.microsoft.com/office/2007/relationships/media" Target="file:///C:\Users\humpy\Dropbox\Church,%20talks%20etc\nightingale.mp3"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4.xml"/><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creativecommons.org/licenses/by/4.0/" TargetMode="External"/><Relationship Id="rId4" Type="http://schemas.openxmlformats.org/officeDocument/2006/relationships/hyperlink" Target="https://www.vexels.com/vectors/preview/74476/cartoon-wood-jungle-sign"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wildflower.or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plants.sc.egov.usda.gov/java/" TargetMode="External"/><Relationship Id="rId4" Type="http://schemas.openxmlformats.org/officeDocument/2006/relationships/hyperlink" Target="http://www.audubon.org/native-plant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waterfootprint.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seafoodwatch.org/"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www.msc.or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9.xml.rels><?xml version="1.0" encoding="UTF-8" standalone="yes"?>
<Relationships xmlns="http://schemas.openxmlformats.org/package/2006/relationships"><Relationship Id="rId3" Type="http://schemas.openxmlformats.org/officeDocument/2006/relationships/hyperlink" Target="http://www.birdsandbeans.com/"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rainforesttrust.or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2" Type="http://schemas.openxmlformats.org/officeDocument/2006/relationships/hyperlink" Target="https://www.ecophilly.or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4704F39-8787-4D27-BC17-84BCF9A883BF}"/>
              </a:ext>
            </a:extLst>
          </p:cNvPr>
          <p:cNvSpPr>
            <a:spLocks noGrp="1" noChangeArrowheads="1"/>
          </p:cNvSpPr>
          <p:nvPr>
            <p:ph type="ctrTitle"/>
          </p:nvPr>
        </p:nvSpPr>
        <p:spPr>
          <a:xfrm>
            <a:off x="685800" y="1103731"/>
            <a:ext cx="7772400" cy="1470025"/>
          </a:xfrm>
        </p:spPr>
        <p:txBody>
          <a:bodyPr/>
          <a:lstStyle/>
          <a:p>
            <a:pPr eaLnBrk="1" hangingPunct="1"/>
            <a:r>
              <a:rPr lang="en-US" altLang="en-US" sz="4000" dirty="0"/>
              <a:t>A Catholic Christian Response to the Biodiversity Crisis</a:t>
            </a:r>
            <a:endParaRPr lang="en-GB" altLang="en-US" sz="4000" dirty="0"/>
          </a:p>
        </p:txBody>
      </p:sp>
      <p:pic>
        <p:nvPicPr>
          <p:cNvPr id="2" name="nightingale.mp3">
            <a:hlinkClick r:id="" action="ppaction://media"/>
            <a:extLst>
              <a:ext uri="{FF2B5EF4-FFF2-40B4-BE49-F238E27FC236}">
                <a16:creationId xmlns:a16="http://schemas.microsoft.com/office/drawing/2014/main" id="{C2BB2AD9-8846-4B8F-8AAE-44072030F158}"/>
              </a:ext>
            </a:extLst>
          </p:cNvPr>
          <p:cNvPicPr>
            <a:picLocks noChangeAspect="1"/>
          </p:cNvPicPr>
          <p:nvPr>
            <a:audioFile r:link="rId2"/>
            <p:extLst>
              <p:ext uri="{DAA4B4D4-6D71-4841-9C94-3DE7FCFB9230}">
                <p14:media xmlns:p14="http://schemas.microsoft.com/office/powerpoint/2010/main" r:link="rId1"/>
              </p:ext>
            </p:extLst>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5029200"/>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9226C36-55DF-424F-A558-BDA94B45EB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0720" y="3621405"/>
            <a:ext cx="5212080" cy="2931795"/>
          </a:xfrm>
          <a:prstGeom prst="rect">
            <a:avLst/>
          </a:prstGeom>
        </p:spPr>
      </p:pic>
      <p:pic>
        <p:nvPicPr>
          <p:cNvPr id="5" name="nightingale">
            <a:hlinkClick r:id="" action="ppaction://media"/>
            <a:extLst>
              <a:ext uri="{FF2B5EF4-FFF2-40B4-BE49-F238E27FC236}">
                <a16:creationId xmlns:a16="http://schemas.microsoft.com/office/drawing/2014/main" id="{FE16FDF7-E6EA-AE34-DB21-0BE0776C56B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98"/>
    </mc:Choice>
    <mc:Fallback xmlns="">
      <p:transition spd="slow" advTm="879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5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normAutofit/>
          </a:bodyPr>
          <a:lstStyle/>
          <a:p>
            <a:r>
              <a:rPr lang="en-US" dirty="0"/>
              <a:t>The fragility of a species</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lstStyle/>
          <a:p>
            <a:r>
              <a:rPr lang="en-US" dirty="0"/>
              <a:t>Just because something is common now, doesn’t mean it will be around forever</a:t>
            </a:r>
          </a:p>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10</a:t>
            </a:fld>
            <a:endParaRPr lang="en-US"/>
          </a:p>
        </p:txBody>
      </p:sp>
      <p:pic>
        <p:nvPicPr>
          <p:cNvPr id="8" name="Picture 7">
            <a:extLst>
              <a:ext uri="{FF2B5EF4-FFF2-40B4-BE49-F238E27FC236}">
                <a16:creationId xmlns:a16="http://schemas.microsoft.com/office/drawing/2014/main" id="{9A69F5B4-A4B5-E46E-549C-A7661BFD2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6" y="2931885"/>
            <a:ext cx="4876800" cy="3657600"/>
          </a:xfrm>
          <a:prstGeom prst="rect">
            <a:avLst/>
          </a:prstGeom>
        </p:spPr>
      </p:pic>
      <p:sp>
        <p:nvSpPr>
          <p:cNvPr id="9" name="TextBox 8">
            <a:extLst>
              <a:ext uri="{FF2B5EF4-FFF2-40B4-BE49-F238E27FC236}">
                <a16:creationId xmlns:a16="http://schemas.microsoft.com/office/drawing/2014/main" id="{D8924CE5-5D6D-884F-5043-D1EE4858F6AB}"/>
              </a:ext>
            </a:extLst>
          </p:cNvPr>
          <p:cNvSpPr txBox="1"/>
          <p:nvPr/>
        </p:nvSpPr>
        <p:spPr>
          <a:xfrm>
            <a:off x="7431314" y="5756831"/>
            <a:ext cx="1432529" cy="923330"/>
          </a:xfrm>
          <a:prstGeom prst="rect">
            <a:avLst/>
          </a:prstGeom>
          <a:noFill/>
        </p:spPr>
        <p:txBody>
          <a:bodyPr wrap="square" rtlCol="0">
            <a:spAutoFit/>
          </a:bodyPr>
          <a:lstStyle/>
          <a:p>
            <a:r>
              <a:rPr lang="en-US" dirty="0"/>
              <a:t>Yellow-Breasted Bunting</a:t>
            </a:r>
          </a:p>
        </p:txBody>
      </p:sp>
    </p:spTree>
    <p:extLst>
      <p:ext uri="{BB962C8B-B14F-4D97-AF65-F5344CB8AC3E}">
        <p14:creationId xmlns:p14="http://schemas.microsoft.com/office/powerpoint/2010/main" val="2895354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lstStyle/>
          <a:p>
            <a:r>
              <a:rPr lang="en-US" dirty="0"/>
              <a:t>The fragility of a species</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lstStyle/>
          <a:p>
            <a:r>
              <a:rPr lang="en-US" dirty="0"/>
              <a:t>Just because everyone knows the animal is endangered, that doesn’t mean it will be saved</a:t>
            </a:r>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11</a:t>
            </a:fld>
            <a:endParaRPr lang="en-US"/>
          </a:p>
        </p:txBody>
      </p:sp>
      <p:pic>
        <p:nvPicPr>
          <p:cNvPr id="13" name="Picture 12">
            <a:extLst>
              <a:ext uri="{FF2B5EF4-FFF2-40B4-BE49-F238E27FC236}">
                <a16:creationId xmlns:a16="http://schemas.microsoft.com/office/drawing/2014/main" id="{B00FF2FA-347A-8E9E-795A-37FFC63DD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5" y="3293471"/>
            <a:ext cx="6583680" cy="3049961"/>
          </a:xfrm>
          <a:prstGeom prst="rect">
            <a:avLst/>
          </a:prstGeom>
        </p:spPr>
      </p:pic>
    </p:spTree>
    <p:extLst>
      <p:ext uri="{BB962C8B-B14F-4D97-AF65-F5344CB8AC3E}">
        <p14:creationId xmlns:p14="http://schemas.microsoft.com/office/powerpoint/2010/main" val="128152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lstStyle/>
          <a:p>
            <a:r>
              <a:rPr lang="en-US" dirty="0"/>
              <a:t>The fragility of a species</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12</a:t>
            </a:fld>
            <a:endParaRPr lang="en-US"/>
          </a:p>
        </p:txBody>
      </p:sp>
      <p:pic>
        <p:nvPicPr>
          <p:cNvPr id="13" name="Picture 12">
            <a:extLst>
              <a:ext uri="{FF2B5EF4-FFF2-40B4-BE49-F238E27FC236}">
                <a16:creationId xmlns:a16="http://schemas.microsoft.com/office/drawing/2014/main" id="{B00FF2FA-347A-8E9E-795A-37FFC63DD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692214"/>
            <a:ext cx="7498080" cy="3473571"/>
          </a:xfrm>
          <a:prstGeom prst="rect">
            <a:avLst/>
          </a:prstGeom>
        </p:spPr>
      </p:pic>
      <p:sp>
        <p:nvSpPr>
          <p:cNvPr id="6" name="Rectangle 5">
            <a:extLst>
              <a:ext uri="{FF2B5EF4-FFF2-40B4-BE49-F238E27FC236}">
                <a16:creationId xmlns:a16="http://schemas.microsoft.com/office/drawing/2014/main" id="{2287519B-D050-1DB4-C07C-9F4663556811}"/>
              </a:ext>
            </a:extLst>
          </p:cNvPr>
          <p:cNvSpPr/>
          <p:nvPr/>
        </p:nvSpPr>
        <p:spPr>
          <a:xfrm>
            <a:off x="1380564" y="1963281"/>
            <a:ext cx="633337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C00000"/>
                </a:solidFill>
                <a:effectLst>
                  <a:outerShdw dist="38100" dir="2640000" algn="bl" rotWithShape="0">
                    <a:schemeClr val="accent1"/>
                  </a:outerShdw>
                </a:effectLst>
              </a:rPr>
              <a:t>Just 20 alive on Earth</a:t>
            </a:r>
          </a:p>
        </p:txBody>
      </p:sp>
    </p:spTree>
    <p:extLst>
      <p:ext uri="{BB962C8B-B14F-4D97-AF65-F5344CB8AC3E}">
        <p14:creationId xmlns:p14="http://schemas.microsoft.com/office/powerpoint/2010/main" val="267552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13</a:t>
            </a:fld>
            <a:endParaRPr lang="en-US"/>
          </a:p>
        </p:txBody>
      </p:sp>
      <p:pic>
        <p:nvPicPr>
          <p:cNvPr id="11" name="Picture 10">
            <a:extLst>
              <a:ext uri="{FF2B5EF4-FFF2-40B4-BE49-F238E27FC236}">
                <a16:creationId xmlns:a16="http://schemas.microsoft.com/office/drawing/2014/main" id="{1DC7CF4E-E614-714E-EA6A-92B679F1C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934" y="522876"/>
            <a:ext cx="3426555" cy="2286000"/>
          </a:xfrm>
          <a:prstGeom prst="rect">
            <a:avLst/>
          </a:prstGeom>
        </p:spPr>
      </p:pic>
      <p:pic>
        <p:nvPicPr>
          <p:cNvPr id="13" name="Picture 12">
            <a:extLst>
              <a:ext uri="{FF2B5EF4-FFF2-40B4-BE49-F238E27FC236}">
                <a16:creationId xmlns:a16="http://schemas.microsoft.com/office/drawing/2014/main" id="{F6087486-0FEA-44FE-EFEC-0FDE13CD6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834" y="592736"/>
            <a:ext cx="3445038" cy="2286000"/>
          </a:xfrm>
          <a:prstGeom prst="rect">
            <a:avLst/>
          </a:prstGeom>
        </p:spPr>
      </p:pic>
      <p:pic>
        <p:nvPicPr>
          <p:cNvPr id="22" name="Picture 21">
            <a:extLst>
              <a:ext uri="{FF2B5EF4-FFF2-40B4-BE49-F238E27FC236}">
                <a16:creationId xmlns:a16="http://schemas.microsoft.com/office/drawing/2014/main" id="{AEF92F79-F74E-34BF-1968-3218AC520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8941" y="2998686"/>
            <a:ext cx="3017520" cy="3875508"/>
          </a:xfrm>
          <a:prstGeom prst="rect">
            <a:avLst/>
          </a:prstGeom>
        </p:spPr>
      </p:pic>
      <p:pic>
        <p:nvPicPr>
          <p:cNvPr id="26" name="Picture 25">
            <a:extLst>
              <a:ext uri="{FF2B5EF4-FFF2-40B4-BE49-F238E27FC236}">
                <a16:creationId xmlns:a16="http://schemas.microsoft.com/office/drawing/2014/main" id="{A3FC1299-99A0-833F-82A2-CE5998C43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72" y="3064369"/>
            <a:ext cx="3017520" cy="3530296"/>
          </a:xfrm>
          <a:prstGeom prst="rect">
            <a:avLst/>
          </a:prstGeom>
        </p:spPr>
      </p:pic>
      <p:sp>
        <p:nvSpPr>
          <p:cNvPr id="9" name="Rectangle 8">
            <a:extLst>
              <a:ext uri="{FF2B5EF4-FFF2-40B4-BE49-F238E27FC236}">
                <a16:creationId xmlns:a16="http://schemas.microsoft.com/office/drawing/2014/main" id="{705E4D52-5AAA-C1F1-88B3-EF279CE0BB0C}"/>
              </a:ext>
            </a:extLst>
          </p:cNvPr>
          <p:cNvSpPr/>
          <p:nvPr/>
        </p:nvSpPr>
        <p:spPr>
          <a:xfrm>
            <a:off x="1523996" y="2859747"/>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842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14</a:t>
            </a:fld>
            <a:endParaRPr lang="en-US"/>
          </a:p>
        </p:txBody>
      </p:sp>
      <p:pic>
        <p:nvPicPr>
          <p:cNvPr id="18" name="Picture 17">
            <a:extLst>
              <a:ext uri="{FF2B5EF4-FFF2-40B4-BE49-F238E27FC236}">
                <a16:creationId xmlns:a16="http://schemas.microsoft.com/office/drawing/2014/main" id="{662EAEEC-A3CD-D9D5-FE23-91A1FAAEC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775" y="1144026"/>
            <a:ext cx="5303520" cy="5303520"/>
          </a:xfrm>
          <a:prstGeom prst="rect">
            <a:avLst/>
          </a:prstGeom>
        </p:spPr>
      </p:pic>
      <p:sp>
        <p:nvSpPr>
          <p:cNvPr id="3" name="Rectangle 2">
            <a:extLst>
              <a:ext uri="{FF2B5EF4-FFF2-40B4-BE49-F238E27FC236}">
                <a16:creationId xmlns:a16="http://schemas.microsoft.com/office/drawing/2014/main" id="{2406A664-8D24-2D65-652B-0F606FBBAE74}"/>
              </a:ext>
            </a:extLst>
          </p:cNvPr>
          <p:cNvSpPr/>
          <p:nvPr/>
        </p:nvSpPr>
        <p:spPr>
          <a:xfrm>
            <a:off x="4715448" y="2859747"/>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3012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15</a:t>
            </a:fld>
            <a:endParaRPr lang="en-US"/>
          </a:p>
        </p:txBody>
      </p:sp>
      <p:pic>
        <p:nvPicPr>
          <p:cNvPr id="20" name="Picture 19">
            <a:extLst>
              <a:ext uri="{FF2B5EF4-FFF2-40B4-BE49-F238E27FC236}">
                <a16:creationId xmlns:a16="http://schemas.microsoft.com/office/drawing/2014/main" id="{769C487B-9A19-7D93-FED6-9A901989C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50" y="2618547"/>
            <a:ext cx="6884899" cy="4389120"/>
          </a:xfrm>
          <a:prstGeom prst="rect">
            <a:avLst/>
          </a:prstGeom>
        </p:spPr>
      </p:pic>
      <p:sp>
        <p:nvSpPr>
          <p:cNvPr id="3" name="Rectangle 2">
            <a:extLst>
              <a:ext uri="{FF2B5EF4-FFF2-40B4-BE49-F238E27FC236}">
                <a16:creationId xmlns:a16="http://schemas.microsoft.com/office/drawing/2014/main" id="{883DAC56-4BD8-971C-128E-A05702CB9A70}"/>
              </a:ext>
            </a:extLst>
          </p:cNvPr>
          <p:cNvSpPr/>
          <p:nvPr/>
        </p:nvSpPr>
        <p:spPr>
          <a:xfrm>
            <a:off x="1523996" y="1246113"/>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0533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16</a:t>
            </a:fld>
            <a:endParaRPr lang="en-US"/>
          </a:p>
        </p:txBody>
      </p:sp>
      <p:pic>
        <p:nvPicPr>
          <p:cNvPr id="24" name="Picture 23">
            <a:extLst>
              <a:ext uri="{FF2B5EF4-FFF2-40B4-BE49-F238E27FC236}">
                <a16:creationId xmlns:a16="http://schemas.microsoft.com/office/drawing/2014/main" id="{43866518-CF81-FCE0-3728-0150D9F7A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156" y="1510392"/>
            <a:ext cx="4237044" cy="5303520"/>
          </a:xfrm>
          <a:prstGeom prst="rect">
            <a:avLst/>
          </a:prstGeom>
        </p:spPr>
      </p:pic>
      <p:sp>
        <p:nvSpPr>
          <p:cNvPr id="3" name="Rectangle 2">
            <a:extLst>
              <a:ext uri="{FF2B5EF4-FFF2-40B4-BE49-F238E27FC236}">
                <a16:creationId xmlns:a16="http://schemas.microsoft.com/office/drawing/2014/main" id="{53D569DA-6859-CCAD-86BB-F20D8C3DF750}"/>
              </a:ext>
            </a:extLst>
          </p:cNvPr>
          <p:cNvSpPr/>
          <p:nvPr/>
        </p:nvSpPr>
        <p:spPr>
          <a:xfrm>
            <a:off x="4643704" y="1676404"/>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9227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17</a:t>
            </a:fld>
            <a:endParaRPr lang="en-US"/>
          </a:p>
        </p:txBody>
      </p:sp>
      <p:pic>
        <p:nvPicPr>
          <p:cNvPr id="7" name="Picture 6">
            <a:extLst>
              <a:ext uri="{FF2B5EF4-FFF2-40B4-BE49-F238E27FC236}">
                <a16:creationId xmlns:a16="http://schemas.microsoft.com/office/drawing/2014/main" id="{DBA3DBB6-9C18-ACC9-8540-6B46C018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53" y="1175436"/>
            <a:ext cx="6944694" cy="4829849"/>
          </a:xfrm>
          <a:prstGeom prst="rect">
            <a:avLst/>
          </a:prstGeom>
        </p:spPr>
      </p:pic>
      <p:sp>
        <p:nvSpPr>
          <p:cNvPr id="3" name="Rectangle 2">
            <a:extLst>
              <a:ext uri="{FF2B5EF4-FFF2-40B4-BE49-F238E27FC236}">
                <a16:creationId xmlns:a16="http://schemas.microsoft.com/office/drawing/2014/main" id="{0C2307E2-8B51-8A6A-54C2-A517EBF8F3CC}"/>
              </a:ext>
            </a:extLst>
          </p:cNvPr>
          <p:cNvSpPr/>
          <p:nvPr/>
        </p:nvSpPr>
        <p:spPr>
          <a:xfrm>
            <a:off x="4643704" y="6069107"/>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59893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18</a:t>
            </a:fld>
            <a:endParaRPr lang="en-US"/>
          </a:p>
        </p:txBody>
      </p:sp>
      <p:pic>
        <p:nvPicPr>
          <p:cNvPr id="6" name="Picture 5">
            <a:extLst>
              <a:ext uri="{FF2B5EF4-FFF2-40B4-BE49-F238E27FC236}">
                <a16:creationId xmlns:a16="http://schemas.microsoft.com/office/drawing/2014/main" id="{A9FDFCE9-7035-671B-8307-781B7DCB3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732" y="1524373"/>
            <a:ext cx="6949440" cy="4389727"/>
          </a:xfrm>
          <a:prstGeom prst="rect">
            <a:avLst/>
          </a:prstGeom>
        </p:spPr>
      </p:pic>
      <p:sp>
        <p:nvSpPr>
          <p:cNvPr id="3" name="Rectangle 2">
            <a:extLst>
              <a:ext uri="{FF2B5EF4-FFF2-40B4-BE49-F238E27FC236}">
                <a16:creationId xmlns:a16="http://schemas.microsoft.com/office/drawing/2014/main" id="{D55F2753-8E76-A608-15F2-68CFB81F4612}"/>
              </a:ext>
            </a:extLst>
          </p:cNvPr>
          <p:cNvSpPr/>
          <p:nvPr/>
        </p:nvSpPr>
        <p:spPr>
          <a:xfrm>
            <a:off x="1255045" y="5423647"/>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5825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19</a:t>
            </a:fld>
            <a:endParaRPr lang="en-US"/>
          </a:p>
        </p:txBody>
      </p:sp>
      <p:pic>
        <p:nvPicPr>
          <p:cNvPr id="6" name="Picture 5">
            <a:extLst>
              <a:ext uri="{FF2B5EF4-FFF2-40B4-BE49-F238E27FC236}">
                <a16:creationId xmlns:a16="http://schemas.microsoft.com/office/drawing/2014/main" id="{55D8FD60-449D-0F34-28DE-B68C19639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114425"/>
            <a:ext cx="6934200" cy="4629150"/>
          </a:xfrm>
          <a:prstGeom prst="rect">
            <a:avLst/>
          </a:prstGeom>
        </p:spPr>
      </p:pic>
      <p:sp>
        <p:nvSpPr>
          <p:cNvPr id="3" name="Rectangle 2">
            <a:extLst>
              <a:ext uri="{FF2B5EF4-FFF2-40B4-BE49-F238E27FC236}">
                <a16:creationId xmlns:a16="http://schemas.microsoft.com/office/drawing/2014/main" id="{71947DC1-FDA6-A74E-7034-EFB98BF1C090}"/>
              </a:ext>
            </a:extLst>
          </p:cNvPr>
          <p:cNvSpPr/>
          <p:nvPr/>
        </p:nvSpPr>
        <p:spPr>
          <a:xfrm>
            <a:off x="1255045" y="5423647"/>
            <a:ext cx="633337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rgbClr val="C00000"/>
                </a:solidFill>
                <a:effectLst>
                  <a:outerShdw dist="38100" dir="2640000" algn="bl" rotWithShape="0">
                    <a:schemeClr val="accent1"/>
                  </a:outerShdw>
                </a:effectLst>
              </a:rPr>
              <a:t>EXTINCT</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9052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4704F39-8787-4D27-BC17-84BCF9A883BF}"/>
              </a:ext>
            </a:extLst>
          </p:cNvPr>
          <p:cNvSpPr>
            <a:spLocks noGrp="1" noChangeArrowheads="1"/>
          </p:cNvSpPr>
          <p:nvPr>
            <p:ph type="ctrTitle"/>
          </p:nvPr>
        </p:nvSpPr>
        <p:spPr>
          <a:xfrm>
            <a:off x="685800" y="1087685"/>
            <a:ext cx="7772400" cy="1470025"/>
          </a:xfrm>
        </p:spPr>
        <p:txBody>
          <a:bodyPr/>
          <a:lstStyle/>
          <a:p>
            <a:pPr eaLnBrk="1" hangingPunct="1"/>
            <a:r>
              <a:rPr lang="en-US" altLang="en-US" sz="4000" dirty="0"/>
              <a:t>A Catholic Christian Response to the Biodiversity Crisis</a:t>
            </a:r>
            <a:endParaRPr lang="en-GB" altLang="en-US" sz="4000" dirty="0"/>
          </a:p>
        </p:txBody>
      </p:sp>
      <p:pic>
        <p:nvPicPr>
          <p:cNvPr id="3" name="Tree being cut down">
            <a:hlinkClick r:id="" action="ppaction://media"/>
            <a:extLst>
              <a:ext uri="{FF2B5EF4-FFF2-40B4-BE49-F238E27FC236}">
                <a16:creationId xmlns:a16="http://schemas.microsoft.com/office/drawing/2014/main" id="{75DC251E-7EDA-4E0F-8190-BE5C2A538B8F}"/>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5800" y="4782502"/>
            <a:ext cx="228600" cy="228600"/>
          </a:xfrm>
          <a:prstGeom prst="rect">
            <a:avLst/>
          </a:prstGeom>
        </p:spPr>
      </p:pic>
      <p:pic>
        <p:nvPicPr>
          <p:cNvPr id="6" name="Picture 5">
            <a:extLst>
              <a:ext uri="{FF2B5EF4-FFF2-40B4-BE49-F238E27FC236}">
                <a16:creationId xmlns:a16="http://schemas.microsoft.com/office/drawing/2014/main" id="{BA4150AF-C74C-410F-9FAE-116952FC95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47672" y="3611880"/>
            <a:ext cx="5201920" cy="2926080"/>
          </a:xfrm>
          <a:prstGeom prst="rect">
            <a:avLst/>
          </a:prstGeom>
        </p:spPr>
      </p:pic>
    </p:spTree>
    <p:extLst>
      <p:ext uri="{BB962C8B-B14F-4D97-AF65-F5344CB8AC3E}">
        <p14:creationId xmlns:p14="http://schemas.microsoft.com/office/powerpoint/2010/main" val="13048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8441F01-1AB6-4D97-88B2-D329C95A2394}"/>
              </a:ext>
            </a:extLst>
          </p:cNvPr>
          <p:cNvSpPr>
            <a:spLocks noGrp="1" noChangeArrowheads="1"/>
          </p:cNvSpPr>
          <p:nvPr>
            <p:ph type="ctrTitle"/>
          </p:nvPr>
        </p:nvSpPr>
        <p:spPr/>
        <p:txBody>
          <a:bodyPr/>
          <a:lstStyle/>
          <a:p>
            <a:pPr eaLnBrk="1" hangingPunct="1"/>
            <a:r>
              <a:rPr lang="en-US" altLang="en-US" dirty="0"/>
              <a:t>Iconic species on the brink</a:t>
            </a:r>
          </a:p>
        </p:txBody>
      </p:sp>
    </p:spTree>
    <p:extLst>
      <p:ext uri="{BB962C8B-B14F-4D97-AF65-F5344CB8AC3E}">
        <p14:creationId xmlns:p14="http://schemas.microsoft.com/office/powerpoint/2010/main" val="311726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3E01-D1BA-4522-ADC8-0D9995BEBF6E}"/>
              </a:ext>
            </a:extLst>
          </p:cNvPr>
          <p:cNvSpPr>
            <a:spLocks noGrp="1"/>
          </p:cNvSpPr>
          <p:nvPr>
            <p:ph type="title"/>
          </p:nvPr>
        </p:nvSpPr>
        <p:spPr>
          <a:xfrm>
            <a:off x="368300" y="274638"/>
            <a:ext cx="8229600" cy="1143000"/>
          </a:xfrm>
        </p:spPr>
        <p:txBody>
          <a:bodyPr>
            <a:noAutofit/>
          </a:bodyPr>
          <a:lstStyle/>
          <a:p>
            <a:r>
              <a:rPr lang="en-US" sz="3800" dirty="0"/>
              <a:t>Keystone, iconic animals on the very brink of extinction</a:t>
            </a:r>
          </a:p>
        </p:txBody>
      </p:sp>
      <p:pic>
        <p:nvPicPr>
          <p:cNvPr id="6" name="Content Placeholder 4">
            <a:extLst>
              <a:ext uri="{FF2B5EF4-FFF2-40B4-BE49-F238E27FC236}">
                <a16:creationId xmlns:a16="http://schemas.microsoft.com/office/drawing/2014/main" id="{F3D8AA98-7E90-4D02-888C-E71B037355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51" y="2674938"/>
            <a:ext cx="3373950" cy="1828800"/>
          </a:xfrm>
          <a:prstGeom prst="rect">
            <a:avLst/>
          </a:prstGeom>
        </p:spPr>
      </p:pic>
      <p:sp>
        <p:nvSpPr>
          <p:cNvPr id="3" name="Footer Placeholder 2">
            <a:extLst>
              <a:ext uri="{FF2B5EF4-FFF2-40B4-BE49-F238E27FC236}">
                <a16:creationId xmlns:a16="http://schemas.microsoft.com/office/drawing/2014/main" id="{918DECAC-94E0-468D-808D-206270D218AF}"/>
              </a:ext>
            </a:extLst>
          </p:cNvPr>
          <p:cNvSpPr>
            <a:spLocks noGrp="1"/>
          </p:cNvSpPr>
          <p:nvPr>
            <p:ph type="ftr" sz="quarter" idx="11"/>
          </p:nvPr>
        </p:nvSpPr>
        <p:spPr/>
        <p:txBody>
          <a:bodyPr/>
          <a:lstStyle/>
          <a:p>
            <a:r>
              <a:rPr lang="en-US"/>
              <a:t>www.EcoPhilly.org</a:t>
            </a:r>
            <a:endParaRPr lang="en-US" dirty="0"/>
          </a:p>
        </p:txBody>
      </p:sp>
      <p:sp>
        <p:nvSpPr>
          <p:cNvPr id="8" name="Slide Number Placeholder 7">
            <a:extLst>
              <a:ext uri="{FF2B5EF4-FFF2-40B4-BE49-F238E27FC236}">
                <a16:creationId xmlns:a16="http://schemas.microsoft.com/office/drawing/2014/main" id="{2D9DF255-26FA-486A-9B3B-EC8F60FBB36A}"/>
              </a:ext>
            </a:extLst>
          </p:cNvPr>
          <p:cNvSpPr>
            <a:spLocks noGrp="1"/>
          </p:cNvSpPr>
          <p:nvPr>
            <p:ph type="sldNum" sz="quarter" idx="12"/>
          </p:nvPr>
        </p:nvSpPr>
        <p:spPr/>
        <p:txBody>
          <a:bodyPr/>
          <a:lstStyle/>
          <a:p>
            <a:fld id="{C58FD98D-BF78-4FF1-9D7F-5E85A7961EF8}" type="slidenum">
              <a:rPr lang="en-US" smtClean="0"/>
              <a:pPr/>
              <a:t>21</a:t>
            </a:fld>
            <a:endParaRPr lang="en-US"/>
          </a:p>
        </p:txBody>
      </p:sp>
      <p:pic>
        <p:nvPicPr>
          <p:cNvPr id="12" name="Picture 11">
            <a:extLst>
              <a:ext uri="{FF2B5EF4-FFF2-40B4-BE49-F238E27FC236}">
                <a16:creationId xmlns:a16="http://schemas.microsoft.com/office/drawing/2014/main" id="{772797A7-D106-49D9-AE8D-A1EAED22015D}"/>
              </a:ext>
            </a:extLst>
          </p:cNvPr>
          <p:cNvPicPr>
            <a:picLocks noChangeAspect="1"/>
          </p:cNvPicPr>
          <p:nvPr/>
        </p:nvPicPr>
        <p:blipFill rotWithShape="1">
          <a:blip r:embed="rId4">
            <a:extLst>
              <a:ext uri="{28A0092B-C50C-407E-A947-70E740481C1C}">
                <a14:useLocalDpi xmlns:a14="http://schemas.microsoft.com/office/drawing/2010/main" val="0"/>
              </a:ext>
            </a:extLst>
          </a:blip>
          <a:srcRect t="24963"/>
          <a:stretch/>
        </p:blipFill>
        <p:spPr>
          <a:xfrm>
            <a:off x="222747" y="1907667"/>
            <a:ext cx="8686800" cy="4358113"/>
          </a:xfrm>
          <a:prstGeom prst="rect">
            <a:avLst/>
          </a:prstGeom>
        </p:spPr>
      </p:pic>
    </p:spTree>
    <p:extLst>
      <p:ext uri="{BB962C8B-B14F-4D97-AF65-F5344CB8AC3E}">
        <p14:creationId xmlns:p14="http://schemas.microsoft.com/office/powerpoint/2010/main" val="26881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1A7B-5F3E-E9BA-EE36-30BC5C39277B}"/>
              </a:ext>
            </a:extLst>
          </p:cNvPr>
          <p:cNvSpPr>
            <a:spLocks noGrp="1"/>
          </p:cNvSpPr>
          <p:nvPr>
            <p:ph type="ctrTitle"/>
          </p:nvPr>
        </p:nvSpPr>
        <p:spPr/>
        <p:txBody>
          <a:bodyPr/>
          <a:lstStyle/>
          <a:p>
            <a:r>
              <a:rPr lang="en-US" dirty="0"/>
              <a:t>Rainforests</a:t>
            </a:r>
          </a:p>
        </p:txBody>
      </p:sp>
      <p:sp>
        <p:nvSpPr>
          <p:cNvPr id="3" name="Subtitle 2">
            <a:extLst>
              <a:ext uri="{FF2B5EF4-FFF2-40B4-BE49-F238E27FC236}">
                <a16:creationId xmlns:a16="http://schemas.microsoft.com/office/drawing/2014/main" id="{BCA39E73-0DE7-4201-A3C8-A9FBB580A1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926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p:txBody>
          <a:bodyPr/>
          <a:lstStyle/>
          <a:p>
            <a:r>
              <a:rPr lang="en-US" dirty="0"/>
              <a:t>Rainforests</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p:txBody>
          <a:bodyPr>
            <a:normAutofit/>
          </a:bodyPr>
          <a:lstStyle/>
          <a:p>
            <a:r>
              <a:rPr lang="en-US" dirty="0"/>
              <a:t>Jewels of biodiversity</a:t>
            </a:r>
          </a:p>
          <a:p>
            <a:r>
              <a:rPr lang="en-US" altLang="en-US" dirty="0"/>
              <a:t>Beautiful and </a:t>
            </a:r>
            <a:r>
              <a:rPr lang="en-US" altLang="en-US" u="sng" dirty="0">
                <a:solidFill>
                  <a:srgbClr val="FF0000"/>
                </a:solidFill>
              </a:rPr>
              <a:t>indispensable</a:t>
            </a:r>
            <a:endParaRPr lang="en-US" altLang="en-US" dirty="0"/>
          </a:p>
          <a:p>
            <a:pPr eaLnBrk="1" hangingPunct="1"/>
            <a:r>
              <a:rPr lang="en-US" altLang="en-US" sz="2800" dirty="0"/>
              <a:t>Threatened by:</a:t>
            </a:r>
            <a:endParaRPr lang="en-US" altLang="en-US" sz="2800" u="sng" dirty="0">
              <a:solidFill>
                <a:srgbClr val="FF0000"/>
              </a:solidFill>
            </a:endParaRPr>
          </a:p>
          <a:p>
            <a:pPr lvl="1" eaLnBrk="1" hangingPunct="1"/>
            <a:r>
              <a:rPr lang="en-US" altLang="en-US" sz="2400" dirty="0"/>
              <a:t>Destruction for timber </a:t>
            </a:r>
          </a:p>
          <a:p>
            <a:pPr lvl="1" eaLnBrk="1" hangingPunct="1"/>
            <a:r>
              <a:rPr lang="en-US" altLang="en-US" sz="2400" dirty="0"/>
              <a:t>Oil palm plantations</a:t>
            </a:r>
          </a:p>
          <a:p>
            <a:pPr lvl="1" eaLnBrk="1" hangingPunct="1"/>
            <a:r>
              <a:rPr lang="en-US" altLang="en-US" sz="2400" dirty="0"/>
              <a:t>Cattle grazing</a:t>
            </a:r>
          </a:p>
          <a:p>
            <a:pPr lvl="1" eaLnBrk="1" hangingPunct="1"/>
            <a:r>
              <a:rPr lang="en-US" altLang="en-US" sz="2400" dirty="0"/>
              <a:t>Soybean production</a:t>
            </a:r>
          </a:p>
          <a:p>
            <a:pPr lvl="1" eaLnBrk="1" hangingPunct="1"/>
            <a:r>
              <a:rPr lang="en-US" altLang="en-US" sz="2400" dirty="0"/>
              <a:t>Coffee production</a:t>
            </a:r>
          </a:p>
          <a:p>
            <a:pPr marL="914400" lvl="2" indent="0">
              <a:buNone/>
            </a:pPr>
            <a:r>
              <a:rPr lang="en-US" sz="2000" dirty="0"/>
              <a:t>(</a:t>
            </a:r>
            <a:r>
              <a:rPr lang="en-US" sz="2000" i="1" dirty="0"/>
              <a:t>Laudato Si’, </a:t>
            </a:r>
            <a:r>
              <a:rPr lang="en-US" sz="2000" dirty="0"/>
              <a:t>#38, #39)</a:t>
            </a:r>
            <a:endParaRPr lang="en-US" altLang="en-US" sz="2000" b="1" dirty="0">
              <a:solidFill>
                <a:srgbClr val="FF0000"/>
              </a:solidFill>
            </a:endParaRPr>
          </a:p>
          <a:p>
            <a:endParaRPr lang="en-US" dirty="0"/>
          </a:p>
        </p:txBody>
      </p:sp>
      <p:sp>
        <p:nvSpPr>
          <p:cNvPr id="4" name="Footer Placeholder 3">
            <a:extLst>
              <a:ext uri="{FF2B5EF4-FFF2-40B4-BE49-F238E27FC236}">
                <a16:creationId xmlns:a16="http://schemas.microsoft.com/office/drawing/2014/main" id="{A46459E7-4849-42BA-9DBB-50CA06179E7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FBE2888A-080B-4708-A6BC-732092027F66}"/>
              </a:ext>
            </a:extLst>
          </p:cNvPr>
          <p:cNvSpPr>
            <a:spLocks noGrp="1"/>
          </p:cNvSpPr>
          <p:nvPr>
            <p:ph type="sldNum" sz="quarter" idx="12"/>
          </p:nvPr>
        </p:nvSpPr>
        <p:spPr/>
        <p:txBody>
          <a:bodyPr/>
          <a:lstStyle/>
          <a:p>
            <a:fld id="{C58FD98D-BF78-4FF1-9D7F-5E85A7961EF8}" type="slidenum">
              <a:rPr lang="en-US" smtClean="0"/>
              <a:pPr/>
              <a:t>23</a:t>
            </a:fld>
            <a:endParaRPr lang="en-US"/>
          </a:p>
        </p:txBody>
      </p:sp>
    </p:spTree>
    <p:extLst>
      <p:ext uri="{BB962C8B-B14F-4D97-AF65-F5344CB8AC3E}">
        <p14:creationId xmlns:p14="http://schemas.microsoft.com/office/powerpoint/2010/main" val="72547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B47A03C-8E1F-4019-B475-5EEDD3AECB51}"/>
              </a:ext>
            </a:extLst>
          </p:cNvPr>
          <p:cNvSpPr>
            <a:spLocks noGrp="1" noChangeArrowheads="1"/>
          </p:cNvSpPr>
          <p:nvPr>
            <p:ph type="title"/>
          </p:nvPr>
        </p:nvSpPr>
        <p:spPr/>
        <p:txBody>
          <a:bodyPr/>
          <a:lstStyle/>
          <a:p>
            <a:pPr eaLnBrk="1" hangingPunct="1"/>
            <a:r>
              <a:rPr lang="en-US" altLang="en-US"/>
              <a:t>The beauty of rain forests</a:t>
            </a:r>
          </a:p>
        </p:txBody>
      </p:sp>
      <p:pic>
        <p:nvPicPr>
          <p:cNvPr id="78853" name="Picture 5" descr="rain forest frog">
            <a:extLst>
              <a:ext uri="{FF2B5EF4-FFF2-40B4-BE49-F238E27FC236}">
                <a16:creationId xmlns:a16="http://schemas.microsoft.com/office/drawing/2014/main" id="{10DC0B6F-7CDF-40EA-A58C-BEBCC2A2344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04360" y="4038600"/>
            <a:ext cx="397764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D8FDDD1-A32F-42F8-ADFA-DBEAA960B9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66405" y="1295400"/>
            <a:ext cx="4176382" cy="2651760"/>
          </a:xfrm>
          <a:prstGeom prst="rect">
            <a:avLst/>
          </a:prstGeom>
        </p:spPr>
      </p:pic>
      <p:pic>
        <p:nvPicPr>
          <p:cNvPr id="7" name="Picture 6">
            <a:extLst>
              <a:ext uri="{FF2B5EF4-FFF2-40B4-BE49-F238E27FC236}">
                <a16:creationId xmlns:a16="http://schemas.microsoft.com/office/drawing/2014/main" id="{E3300108-518B-43D8-8BE0-5AAA4AFFE9E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3400" y="1295400"/>
            <a:ext cx="3535680" cy="2651760"/>
          </a:xfrm>
          <a:prstGeom prst="rect">
            <a:avLst/>
          </a:prstGeom>
        </p:spPr>
      </p:pic>
      <p:pic>
        <p:nvPicPr>
          <p:cNvPr id="10" name="Picture 9">
            <a:extLst>
              <a:ext uri="{FF2B5EF4-FFF2-40B4-BE49-F238E27FC236}">
                <a16:creationId xmlns:a16="http://schemas.microsoft.com/office/drawing/2014/main" id="{4FA99D49-A27A-400F-B847-6C614BABF2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800" y="4053840"/>
            <a:ext cx="3977640" cy="2651760"/>
          </a:xfrm>
          <a:prstGeom prst="rect">
            <a:avLst/>
          </a:prstGeom>
        </p:spPr>
      </p:pic>
      <p:pic>
        <p:nvPicPr>
          <p:cNvPr id="2" name="Rainforest-sounds">
            <a:hlinkClick r:id="" action="ppaction://media"/>
            <a:extLst>
              <a:ext uri="{FF2B5EF4-FFF2-40B4-BE49-F238E27FC236}">
                <a16:creationId xmlns:a16="http://schemas.microsoft.com/office/drawing/2014/main" id="{DBAE8625-9636-44DB-914B-D19DB98C5229}"/>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389387" y="685800"/>
            <a:ext cx="372613" cy="372613"/>
          </a:xfrm>
          <a:prstGeom prst="rect">
            <a:avLst/>
          </a:prstGeom>
        </p:spPr>
      </p:pic>
      <p:sp>
        <p:nvSpPr>
          <p:cNvPr id="3" name="Footer Placeholder 2">
            <a:extLst>
              <a:ext uri="{FF2B5EF4-FFF2-40B4-BE49-F238E27FC236}">
                <a16:creationId xmlns:a16="http://schemas.microsoft.com/office/drawing/2014/main" id="{5547DA7E-6394-41B8-A549-90938EA3B09B}"/>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DAAF271F-9C23-4F9B-8DCF-98FA8423BA38}"/>
              </a:ext>
            </a:extLst>
          </p:cNvPr>
          <p:cNvSpPr>
            <a:spLocks noGrp="1"/>
          </p:cNvSpPr>
          <p:nvPr>
            <p:ph type="sldNum" sz="quarter" idx="12"/>
          </p:nvPr>
        </p:nvSpPr>
        <p:spPr/>
        <p:txBody>
          <a:bodyPr/>
          <a:lstStyle/>
          <a:p>
            <a:fld id="{C58FD98D-BF78-4FF1-9D7F-5E85A7961EF8}" type="slidenum">
              <a:rPr lang="en-US" smtClean="0"/>
              <a:pPr/>
              <a:t>24</a:t>
            </a:fld>
            <a:endParaRPr lang="en-US"/>
          </a:p>
        </p:txBody>
      </p:sp>
    </p:spTree>
    <p:extLst>
      <p:ext uri="{BB962C8B-B14F-4D97-AF65-F5344CB8AC3E}">
        <p14:creationId xmlns:p14="http://schemas.microsoft.com/office/powerpoint/2010/main" val="5606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B47A03C-8E1F-4019-B475-5EEDD3AECB51}"/>
              </a:ext>
            </a:extLst>
          </p:cNvPr>
          <p:cNvSpPr>
            <a:spLocks noGrp="1" noChangeArrowheads="1"/>
          </p:cNvSpPr>
          <p:nvPr>
            <p:ph type="title"/>
          </p:nvPr>
        </p:nvSpPr>
        <p:spPr/>
        <p:txBody>
          <a:bodyPr/>
          <a:lstStyle/>
          <a:p>
            <a:pPr eaLnBrk="1" hangingPunct="1"/>
            <a:r>
              <a:rPr lang="en-US" altLang="en-US"/>
              <a:t>The beauty of rain forests</a:t>
            </a:r>
          </a:p>
        </p:txBody>
      </p:sp>
      <p:pic>
        <p:nvPicPr>
          <p:cNvPr id="3" name="Picture 2">
            <a:extLst>
              <a:ext uri="{FF2B5EF4-FFF2-40B4-BE49-F238E27FC236}">
                <a16:creationId xmlns:a16="http://schemas.microsoft.com/office/drawing/2014/main" id="{BFD99BB6-837D-4493-98AB-F94795F5A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2133596"/>
            <a:ext cx="3474720" cy="3691269"/>
          </a:xfrm>
          <a:prstGeom prst="rect">
            <a:avLst/>
          </a:prstGeom>
        </p:spPr>
      </p:pic>
      <p:pic>
        <p:nvPicPr>
          <p:cNvPr id="8" name="Picture 7">
            <a:extLst>
              <a:ext uri="{FF2B5EF4-FFF2-40B4-BE49-F238E27FC236}">
                <a16:creationId xmlns:a16="http://schemas.microsoft.com/office/drawing/2014/main" id="{DAC05312-A53B-4774-9158-344FF49270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2206014"/>
            <a:ext cx="3657600" cy="2746986"/>
          </a:xfrm>
          <a:prstGeom prst="rect">
            <a:avLst/>
          </a:prstGeom>
        </p:spPr>
      </p:pic>
      <p:sp>
        <p:nvSpPr>
          <p:cNvPr id="2" name="Footer Placeholder 1">
            <a:extLst>
              <a:ext uri="{FF2B5EF4-FFF2-40B4-BE49-F238E27FC236}">
                <a16:creationId xmlns:a16="http://schemas.microsoft.com/office/drawing/2014/main" id="{997051AA-A642-4633-922C-BC1CC37EE50C}"/>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75A0E9EC-33CE-43C4-B574-4A61E2CA7570}"/>
              </a:ext>
            </a:extLst>
          </p:cNvPr>
          <p:cNvSpPr>
            <a:spLocks noGrp="1"/>
          </p:cNvSpPr>
          <p:nvPr>
            <p:ph type="sldNum" sz="quarter" idx="12"/>
          </p:nvPr>
        </p:nvSpPr>
        <p:spPr/>
        <p:txBody>
          <a:bodyPr/>
          <a:lstStyle/>
          <a:p>
            <a:fld id="{C58FD98D-BF78-4FF1-9D7F-5E85A7961EF8}" type="slidenum">
              <a:rPr lang="en-US" smtClean="0"/>
              <a:pPr/>
              <a:t>25</a:t>
            </a:fld>
            <a:endParaRPr lang="en-US"/>
          </a:p>
        </p:txBody>
      </p:sp>
    </p:spTree>
    <p:extLst>
      <p:ext uri="{BB962C8B-B14F-4D97-AF65-F5344CB8AC3E}">
        <p14:creationId xmlns:p14="http://schemas.microsoft.com/office/powerpoint/2010/main" val="3656928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B1D663F-FD66-4ABF-8BE1-2BB3DBB89817}"/>
              </a:ext>
            </a:extLst>
          </p:cNvPr>
          <p:cNvSpPr>
            <a:spLocks noGrp="1" noChangeArrowheads="1"/>
          </p:cNvSpPr>
          <p:nvPr>
            <p:ph type="title"/>
          </p:nvPr>
        </p:nvSpPr>
        <p:spPr/>
        <p:txBody>
          <a:bodyPr/>
          <a:lstStyle/>
          <a:p>
            <a:pPr eaLnBrk="1" hangingPunct="1"/>
            <a:r>
              <a:rPr lang="en-US" altLang="en-US"/>
              <a:t>The beauty of rain forests</a:t>
            </a:r>
          </a:p>
        </p:txBody>
      </p:sp>
      <p:pic>
        <p:nvPicPr>
          <p:cNvPr id="9" name="Picture 8">
            <a:extLst>
              <a:ext uri="{FF2B5EF4-FFF2-40B4-BE49-F238E27FC236}">
                <a16:creationId xmlns:a16="http://schemas.microsoft.com/office/drawing/2014/main" id="{C7917D90-E0AA-4BD7-9A22-1F020465D9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122" y="2762250"/>
            <a:ext cx="4800600" cy="3200400"/>
          </a:xfrm>
          <a:prstGeom prst="rect">
            <a:avLst/>
          </a:prstGeom>
        </p:spPr>
      </p:pic>
      <p:pic>
        <p:nvPicPr>
          <p:cNvPr id="7" name="Picture 6">
            <a:extLst>
              <a:ext uri="{FF2B5EF4-FFF2-40B4-BE49-F238E27FC236}">
                <a16:creationId xmlns:a16="http://schemas.microsoft.com/office/drawing/2014/main" id="{0F2170ED-25DA-400A-A22F-AE4B307492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9150" y="1123950"/>
            <a:ext cx="3981450" cy="3238500"/>
          </a:xfrm>
          <a:prstGeom prst="rect">
            <a:avLst/>
          </a:prstGeom>
        </p:spPr>
      </p:pic>
      <p:pic>
        <p:nvPicPr>
          <p:cNvPr id="3" name="Picture 2">
            <a:extLst>
              <a:ext uri="{FF2B5EF4-FFF2-40B4-BE49-F238E27FC236}">
                <a16:creationId xmlns:a16="http://schemas.microsoft.com/office/drawing/2014/main" id="{28BC569F-0475-4D33-A889-CE96F320E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5107" y="2032400"/>
            <a:ext cx="4206240" cy="2793200"/>
          </a:xfrm>
          <a:prstGeom prst="rect">
            <a:avLst/>
          </a:prstGeom>
        </p:spPr>
      </p:pic>
      <p:sp>
        <p:nvSpPr>
          <p:cNvPr id="4" name="Footer Placeholder 3">
            <a:extLst>
              <a:ext uri="{FF2B5EF4-FFF2-40B4-BE49-F238E27FC236}">
                <a16:creationId xmlns:a16="http://schemas.microsoft.com/office/drawing/2014/main" id="{DFE9F968-2047-480C-9ABA-D9604DA50BA7}"/>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B795A63C-E1D8-467D-BE17-CA548612C6A2}"/>
              </a:ext>
            </a:extLst>
          </p:cNvPr>
          <p:cNvSpPr>
            <a:spLocks noGrp="1"/>
          </p:cNvSpPr>
          <p:nvPr>
            <p:ph type="sldNum" sz="quarter" idx="12"/>
          </p:nvPr>
        </p:nvSpPr>
        <p:spPr/>
        <p:txBody>
          <a:bodyPr/>
          <a:lstStyle/>
          <a:p>
            <a:fld id="{C58FD98D-BF78-4FF1-9D7F-5E85A7961EF8}" type="slidenum">
              <a:rPr lang="en-US" smtClean="0"/>
              <a:pPr/>
              <a:t>26</a:t>
            </a:fld>
            <a:endParaRPr lang="en-US"/>
          </a:p>
        </p:txBody>
      </p:sp>
    </p:spTree>
    <p:extLst>
      <p:ext uri="{BB962C8B-B14F-4D97-AF65-F5344CB8AC3E}">
        <p14:creationId xmlns:p14="http://schemas.microsoft.com/office/powerpoint/2010/main" val="102215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7227-99C4-4598-94B7-BB7A866BBCD7}"/>
              </a:ext>
            </a:extLst>
          </p:cNvPr>
          <p:cNvSpPr>
            <a:spLocks noGrp="1"/>
          </p:cNvSpPr>
          <p:nvPr>
            <p:ph type="title"/>
          </p:nvPr>
        </p:nvSpPr>
        <p:spPr/>
        <p:txBody>
          <a:bodyPr/>
          <a:lstStyle/>
          <a:p>
            <a:r>
              <a:rPr lang="en-US" dirty="0"/>
              <a:t>The beauty of rainforests</a:t>
            </a:r>
          </a:p>
        </p:txBody>
      </p:sp>
      <p:pic>
        <p:nvPicPr>
          <p:cNvPr id="10" name="Content Placeholder 9">
            <a:extLst>
              <a:ext uri="{FF2B5EF4-FFF2-40B4-BE49-F238E27FC236}">
                <a16:creationId xmlns:a16="http://schemas.microsoft.com/office/drawing/2014/main" id="{A0F41FCA-370C-489A-81D7-1DED4041E6A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29640" y="1143003"/>
            <a:ext cx="7040880" cy="5110706"/>
          </a:xfrm>
        </p:spPr>
      </p:pic>
      <p:sp>
        <p:nvSpPr>
          <p:cNvPr id="3" name="Footer Placeholder 2">
            <a:extLst>
              <a:ext uri="{FF2B5EF4-FFF2-40B4-BE49-F238E27FC236}">
                <a16:creationId xmlns:a16="http://schemas.microsoft.com/office/drawing/2014/main" id="{057A9813-4B8A-4980-B68A-169842835061}"/>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142DA4E9-97B4-46E7-AEB5-E10BD57993E1}"/>
              </a:ext>
            </a:extLst>
          </p:cNvPr>
          <p:cNvSpPr>
            <a:spLocks noGrp="1"/>
          </p:cNvSpPr>
          <p:nvPr>
            <p:ph type="sldNum" sz="quarter" idx="12"/>
          </p:nvPr>
        </p:nvSpPr>
        <p:spPr/>
        <p:txBody>
          <a:bodyPr/>
          <a:lstStyle/>
          <a:p>
            <a:fld id="{C58FD98D-BF78-4FF1-9D7F-5E85A7961EF8}" type="slidenum">
              <a:rPr lang="en-US" smtClean="0"/>
              <a:pPr/>
              <a:t>27</a:t>
            </a:fld>
            <a:endParaRPr lang="en-US"/>
          </a:p>
        </p:txBody>
      </p:sp>
    </p:spTree>
    <p:extLst>
      <p:ext uri="{BB962C8B-B14F-4D97-AF65-F5344CB8AC3E}">
        <p14:creationId xmlns:p14="http://schemas.microsoft.com/office/powerpoint/2010/main" val="3660400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5A3F5B6-15EE-40A8-B419-96E20D43A480}"/>
              </a:ext>
            </a:extLst>
          </p:cNvPr>
          <p:cNvSpPr>
            <a:spLocks noGrp="1" noChangeArrowheads="1"/>
          </p:cNvSpPr>
          <p:nvPr>
            <p:ph type="title"/>
          </p:nvPr>
        </p:nvSpPr>
        <p:spPr/>
        <p:txBody>
          <a:bodyPr/>
          <a:lstStyle/>
          <a:p>
            <a:pPr eaLnBrk="1" hangingPunct="1"/>
            <a:r>
              <a:rPr lang="en-US" altLang="en-US"/>
              <a:t>The beauty of rain forests</a:t>
            </a:r>
          </a:p>
        </p:txBody>
      </p:sp>
      <p:pic>
        <p:nvPicPr>
          <p:cNvPr id="79875" name="Picture 3" descr="toucan">
            <a:extLst>
              <a:ext uri="{FF2B5EF4-FFF2-40B4-BE49-F238E27FC236}">
                <a16:creationId xmlns:a16="http://schemas.microsoft.com/office/drawing/2014/main" id="{B454900F-00B6-4CCC-9977-12640C7510C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5588" y="1525588"/>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7ACE94F-2AC1-448D-AF4E-A51C043BDA31}"/>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F1A74E3E-5D17-40E5-ACB1-BB13E351A696}"/>
              </a:ext>
            </a:extLst>
          </p:cNvPr>
          <p:cNvSpPr>
            <a:spLocks noGrp="1"/>
          </p:cNvSpPr>
          <p:nvPr>
            <p:ph type="sldNum" sz="quarter" idx="12"/>
          </p:nvPr>
        </p:nvSpPr>
        <p:spPr/>
        <p:txBody>
          <a:bodyPr/>
          <a:lstStyle/>
          <a:p>
            <a:fld id="{C58FD98D-BF78-4FF1-9D7F-5E85A7961EF8}" type="slidenum">
              <a:rPr lang="en-US" smtClean="0"/>
              <a:pPr/>
              <a:t>28</a:t>
            </a:fld>
            <a:endParaRPr lang="en-US"/>
          </a:p>
        </p:txBody>
      </p:sp>
    </p:spTree>
    <p:extLst>
      <p:ext uri="{BB962C8B-B14F-4D97-AF65-F5344CB8AC3E}">
        <p14:creationId xmlns:p14="http://schemas.microsoft.com/office/powerpoint/2010/main" val="609873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5A3F5B6-15EE-40A8-B419-96E20D43A480}"/>
              </a:ext>
            </a:extLst>
          </p:cNvPr>
          <p:cNvSpPr>
            <a:spLocks noGrp="1" noChangeArrowheads="1"/>
          </p:cNvSpPr>
          <p:nvPr>
            <p:ph type="title"/>
          </p:nvPr>
        </p:nvSpPr>
        <p:spPr/>
        <p:txBody>
          <a:bodyPr/>
          <a:lstStyle/>
          <a:p>
            <a:pPr eaLnBrk="1" hangingPunct="1"/>
            <a:r>
              <a:rPr lang="en-US" altLang="en-US"/>
              <a:t>The beauty of rain forests</a:t>
            </a:r>
          </a:p>
        </p:txBody>
      </p:sp>
      <p:pic>
        <p:nvPicPr>
          <p:cNvPr id="3" name="Picture 2">
            <a:extLst>
              <a:ext uri="{FF2B5EF4-FFF2-40B4-BE49-F238E27FC236}">
                <a16:creationId xmlns:a16="http://schemas.microsoft.com/office/drawing/2014/main" id="{A739C567-71B1-4B9D-858E-677B75EB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 y="1356360"/>
            <a:ext cx="7223760" cy="4815840"/>
          </a:xfrm>
          <a:prstGeom prst="rect">
            <a:avLst/>
          </a:prstGeom>
        </p:spPr>
      </p:pic>
      <p:sp>
        <p:nvSpPr>
          <p:cNvPr id="2" name="Footer Placeholder 1">
            <a:extLst>
              <a:ext uri="{FF2B5EF4-FFF2-40B4-BE49-F238E27FC236}">
                <a16:creationId xmlns:a16="http://schemas.microsoft.com/office/drawing/2014/main" id="{565A18E8-84E2-4C25-B780-EE797A07E9E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A578177-2D07-420E-A353-86E96ECB092C}"/>
              </a:ext>
            </a:extLst>
          </p:cNvPr>
          <p:cNvSpPr>
            <a:spLocks noGrp="1"/>
          </p:cNvSpPr>
          <p:nvPr>
            <p:ph type="sldNum" sz="quarter" idx="12"/>
          </p:nvPr>
        </p:nvSpPr>
        <p:spPr/>
        <p:txBody>
          <a:bodyPr/>
          <a:lstStyle/>
          <a:p>
            <a:fld id="{C58FD98D-BF78-4FF1-9D7F-5E85A7961EF8}" type="slidenum">
              <a:rPr lang="en-US" smtClean="0"/>
              <a:pPr/>
              <a:t>29</a:t>
            </a:fld>
            <a:endParaRPr lang="en-US"/>
          </a:p>
        </p:txBody>
      </p:sp>
    </p:spTree>
    <p:extLst>
      <p:ext uri="{BB962C8B-B14F-4D97-AF65-F5344CB8AC3E}">
        <p14:creationId xmlns:p14="http://schemas.microsoft.com/office/powerpoint/2010/main" val="19473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far side cow 1">
            <a:extLst>
              <a:ext uri="{FF2B5EF4-FFF2-40B4-BE49-F238E27FC236}">
                <a16:creationId xmlns:a16="http://schemas.microsoft.com/office/drawing/2014/main" id="{52761BDB-0DB6-40B9-960E-132FCA5F58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259"/>
          <a:stretch>
            <a:fillRect/>
          </a:stretch>
        </p:blipFill>
        <p:spPr bwMode="auto">
          <a:xfrm>
            <a:off x="1981200" y="311150"/>
            <a:ext cx="47990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a:extLst>
              <a:ext uri="{FF2B5EF4-FFF2-40B4-BE49-F238E27FC236}">
                <a16:creationId xmlns:a16="http://schemas.microsoft.com/office/drawing/2014/main" id="{51E8D595-D67F-4D96-9149-B7A2DBA8F7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51054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6">
            <a:extLst>
              <a:ext uri="{FF2B5EF4-FFF2-40B4-BE49-F238E27FC236}">
                <a16:creationId xmlns:a16="http://schemas.microsoft.com/office/drawing/2014/main" id="{B65B7B4D-2D5F-4642-998A-52CD14263E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61055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7">
            <a:extLst>
              <a:ext uri="{FF2B5EF4-FFF2-40B4-BE49-F238E27FC236}">
                <a16:creationId xmlns:a16="http://schemas.microsoft.com/office/drawing/2014/main" id="{B7F1018D-566E-4DDA-B221-CC7C5D6DA8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57912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8">
            <a:extLst>
              <a:ext uri="{FF2B5EF4-FFF2-40B4-BE49-F238E27FC236}">
                <a16:creationId xmlns:a16="http://schemas.microsoft.com/office/drawing/2014/main" id="{46E128A0-0E5F-465C-A123-EC22FCC9D9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750" y="61055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9">
            <a:extLst>
              <a:ext uri="{FF2B5EF4-FFF2-40B4-BE49-F238E27FC236}">
                <a16:creationId xmlns:a16="http://schemas.microsoft.com/office/drawing/2014/main" id="{1403AEEA-5C2F-40F4-910D-084D111D06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9550" y="62579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10">
            <a:extLst>
              <a:ext uri="{FF2B5EF4-FFF2-40B4-BE49-F238E27FC236}">
                <a16:creationId xmlns:a16="http://schemas.microsoft.com/office/drawing/2014/main" id="{08E50C8A-FEF0-473A-B4E4-2B710D1926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1950" y="58769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11">
            <a:extLst>
              <a:ext uri="{FF2B5EF4-FFF2-40B4-BE49-F238E27FC236}">
                <a16:creationId xmlns:a16="http://schemas.microsoft.com/office/drawing/2014/main" id="{B034CCBB-B7B5-4462-81B7-BFA6C54E99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0293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2">
            <a:extLst>
              <a:ext uri="{FF2B5EF4-FFF2-40B4-BE49-F238E27FC236}">
                <a16:creationId xmlns:a16="http://schemas.microsoft.com/office/drawing/2014/main" id="{E207D765-3D59-4BA5-95A9-2548CFA573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57150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3">
            <a:extLst>
              <a:ext uri="{FF2B5EF4-FFF2-40B4-BE49-F238E27FC236}">
                <a16:creationId xmlns:a16="http://schemas.microsoft.com/office/drawing/2014/main" id="{91BB18FB-41EC-413D-B21C-8BA0EDE572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55626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4">
            <a:extLst>
              <a:ext uri="{FF2B5EF4-FFF2-40B4-BE49-F238E27FC236}">
                <a16:creationId xmlns:a16="http://schemas.microsoft.com/office/drawing/2014/main" id="{D4C45D45-0724-418D-878D-D2E8C3DA0B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7150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5">
            <a:extLst>
              <a:ext uri="{FF2B5EF4-FFF2-40B4-BE49-F238E27FC236}">
                <a16:creationId xmlns:a16="http://schemas.microsoft.com/office/drawing/2014/main" id="{4B6C891F-9F94-465D-8928-DA4CF41F54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61055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6">
            <a:extLst>
              <a:ext uri="{FF2B5EF4-FFF2-40B4-BE49-F238E27FC236}">
                <a16:creationId xmlns:a16="http://schemas.microsoft.com/office/drawing/2014/main" id="{046999BD-78C4-4305-85AC-A629EEC02C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62579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7">
            <a:extLst>
              <a:ext uri="{FF2B5EF4-FFF2-40B4-BE49-F238E27FC236}">
                <a16:creationId xmlns:a16="http://schemas.microsoft.com/office/drawing/2014/main" id="{77933C6A-815A-44D5-9C2A-929BE4B622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700" y="5638800"/>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2" name="Picture 18">
            <a:extLst>
              <a:ext uri="{FF2B5EF4-FFF2-40B4-BE49-F238E27FC236}">
                <a16:creationId xmlns:a16="http://schemas.microsoft.com/office/drawing/2014/main" id="{23466574-81D3-4D7F-B96B-99D61F22A4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100" y="6257925"/>
            <a:ext cx="1009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B1D663F-FD66-4ABF-8BE1-2BB3DBB89817}"/>
              </a:ext>
            </a:extLst>
          </p:cNvPr>
          <p:cNvSpPr>
            <a:spLocks noGrp="1" noChangeArrowheads="1"/>
          </p:cNvSpPr>
          <p:nvPr>
            <p:ph type="title"/>
          </p:nvPr>
        </p:nvSpPr>
        <p:spPr/>
        <p:txBody>
          <a:bodyPr/>
          <a:lstStyle/>
          <a:p>
            <a:pPr eaLnBrk="1" hangingPunct="1"/>
            <a:r>
              <a:rPr lang="en-US" altLang="en-US"/>
              <a:t>The beauty of rain forests</a:t>
            </a:r>
          </a:p>
        </p:txBody>
      </p:sp>
      <p:pic>
        <p:nvPicPr>
          <p:cNvPr id="5" name="Picture 4">
            <a:extLst>
              <a:ext uri="{FF2B5EF4-FFF2-40B4-BE49-F238E27FC236}">
                <a16:creationId xmlns:a16="http://schemas.microsoft.com/office/drawing/2014/main" id="{68955437-D4CC-4848-8026-181259737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1508442"/>
            <a:ext cx="6766560" cy="5074920"/>
          </a:xfrm>
          <a:prstGeom prst="rect">
            <a:avLst/>
          </a:prstGeom>
        </p:spPr>
      </p:pic>
      <p:sp>
        <p:nvSpPr>
          <p:cNvPr id="2" name="Footer Placeholder 1">
            <a:extLst>
              <a:ext uri="{FF2B5EF4-FFF2-40B4-BE49-F238E27FC236}">
                <a16:creationId xmlns:a16="http://schemas.microsoft.com/office/drawing/2014/main" id="{29B2FA06-B9C8-4FDF-8E60-FC4EA0AB45F2}"/>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D96BD393-8012-408C-B44A-ADEB97FFF1A7}"/>
              </a:ext>
            </a:extLst>
          </p:cNvPr>
          <p:cNvSpPr>
            <a:spLocks noGrp="1"/>
          </p:cNvSpPr>
          <p:nvPr>
            <p:ph type="sldNum" sz="quarter" idx="12"/>
          </p:nvPr>
        </p:nvSpPr>
        <p:spPr/>
        <p:txBody>
          <a:bodyPr/>
          <a:lstStyle/>
          <a:p>
            <a:fld id="{C58FD98D-BF78-4FF1-9D7F-5E85A7961EF8}" type="slidenum">
              <a:rPr lang="en-US" smtClean="0"/>
              <a:pPr/>
              <a:t>30</a:t>
            </a:fld>
            <a:endParaRPr lang="en-US"/>
          </a:p>
        </p:txBody>
      </p:sp>
    </p:spTree>
    <p:extLst>
      <p:ext uri="{BB962C8B-B14F-4D97-AF65-F5344CB8AC3E}">
        <p14:creationId xmlns:p14="http://schemas.microsoft.com/office/powerpoint/2010/main" val="2551948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B1D663F-FD66-4ABF-8BE1-2BB3DBB89817}"/>
              </a:ext>
            </a:extLst>
          </p:cNvPr>
          <p:cNvSpPr>
            <a:spLocks noGrp="1" noChangeArrowheads="1"/>
          </p:cNvSpPr>
          <p:nvPr>
            <p:ph type="title"/>
          </p:nvPr>
        </p:nvSpPr>
        <p:spPr/>
        <p:txBody>
          <a:bodyPr/>
          <a:lstStyle/>
          <a:p>
            <a:pPr eaLnBrk="1" hangingPunct="1"/>
            <a:r>
              <a:rPr lang="en-US" altLang="en-US"/>
              <a:t>The beauty of rain forests</a:t>
            </a:r>
          </a:p>
        </p:txBody>
      </p:sp>
      <p:pic>
        <p:nvPicPr>
          <p:cNvPr id="3" name="Picture 2">
            <a:extLst>
              <a:ext uri="{FF2B5EF4-FFF2-40B4-BE49-F238E27FC236}">
                <a16:creationId xmlns:a16="http://schemas.microsoft.com/office/drawing/2014/main" id="{F84CF444-2667-4F5D-857A-4866C0C0D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1600200"/>
            <a:ext cx="6766560" cy="4567048"/>
          </a:xfrm>
          <a:prstGeom prst="rect">
            <a:avLst/>
          </a:prstGeom>
        </p:spPr>
      </p:pic>
      <p:sp>
        <p:nvSpPr>
          <p:cNvPr id="2" name="Footer Placeholder 1">
            <a:extLst>
              <a:ext uri="{FF2B5EF4-FFF2-40B4-BE49-F238E27FC236}">
                <a16:creationId xmlns:a16="http://schemas.microsoft.com/office/drawing/2014/main" id="{02B7F74D-02E5-4F93-9B51-3A6AFC362D7E}"/>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2123B75F-B7E2-4A38-87EA-FA215DBD3D74}"/>
              </a:ext>
            </a:extLst>
          </p:cNvPr>
          <p:cNvSpPr>
            <a:spLocks noGrp="1"/>
          </p:cNvSpPr>
          <p:nvPr>
            <p:ph type="sldNum" sz="quarter" idx="12"/>
          </p:nvPr>
        </p:nvSpPr>
        <p:spPr/>
        <p:txBody>
          <a:bodyPr/>
          <a:lstStyle/>
          <a:p>
            <a:fld id="{C58FD98D-BF78-4FF1-9D7F-5E85A7961EF8}" type="slidenum">
              <a:rPr lang="en-US" smtClean="0"/>
              <a:pPr/>
              <a:t>31</a:t>
            </a:fld>
            <a:endParaRPr lang="en-US"/>
          </a:p>
        </p:txBody>
      </p:sp>
    </p:spTree>
    <p:extLst>
      <p:ext uri="{BB962C8B-B14F-4D97-AF65-F5344CB8AC3E}">
        <p14:creationId xmlns:p14="http://schemas.microsoft.com/office/powerpoint/2010/main" val="208617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4E0B90B-06E7-418F-BFBA-9854A0FAD72D}"/>
              </a:ext>
            </a:extLst>
          </p:cNvPr>
          <p:cNvSpPr>
            <a:spLocks noGrp="1" noChangeArrowheads="1"/>
          </p:cNvSpPr>
          <p:nvPr>
            <p:ph type="title"/>
          </p:nvPr>
        </p:nvSpPr>
        <p:spPr/>
        <p:txBody>
          <a:bodyPr/>
          <a:lstStyle/>
          <a:p>
            <a:pPr eaLnBrk="1" hangingPunct="1"/>
            <a:r>
              <a:rPr lang="en-US" altLang="en-US"/>
              <a:t>The beauty of rain forests</a:t>
            </a:r>
          </a:p>
        </p:txBody>
      </p:sp>
      <p:pic>
        <p:nvPicPr>
          <p:cNvPr id="81923" name="Picture 3" descr="ER_ElOlvido%20Quetzal">
            <a:extLst>
              <a:ext uri="{FF2B5EF4-FFF2-40B4-BE49-F238E27FC236}">
                <a16:creationId xmlns:a16="http://schemas.microsoft.com/office/drawing/2014/main" id="{27F4B23C-57E1-42FF-AD5E-3C5BA1DBF2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4800" y="1425575"/>
            <a:ext cx="3295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quetzal">
            <a:extLst>
              <a:ext uri="{FF2B5EF4-FFF2-40B4-BE49-F238E27FC236}">
                <a16:creationId xmlns:a16="http://schemas.microsoft.com/office/drawing/2014/main" id="{DBB9FA68-2CD0-4F5C-8FB6-8E6367CCF0E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1462088"/>
            <a:ext cx="24955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9FB886B-9AA8-451F-AEC8-7849431352E0}"/>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734E2857-0114-44BD-B3B5-8448A78EF3FD}"/>
              </a:ext>
            </a:extLst>
          </p:cNvPr>
          <p:cNvSpPr>
            <a:spLocks noGrp="1"/>
          </p:cNvSpPr>
          <p:nvPr>
            <p:ph type="sldNum" sz="quarter" idx="12"/>
          </p:nvPr>
        </p:nvSpPr>
        <p:spPr/>
        <p:txBody>
          <a:bodyPr/>
          <a:lstStyle/>
          <a:p>
            <a:fld id="{C58FD98D-BF78-4FF1-9D7F-5E85A7961EF8}" type="slidenum">
              <a:rPr lang="en-US" smtClean="0"/>
              <a:pPr/>
              <a:t>32</a:t>
            </a:fld>
            <a:endParaRPr lang="en-US"/>
          </a:p>
        </p:txBody>
      </p:sp>
    </p:spTree>
    <p:extLst>
      <p:ext uri="{BB962C8B-B14F-4D97-AF65-F5344CB8AC3E}">
        <p14:creationId xmlns:p14="http://schemas.microsoft.com/office/powerpoint/2010/main" val="100135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2A3B4B3C-A31E-4564-82E5-8649FB3B66DE}"/>
              </a:ext>
            </a:extLst>
          </p:cNvPr>
          <p:cNvSpPr>
            <a:spLocks noGrp="1" noChangeArrowheads="1"/>
          </p:cNvSpPr>
          <p:nvPr>
            <p:ph type="title"/>
          </p:nvPr>
        </p:nvSpPr>
        <p:spPr/>
        <p:txBody>
          <a:bodyPr/>
          <a:lstStyle/>
          <a:p>
            <a:pPr eaLnBrk="1" hangingPunct="1"/>
            <a:r>
              <a:rPr lang="en-US" altLang="en-US"/>
              <a:t>The beauty of rain forests</a:t>
            </a:r>
          </a:p>
        </p:txBody>
      </p:sp>
      <p:pic>
        <p:nvPicPr>
          <p:cNvPr id="82947" name="Picture 3" descr="Hooded Pitta by ucumari.">
            <a:extLst>
              <a:ext uri="{FF2B5EF4-FFF2-40B4-BE49-F238E27FC236}">
                <a16:creationId xmlns:a16="http://schemas.microsoft.com/office/drawing/2014/main" id="{8BFC0579-7248-40C0-A1AC-465CED0B4FC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3587" y="1430338"/>
            <a:ext cx="342741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903D54C-41DE-44C6-B6C6-87E124FDB1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3962400"/>
            <a:ext cx="3200400" cy="2133600"/>
          </a:xfrm>
          <a:prstGeom prst="rect">
            <a:avLst/>
          </a:prstGeom>
        </p:spPr>
      </p:pic>
      <p:pic>
        <p:nvPicPr>
          <p:cNvPr id="5" name="Picture 4">
            <a:extLst>
              <a:ext uri="{FF2B5EF4-FFF2-40B4-BE49-F238E27FC236}">
                <a16:creationId xmlns:a16="http://schemas.microsoft.com/office/drawing/2014/main" id="{C98DB9E4-693F-474E-801F-771182D6F7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1201051"/>
            <a:ext cx="3474720" cy="2304149"/>
          </a:xfrm>
          <a:prstGeom prst="rect">
            <a:avLst/>
          </a:prstGeom>
        </p:spPr>
      </p:pic>
      <p:sp>
        <p:nvSpPr>
          <p:cNvPr id="2" name="Footer Placeholder 1">
            <a:extLst>
              <a:ext uri="{FF2B5EF4-FFF2-40B4-BE49-F238E27FC236}">
                <a16:creationId xmlns:a16="http://schemas.microsoft.com/office/drawing/2014/main" id="{82C8A0AF-4C79-45AE-AA65-A7D140810B95}"/>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6DCCBD27-3C31-49FF-A3CA-47776E5FA110}"/>
              </a:ext>
            </a:extLst>
          </p:cNvPr>
          <p:cNvSpPr>
            <a:spLocks noGrp="1"/>
          </p:cNvSpPr>
          <p:nvPr>
            <p:ph type="sldNum" sz="quarter" idx="12"/>
          </p:nvPr>
        </p:nvSpPr>
        <p:spPr/>
        <p:txBody>
          <a:bodyPr/>
          <a:lstStyle/>
          <a:p>
            <a:fld id="{C58FD98D-BF78-4FF1-9D7F-5E85A7961EF8}" type="slidenum">
              <a:rPr lang="en-US" smtClean="0"/>
              <a:pPr/>
              <a:t>33</a:t>
            </a:fld>
            <a:endParaRPr lang="en-US"/>
          </a:p>
        </p:txBody>
      </p:sp>
    </p:spTree>
    <p:extLst>
      <p:ext uri="{BB962C8B-B14F-4D97-AF65-F5344CB8AC3E}">
        <p14:creationId xmlns:p14="http://schemas.microsoft.com/office/powerpoint/2010/main" val="92776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76FCC01-126E-417F-9D8E-D07306281436}"/>
              </a:ext>
            </a:extLst>
          </p:cNvPr>
          <p:cNvSpPr>
            <a:spLocks noGrp="1" noChangeArrowheads="1"/>
          </p:cNvSpPr>
          <p:nvPr>
            <p:ph type="title"/>
          </p:nvPr>
        </p:nvSpPr>
        <p:spPr/>
        <p:txBody>
          <a:bodyPr/>
          <a:lstStyle/>
          <a:p>
            <a:pPr eaLnBrk="1" hangingPunct="1"/>
            <a:r>
              <a:rPr lang="en-US" altLang="en-US"/>
              <a:t>Plant pharmaceuticals</a:t>
            </a:r>
          </a:p>
        </p:txBody>
      </p:sp>
      <p:sp>
        <p:nvSpPr>
          <p:cNvPr id="83971" name="Rectangle 3">
            <a:extLst>
              <a:ext uri="{FF2B5EF4-FFF2-40B4-BE49-F238E27FC236}">
                <a16:creationId xmlns:a16="http://schemas.microsoft.com/office/drawing/2014/main" id="{13FFA96C-360A-4BB5-BA59-2B07AAC7B69C}"/>
              </a:ext>
            </a:extLst>
          </p:cNvPr>
          <p:cNvSpPr>
            <a:spLocks noGrp="1" noChangeArrowheads="1"/>
          </p:cNvSpPr>
          <p:nvPr>
            <p:ph idx="1"/>
          </p:nvPr>
        </p:nvSpPr>
        <p:spPr/>
        <p:txBody>
          <a:bodyPr/>
          <a:lstStyle/>
          <a:p>
            <a:pPr eaLnBrk="1" hangingPunct="1"/>
            <a:r>
              <a:rPr lang="en-US" altLang="en-US" dirty="0"/>
              <a:t>A huge number of our current medicines come from plants or are derived from plant chemicals</a:t>
            </a:r>
          </a:p>
          <a:p>
            <a:pPr eaLnBrk="1" hangingPunct="1"/>
            <a:r>
              <a:rPr lang="en-US" altLang="en-US" dirty="0"/>
              <a:t>Rain forests have been called “God’s medicine chest”</a:t>
            </a:r>
          </a:p>
          <a:p>
            <a:pPr eaLnBrk="1" hangingPunct="1"/>
            <a:r>
              <a:rPr lang="en-US" altLang="en-US" dirty="0"/>
              <a:t>It is certain countless drugs still await discovery</a:t>
            </a:r>
          </a:p>
          <a:p>
            <a:pPr lvl="1" eaLnBrk="1" hangingPunct="1"/>
            <a:r>
              <a:rPr lang="en-US" altLang="en-US" dirty="0"/>
              <a:t>….unless the bulldozer gets there first</a:t>
            </a:r>
          </a:p>
        </p:txBody>
      </p:sp>
      <p:sp>
        <p:nvSpPr>
          <p:cNvPr id="2" name="Footer Placeholder 1">
            <a:extLst>
              <a:ext uri="{FF2B5EF4-FFF2-40B4-BE49-F238E27FC236}">
                <a16:creationId xmlns:a16="http://schemas.microsoft.com/office/drawing/2014/main" id="{0FB5AA8C-0095-4D69-9BF6-AAFEDF2F9459}"/>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DC3080B-94F4-42EE-BFC6-8949155AF609}"/>
              </a:ext>
            </a:extLst>
          </p:cNvPr>
          <p:cNvSpPr>
            <a:spLocks noGrp="1"/>
          </p:cNvSpPr>
          <p:nvPr>
            <p:ph type="sldNum" sz="quarter" idx="12"/>
          </p:nvPr>
        </p:nvSpPr>
        <p:spPr/>
        <p:txBody>
          <a:bodyPr/>
          <a:lstStyle/>
          <a:p>
            <a:fld id="{C58FD98D-BF78-4FF1-9D7F-5E85A7961EF8}" type="slidenum">
              <a:rPr lang="en-US" smtClean="0"/>
              <a:pPr/>
              <a:t>34</a:t>
            </a:fld>
            <a:endParaRPr lang="en-US"/>
          </a:p>
        </p:txBody>
      </p:sp>
    </p:spTree>
    <p:extLst>
      <p:ext uri="{BB962C8B-B14F-4D97-AF65-F5344CB8AC3E}">
        <p14:creationId xmlns:p14="http://schemas.microsoft.com/office/powerpoint/2010/main" val="397061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B484375-5C08-4B1A-80DD-5AFEFA64AC45}"/>
              </a:ext>
            </a:extLst>
          </p:cNvPr>
          <p:cNvSpPr>
            <a:spLocks noGrp="1" noChangeArrowheads="1"/>
          </p:cNvSpPr>
          <p:nvPr>
            <p:ph type="title"/>
          </p:nvPr>
        </p:nvSpPr>
        <p:spPr/>
        <p:txBody>
          <a:bodyPr/>
          <a:lstStyle/>
          <a:p>
            <a:pPr eaLnBrk="1" hangingPunct="1"/>
            <a:r>
              <a:rPr lang="en-US" altLang="en-US"/>
              <a:t>Plants against cancer</a:t>
            </a:r>
          </a:p>
        </p:txBody>
      </p:sp>
      <p:pic>
        <p:nvPicPr>
          <p:cNvPr id="84995" name="Picture 3" descr="Camptotheca acuminata (camptothecin)">
            <a:extLst>
              <a:ext uri="{FF2B5EF4-FFF2-40B4-BE49-F238E27FC236}">
                <a16:creationId xmlns:a16="http://schemas.microsoft.com/office/drawing/2014/main" id="{FF4087A3-AB6A-4CB5-88F8-28DF5968C34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1295400"/>
            <a:ext cx="2667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PacificYew makes paclitaxel">
            <a:extLst>
              <a:ext uri="{FF2B5EF4-FFF2-40B4-BE49-F238E27FC236}">
                <a16:creationId xmlns:a16="http://schemas.microsoft.com/office/drawing/2014/main" id="{AAAF0543-F220-4A47-97C6-B829B3C83C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1600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Catharanthus roseus">
            <a:extLst>
              <a:ext uri="{FF2B5EF4-FFF2-40B4-BE49-F238E27FC236}">
                <a16:creationId xmlns:a16="http://schemas.microsoft.com/office/drawing/2014/main" id="{580FF5D7-3A19-4DC1-B6BF-553589FCA3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3200" y="4495800"/>
            <a:ext cx="274161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5DE1D76-A3CE-4325-B746-9000F8C5D8E4}"/>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66F4F792-5B55-4F30-AA99-AC14B4B0DCE8}"/>
              </a:ext>
            </a:extLst>
          </p:cNvPr>
          <p:cNvSpPr>
            <a:spLocks noGrp="1"/>
          </p:cNvSpPr>
          <p:nvPr>
            <p:ph type="sldNum" sz="quarter" idx="12"/>
          </p:nvPr>
        </p:nvSpPr>
        <p:spPr/>
        <p:txBody>
          <a:bodyPr/>
          <a:lstStyle/>
          <a:p>
            <a:fld id="{C58FD98D-BF78-4FF1-9D7F-5E85A7961EF8}" type="slidenum">
              <a:rPr lang="en-US" smtClean="0"/>
              <a:pPr/>
              <a:t>35</a:t>
            </a:fld>
            <a:endParaRPr lang="en-US"/>
          </a:p>
        </p:txBody>
      </p:sp>
    </p:spTree>
    <p:extLst>
      <p:ext uri="{BB962C8B-B14F-4D97-AF65-F5344CB8AC3E}">
        <p14:creationId xmlns:p14="http://schemas.microsoft.com/office/powerpoint/2010/main" val="2814363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7AAA975-E77B-477E-8973-CDF111F899ED}"/>
              </a:ext>
            </a:extLst>
          </p:cNvPr>
          <p:cNvSpPr>
            <a:spLocks noGrp="1" noChangeArrowheads="1"/>
          </p:cNvSpPr>
          <p:nvPr>
            <p:ph type="title"/>
          </p:nvPr>
        </p:nvSpPr>
        <p:spPr/>
        <p:txBody>
          <a:bodyPr/>
          <a:lstStyle/>
          <a:p>
            <a:pPr eaLnBrk="1" hangingPunct="1"/>
            <a:r>
              <a:rPr lang="en-US" altLang="en-US"/>
              <a:t>Other lifesaving plants</a:t>
            </a:r>
          </a:p>
        </p:txBody>
      </p:sp>
      <p:pic>
        <p:nvPicPr>
          <p:cNvPr id="86019" name="Picture 3" descr="opium poppy 1">
            <a:extLst>
              <a:ext uri="{FF2B5EF4-FFF2-40B4-BE49-F238E27FC236}">
                <a16:creationId xmlns:a16="http://schemas.microsoft.com/office/drawing/2014/main" id="{70C1887A-CF00-406C-9164-ECB04C9C26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1371600"/>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Atropa_bella-donna_1">
            <a:extLst>
              <a:ext uri="{FF2B5EF4-FFF2-40B4-BE49-F238E27FC236}">
                <a16:creationId xmlns:a16="http://schemas.microsoft.com/office/drawing/2014/main" id="{E406BCB4-A1D3-478B-A2B0-BDFCFB3928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1447800"/>
            <a:ext cx="243998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Cinchona">
            <a:extLst>
              <a:ext uri="{FF2B5EF4-FFF2-40B4-BE49-F238E27FC236}">
                <a16:creationId xmlns:a16="http://schemas.microsoft.com/office/drawing/2014/main" id="{144B52DD-479A-491B-8EA4-7D76C08A19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0" y="34290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trychnos_Toxifera (for Tubocurarine)">
            <a:extLst>
              <a:ext uri="{FF2B5EF4-FFF2-40B4-BE49-F238E27FC236}">
                <a16:creationId xmlns:a16="http://schemas.microsoft.com/office/drawing/2014/main" id="{743073A0-9470-4CD7-8F23-DABB07CA1D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48200" y="3429000"/>
            <a:ext cx="23050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D42569E-9BBE-43BB-B29A-BDBAD8CDE96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6E6E7D66-A645-4D39-80A2-43777C667E3A}"/>
              </a:ext>
            </a:extLst>
          </p:cNvPr>
          <p:cNvSpPr>
            <a:spLocks noGrp="1"/>
          </p:cNvSpPr>
          <p:nvPr>
            <p:ph type="sldNum" sz="quarter" idx="12"/>
          </p:nvPr>
        </p:nvSpPr>
        <p:spPr/>
        <p:txBody>
          <a:bodyPr/>
          <a:lstStyle/>
          <a:p>
            <a:fld id="{C58FD98D-BF78-4FF1-9D7F-5E85A7961EF8}" type="slidenum">
              <a:rPr lang="en-US" smtClean="0"/>
              <a:pPr/>
              <a:t>36</a:t>
            </a:fld>
            <a:endParaRPr lang="en-US"/>
          </a:p>
        </p:txBody>
      </p:sp>
    </p:spTree>
    <p:extLst>
      <p:ext uri="{BB962C8B-B14F-4D97-AF65-F5344CB8AC3E}">
        <p14:creationId xmlns:p14="http://schemas.microsoft.com/office/powerpoint/2010/main" val="3983920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AA0BC2A-FBD1-4ADF-AD98-44ED70E07929}"/>
              </a:ext>
            </a:extLst>
          </p:cNvPr>
          <p:cNvSpPr>
            <a:spLocks noGrp="1" noChangeArrowheads="1"/>
          </p:cNvSpPr>
          <p:nvPr>
            <p:ph type="title"/>
          </p:nvPr>
        </p:nvSpPr>
        <p:spPr/>
        <p:txBody>
          <a:bodyPr/>
          <a:lstStyle/>
          <a:p>
            <a:pPr eaLnBrk="1" hangingPunct="1"/>
            <a:r>
              <a:rPr lang="en-US" altLang="en-US"/>
              <a:t>Other lifesaving plants</a:t>
            </a:r>
          </a:p>
        </p:txBody>
      </p:sp>
      <p:pic>
        <p:nvPicPr>
          <p:cNvPr id="87043" name="Picture 3" descr="Digitalis_purpurea">
            <a:extLst>
              <a:ext uri="{FF2B5EF4-FFF2-40B4-BE49-F238E27FC236}">
                <a16:creationId xmlns:a16="http://schemas.microsoft.com/office/drawing/2014/main" id="{1C5BF7BC-1AA0-4FA2-A115-610CED910C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36220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Erythroxylum_coca">
            <a:extLst>
              <a:ext uri="{FF2B5EF4-FFF2-40B4-BE49-F238E27FC236}">
                <a16:creationId xmlns:a16="http://schemas.microsoft.com/office/drawing/2014/main" id="{73E99AE4-A736-462F-9B6D-C661BC7C98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800" y="1219200"/>
            <a:ext cx="25908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Colchicum_autumnale">
            <a:extLst>
              <a:ext uri="{FF2B5EF4-FFF2-40B4-BE49-F238E27FC236}">
                <a16:creationId xmlns:a16="http://schemas.microsoft.com/office/drawing/2014/main" id="{DB211A76-A902-47EF-88F5-254EA69D3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0200" y="2514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D68698F-21F3-41AE-A0F2-86084FC6D0A2}"/>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9CC32D4-1CCC-4200-A3A5-CF2DEA4935E3}"/>
              </a:ext>
            </a:extLst>
          </p:cNvPr>
          <p:cNvSpPr>
            <a:spLocks noGrp="1"/>
          </p:cNvSpPr>
          <p:nvPr>
            <p:ph type="sldNum" sz="quarter" idx="12"/>
          </p:nvPr>
        </p:nvSpPr>
        <p:spPr/>
        <p:txBody>
          <a:bodyPr/>
          <a:lstStyle/>
          <a:p>
            <a:fld id="{C58FD98D-BF78-4FF1-9D7F-5E85A7961EF8}" type="slidenum">
              <a:rPr lang="en-US" smtClean="0"/>
              <a:pPr/>
              <a:t>37</a:t>
            </a:fld>
            <a:endParaRPr lang="en-US"/>
          </a:p>
        </p:txBody>
      </p:sp>
    </p:spTree>
    <p:extLst>
      <p:ext uri="{BB962C8B-B14F-4D97-AF65-F5344CB8AC3E}">
        <p14:creationId xmlns:p14="http://schemas.microsoft.com/office/powerpoint/2010/main" val="63784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7B3A60-F089-4910-B2F8-DB66FF3861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3123" y="2331720"/>
            <a:ext cx="2577735" cy="3383280"/>
          </a:xfrm>
          <a:prstGeom prst="rect">
            <a:avLst/>
          </a:prstGeom>
        </p:spPr>
      </p:pic>
      <p:pic>
        <p:nvPicPr>
          <p:cNvPr id="12" name="Picture 11">
            <a:extLst>
              <a:ext uri="{FF2B5EF4-FFF2-40B4-BE49-F238E27FC236}">
                <a16:creationId xmlns:a16="http://schemas.microsoft.com/office/drawing/2014/main" id="{0AFFCAEA-6CA8-4149-9766-AA3C77AB06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1720"/>
            <a:ext cx="2537460" cy="3383280"/>
          </a:xfrm>
          <a:prstGeom prst="rect">
            <a:avLst/>
          </a:prstGeom>
        </p:spPr>
      </p:pic>
      <p:pic>
        <p:nvPicPr>
          <p:cNvPr id="14" name="Picture 13">
            <a:extLst>
              <a:ext uri="{FF2B5EF4-FFF2-40B4-BE49-F238E27FC236}">
                <a16:creationId xmlns:a16="http://schemas.microsoft.com/office/drawing/2014/main" id="{E36609EF-4730-4088-8FE9-1C2E2908EA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63240" y="2309325"/>
            <a:ext cx="2286000" cy="3405675"/>
          </a:xfrm>
          <a:prstGeom prst="rect">
            <a:avLst/>
          </a:prstGeom>
        </p:spPr>
      </p:pic>
      <p:sp>
        <p:nvSpPr>
          <p:cNvPr id="3" name="TextBox 2">
            <a:extLst>
              <a:ext uri="{FF2B5EF4-FFF2-40B4-BE49-F238E27FC236}">
                <a16:creationId xmlns:a16="http://schemas.microsoft.com/office/drawing/2014/main" id="{C611334A-9B3D-4A04-BA05-40621A8E5E04}"/>
              </a:ext>
            </a:extLst>
          </p:cNvPr>
          <p:cNvSpPr txBox="1"/>
          <p:nvPr/>
        </p:nvSpPr>
        <p:spPr>
          <a:xfrm>
            <a:off x="457200" y="5791200"/>
            <a:ext cx="1600200" cy="646331"/>
          </a:xfrm>
          <a:prstGeom prst="rect">
            <a:avLst/>
          </a:prstGeom>
          <a:noFill/>
        </p:spPr>
        <p:txBody>
          <a:bodyPr wrap="square" rtlCol="0">
            <a:spAutoFit/>
          </a:bodyPr>
          <a:lstStyle/>
          <a:p>
            <a:pPr algn="ctr"/>
            <a:r>
              <a:rPr lang="en-US" dirty="0"/>
              <a:t>Chico Mendes</a:t>
            </a:r>
          </a:p>
          <a:p>
            <a:pPr algn="ctr"/>
            <a:r>
              <a:rPr lang="en-US" dirty="0"/>
              <a:t>(1944-1988)</a:t>
            </a:r>
          </a:p>
        </p:txBody>
      </p:sp>
      <p:sp>
        <p:nvSpPr>
          <p:cNvPr id="4" name="TextBox 3">
            <a:extLst>
              <a:ext uri="{FF2B5EF4-FFF2-40B4-BE49-F238E27FC236}">
                <a16:creationId xmlns:a16="http://schemas.microsoft.com/office/drawing/2014/main" id="{45166248-53F8-454F-BEA7-C1FFB9633D73}"/>
              </a:ext>
            </a:extLst>
          </p:cNvPr>
          <p:cNvSpPr txBox="1"/>
          <p:nvPr/>
        </p:nvSpPr>
        <p:spPr>
          <a:xfrm>
            <a:off x="3177540" y="5791200"/>
            <a:ext cx="2423160" cy="646331"/>
          </a:xfrm>
          <a:prstGeom prst="rect">
            <a:avLst/>
          </a:prstGeom>
          <a:noFill/>
        </p:spPr>
        <p:txBody>
          <a:bodyPr wrap="square" rtlCol="0">
            <a:spAutoFit/>
          </a:bodyPr>
          <a:lstStyle/>
          <a:p>
            <a:pPr algn="ctr"/>
            <a:r>
              <a:rPr lang="en-US" dirty="0"/>
              <a:t>Sister Dorothy </a:t>
            </a:r>
            <a:r>
              <a:rPr lang="en-US" dirty="0" err="1"/>
              <a:t>Stang</a:t>
            </a:r>
            <a:endParaRPr lang="en-US" dirty="0"/>
          </a:p>
          <a:p>
            <a:pPr algn="ctr"/>
            <a:r>
              <a:rPr lang="en-US" dirty="0"/>
              <a:t>(1931 – 2005)</a:t>
            </a:r>
          </a:p>
        </p:txBody>
      </p:sp>
      <p:sp>
        <p:nvSpPr>
          <p:cNvPr id="5" name="TextBox 4">
            <a:extLst>
              <a:ext uri="{FF2B5EF4-FFF2-40B4-BE49-F238E27FC236}">
                <a16:creationId xmlns:a16="http://schemas.microsoft.com/office/drawing/2014/main" id="{F71E1DEE-E776-4D36-A5FB-8F3D32C34851}"/>
              </a:ext>
            </a:extLst>
          </p:cNvPr>
          <p:cNvSpPr txBox="1"/>
          <p:nvPr/>
        </p:nvSpPr>
        <p:spPr>
          <a:xfrm>
            <a:off x="723900" y="1487269"/>
            <a:ext cx="7696200" cy="646331"/>
          </a:xfrm>
          <a:prstGeom prst="rect">
            <a:avLst/>
          </a:prstGeom>
          <a:noFill/>
        </p:spPr>
        <p:txBody>
          <a:bodyPr wrap="square" rtlCol="0">
            <a:spAutoFit/>
          </a:bodyPr>
          <a:lstStyle/>
          <a:p>
            <a:r>
              <a:rPr lang="en-US" b="0" i="0" dirty="0">
                <a:solidFill>
                  <a:srgbClr val="414042"/>
                </a:solidFill>
                <a:effectLst/>
                <a:latin typeface="Merriweather"/>
              </a:rPr>
              <a:t>In 2020, according to Global Witness, 227 land and environmental defenders were murdered — an average of four people a week</a:t>
            </a:r>
            <a:endParaRPr lang="en-US" dirty="0"/>
          </a:p>
        </p:txBody>
      </p:sp>
      <p:sp>
        <p:nvSpPr>
          <p:cNvPr id="6" name="TextBox 5">
            <a:extLst>
              <a:ext uri="{FF2B5EF4-FFF2-40B4-BE49-F238E27FC236}">
                <a16:creationId xmlns:a16="http://schemas.microsoft.com/office/drawing/2014/main" id="{4C6827F7-0B37-43C2-B48A-617878F6989A}"/>
              </a:ext>
            </a:extLst>
          </p:cNvPr>
          <p:cNvSpPr txBox="1"/>
          <p:nvPr/>
        </p:nvSpPr>
        <p:spPr>
          <a:xfrm>
            <a:off x="5715000" y="5715000"/>
            <a:ext cx="3429000" cy="923330"/>
          </a:xfrm>
          <a:prstGeom prst="rect">
            <a:avLst/>
          </a:prstGeom>
          <a:noFill/>
        </p:spPr>
        <p:txBody>
          <a:bodyPr wrap="square" rtlCol="0">
            <a:spAutoFit/>
          </a:bodyPr>
          <a:lstStyle/>
          <a:p>
            <a:r>
              <a:rPr lang="en-US" sz="1800" b="0" i="0" u="none" strike="noStrike" kern="1200" dirty="0">
                <a:solidFill>
                  <a:schemeClr val="tx1"/>
                </a:solidFill>
                <a:effectLst/>
                <a:latin typeface="+mn-lt"/>
                <a:ea typeface="+mn-ea"/>
                <a:cs typeface="+mn-cs"/>
              </a:rPr>
              <a:t>Jose Claudio Ribeiro da Silva  (1957 – 2011) and his wife Maria do </a:t>
            </a:r>
            <a:r>
              <a:rPr lang="en-US" sz="1800" b="0" i="0" u="none" strike="noStrike" kern="1200" dirty="0" err="1">
                <a:solidFill>
                  <a:schemeClr val="tx1"/>
                </a:solidFill>
                <a:effectLst/>
                <a:latin typeface="+mn-lt"/>
                <a:ea typeface="+mn-ea"/>
                <a:cs typeface="+mn-cs"/>
              </a:rPr>
              <a:t>Espirito</a:t>
            </a:r>
            <a:r>
              <a:rPr lang="en-US" sz="1800" b="0" i="0" u="none" strike="noStrike" kern="1200" dirty="0">
                <a:solidFill>
                  <a:schemeClr val="tx1"/>
                </a:solidFill>
                <a:effectLst/>
                <a:latin typeface="+mn-lt"/>
                <a:ea typeface="+mn-ea"/>
                <a:cs typeface="+mn-cs"/>
              </a:rPr>
              <a:t> Santo da Silva  </a:t>
            </a:r>
            <a:endParaRPr lang="en-US" dirty="0"/>
          </a:p>
        </p:txBody>
      </p:sp>
      <p:sp>
        <p:nvSpPr>
          <p:cNvPr id="2" name="Title 1">
            <a:extLst>
              <a:ext uri="{FF2B5EF4-FFF2-40B4-BE49-F238E27FC236}">
                <a16:creationId xmlns:a16="http://schemas.microsoft.com/office/drawing/2014/main" id="{23445C83-F212-4FAA-B0F3-16A4917F7DF6}"/>
              </a:ext>
            </a:extLst>
          </p:cNvPr>
          <p:cNvSpPr>
            <a:spLocks noGrp="1"/>
          </p:cNvSpPr>
          <p:nvPr>
            <p:ph type="title"/>
          </p:nvPr>
        </p:nvSpPr>
        <p:spPr/>
        <p:txBody>
          <a:bodyPr/>
          <a:lstStyle/>
          <a:p>
            <a:r>
              <a:rPr lang="en-US" dirty="0"/>
              <a:t>Human rights abuses</a:t>
            </a:r>
          </a:p>
        </p:txBody>
      </p:sp>
      <p:sp>
        <p:nvSpPr>
          <p:cNvPr id="7" name="Footer Placeholder 6">
            <a:extLst>
              <a:ext uri="{FF2B5EF4-FFF2-40B4-BE49-F238E27FC236}">
                <a16:creationId xmlns:a16="http://schemas.microsoft.com/office/drawing/2014/main" id="{E65131B5-1F8D-412B-BA46-B0C314D61791}"/>
              </a:ext>
            </a:extLst>
          </p:cNvPr>
          <p:cNvSpPr>
            <a:spLocks noGrp="1"/>
          </p:cNvSpPr>
          <p:nvPr>
            <p:ph type="ftr" sz="quarter" idx="11"/>
          </p:nvPr>
        </p:nvSpPr>
        <p:spPr/>
        <p:txBody>
          <a:bodyPr/>
          <a:lstStyle/>
          <a:p>
            <a:r>
              <a:rPr lang="en-US"/>
              <a:t>www.EcoPhilly.org</a:t>
            </a:r>
            <a:endParaRPr lang="en-US" dirty="0"/>
          </a:p>
        </p:txBody>
      </p:sp>
      <p:sp>
        <p:nvSpPr>
          <p:cNvPr id="9" name="Slide Number Placeholder 8">
            <a:extLst>
              <a:ext uri="{FF2B5EF4-FFF2-40B4-BE49-F238E27FC236}">
                <a16:creationId xmlns:a16="http://schemas.microsoft.com/office/drawing/2014/main" id="{FAEDA970-06BD-42FF-BA28-0CF7A5089CD6}"/>
              </a:ext>
            </a:extLst>
          </p:cNvPr>
          <p:cNvSpPr>
            <a:spLocks noGrp="1"/>
          </p:cNvSpPr>
          <p:nvPr>
            <p:ph type="sldNum" sz="quarter" idx="12"/>
          </p:nvPr>
        </p:nvSpPr>
        <p:spPr/>
        <p:txBody>
          <a:bodyPr/>
          <a:lstStyle/>
          <a:p>
            <a:fld id="{C58FD98D-BF78-4FF1-9D7F-5E85A7961EF8}" type="slidenum">
              <a:rPr lang="en-US" smtClean="0"/>
              <a:pPr/>
              <a:t>38</a:t>
            </a:fld>
            <a:endParaRPr lang="en-US"/>
          </a:p>
        </p:txBody>
      </p:sp>
    </p:spTree>
    <p:extLst>
      <p:ext uri="{BB962C8B-B14F-4D97-AF65-F5344CB8AC3E}">
        <p14:creationId xmlns:p14="http://schemas.microsoft.com/office/powerpoint/2010/main" val="2232656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A3E37-0CBB-FE34-A2A8-9600C93140A0}"/>
              </a:ext>
            </a:extLst>
          </p:cNvPr>
          <p:cNvSpPr>
            <a:spLocks noGrp="1"/>
          </p:cNvSpPr>
          <p:nvPr>
            <p:ph type="ctrTitle"/>
          </p:nvPr>
        </p:nvSpPr>
        <p:spPr/>
        <p:txBody>
          <a:bodyPr/>
          <a:lstStyle/>
          <a:p>
            <a:r>
              <a:rPr lang="en-US" dirty="0"/>
              <a:t>Oceans</a:t>
            </a:r>
          </a:p>
        </p:txBody>
      </p:sp>
      <p:sp>
        <p:nvSpPr>
          <p:cNvPr id="7" name="Subtitle 6">
            <a:extLst>
              <a:ext uri="{FF2B5EF4-FFF2-40B4-BE49-F238E27FC236}">
                <a16:creationId xmlns:a16="http://schemas.microsoft.com/office/drawing/2014/main" id="{D89A8DBC-34A0-1F45-86DB-3CE6DFC8E8EE}"/>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043E718D-794D-6B2F-3D9D-4140B3291832}"/>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FE37B50F-F7BA-C2D5-5999-B75AD614C5A5}"/>
              </a:ext>
            </a:extLst>
          </p:cNvPr>
          <p:cNvSpPr>
            <a:spLocks noGrp="1"/>
          </p:cNvSpPr>
          <p:nvPr>
            <p:ph type="sldNum" sz="quarter" idx="12"/>
          </p:nvPr>
        </p:nvSpPr>
        <p:spPr/>
        <p:txBody>
          <a:bodyPr/>
          <a:lstStyle/>
          <a:p>
            <a:fld id="{C58FD98D-BF78-4FF1-9D7F-5E85A7961EF8}" type="slidenum">
              <a:rPr lang="en-US" smtClean="0"/>
              <a:pPr/>
              <a:t>39</a:t>
            </a:fld>
            <a:endParaRPr lang="en-US"/>
          </a:p>
        </p:txBody>
      </p:sp>
    </p:spTree>
    <p:extLst>
      <p:ext uri="{BB962C8B-B14F-4D97-AF65-F5344CB8AC3E}">
        <p14:creationId xmlns:p14="http://schemas.microsoft.com/office/powerpoint/2010/main" val="79108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normAutofit fontScale="90000"/>
          </a:bodyPr>
          <a:lstStyle/>
          <a:p>
            <a:r>
              <a:rPr lang="en-US" dirty="0"/>
              <a:t>What do we mean by ‘biodiversity’?</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normAutofit/>
          </a:bodyPr>
          <a:lstStyle/>
          <a:p>
            <a:r>
              <a:rPr lang="en-US" dirty="0"/>
              <a:t>Take a walk in a rainforest or snorkel over a coral reef</a:t>
            </a:r>
          </a:p>
          <a:p>
            <a:pPr lvl="1"/>
            <a:r>
              <a:rPr lang="en-US" dirty="0"/>
              <a:t>The diversity of natural life is eye-popping</a:t>
            </a:r>
          </a:p>
          <a:p>
            <a:pPr lvl="1"/>
            <a:r>
              <a:rPr lang="en-US" dirty="0"/>
              <a:t>We’re now learning that most organisms live very close to each other, allowing the exchange of nutrition and other signals</a:t>
            </a:r>
          </a:p>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4</a:t>
            </a:fld>
            <a:endParaRPr lang="en-US"/>
          </a:p>
        </p:txBody>
      </p:sp>
    </p:spTree>
    <p:extLst>
      <p:ext uri="{BB962C8B-B14F-4D97-AF65-F5344CB8AC3E}">
        <p14:creationId xmlns:p14="http://schemas.microsoft.com/office/powerpoint/2010/main" val="4112560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p:txBody>
          <a:bodyPr/>
          <a:lstStyle/>
          <a:p>
            <a:r>
              <a:rPr lang="en-US" dirty="0"/>
              <a:t>Oceans, lakes, rivers</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p:txBody>
          <a:bodyPr/>
          <a:lstStyle/>
          <a:p>
            <a:r>
              <a:rPr lang="en-US" dirty="0"/>
              <a:t>Oceans: using them sustainably</a:t>
            </a:r>
          </a:p>
          <a:p>
            <a:r>
              <a:rPr lang="en-US" dirty="0"/>
              <a:t>Preserving the beauty of coral reefs</a:t>
            </a:r>
          </a:p>
        </p:txBody>
      </p:sp>
      <p:sp>
        <p:nvSpPr>
          <p:cNvPr id="4" name="Footer Placeholder 3">
            <a:extLst>
              <a:ext uri="{FF2B5EF4-FFF2-40B4-BE49-F238E27FC236}">
                <a16:creationId xmlns:a16="http://schemas.microsoft.com/office/drawing/2014/main" id="{1CFA97A9-3BA0-4792-A20A-2CFD537B9E04}"/>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34BC4C4C-DC18-4C27-9B54-96FEDF91236D}"/>
              </a:ext>
            </a:extLst>
          </p:cNvPr>
          <p:cNvSpPr>
            <a:spLocks noGrp="1"/>
          </p:cNvSpPr>
          <p:nvPr>
            <p:ph type="sldNum" sz="quarter" idx="12"/>
          </p:nvPr>
        </p:nvSpPr>
        <p:spPr/>
        <p:txBody>
          <a:bodyPr/>
          <a:lstStyle/>
          <a:p>
            <a:fld id="{C58FD98D-BF78-4FF1-9D7F-5E85A7961EF8}" type="slidenum">
              <a:rPr lang="en-US" smtClean="0"/>
              <a:pPr/>
              <a:t>40</a:t>
            </a:fld>
            <a:endParaRPr lang="en-US"/>
          </a:p>
        </p:txBody>
      </p:sp>
    </p:spTree>
    <p:extLst>
      <p:ext uri="{BB962C8B-B14F-4D97-AF65-F5344CB8AC3E}">
        <p14:creationId xmlns:p14="http://schemas.microsoft.com/office/powerpoint/2010/main" val="1431577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a:bodyPr>
          <a:lstStyle/>
          <a:p>
            <a:pPr eaLnBrk="1" hangingPunct="1"/>
            <a:r>
              <a:rPr lang="en-US" dirty="0"/>
              <a:t>Using oceans sustainably</a:t>
            </a:r>
          </a:p>
        </p:txBody>
      </p:sp>
      <p:sp>
        <p:nvSpPr>
          <p:cNvPr id="94211" name="Rectangle 3"/>
          <p:cNvSpPr>
            <a:spLocks noGrp="1" noChangeArrowheads="1"/>
          </p:cNvSpPr>
          <p:nvPr>
            <p:ph idx="1"/>
          </p:nvPr>
        </p:nvSpPr>
        <p:spPr/>
        <p:txBody>
          <a:bodyPr>
            <a:normAutofit/>
          </a:bodyPr>
          <a:lstStyle/>
          <a:p>
            <a:pPr eaLnBrk="1" hangingPunct="1"/>
            <a:r>
              <a:rPr lang="en-US" dirty="0"/>
              <a:t>Fish and shellfish form a significant part of the world's diet</a:t>
            </a:r>
          </a:p>
          <a:p>
            <a:pPr lvl="1" eaLnBrk="1" hangingPunct="1"/>
            <a:r>
              <a:rPr lang="en-US" dirty="0"/>
              <a:t>But we are almost fished out</a:t>
            </a:r>
          </a:p>
          <a:p>
            <a:pPr eaLnBrk="1" hangingPunct="1"/>
            <a:r>
              <a:rPr lang="en-US" dirty="0"/>
              <a:t>Personal action makes a difference</a:t>
            </a:r>
          </a:p>
          <a:p>
            <a:pPr lvl="1"/>
            <a:r>
              <a:rPr lang="en-US" dirty="0"/>
              <a:t>Be aware of what you’re eating and where it came from</a:t>
            </a:r>
          </a:p>
          <a:p>
            <a:pPr lvl="1"/>
            <a:r>
              <a:rPr lang="en-US" dirty="0"/>
              <a:t>Supporting sustainable fisheries helps people AND the environment</a:t>
            </a:r>
          </a:p>
          <a:p>
            <a:pPr lvl="1" eaLnBrk="1" hangingPunct="1"/>
            <a:endParaRPr lang="en-US" dirty="0"/>
          </a:p>
          <a:p>
            <a:pPr lvl="1" eaLnBrk="1" hangingPunct="1"/>
            <a:endParaRPr lang="en-US" dirty="0"/>
          </a:p>
        </p:txBody>
      </p:sp>
      <p:sp>
        <p:nvSpPr>
          <p:cNvPr id="2" name="Footer Placeholder 1">
            <a:extLst>
              <a:ext uri="{FF2B5EF4-FFF2-40B4-BE49-F238E27FC236}">
                <a16:creationId xmlns:a16="http://schemas.microsoft.com/office/drawing/2014/main" id="{CFF8FAEC-C70F-447F-A246-FEB62F09476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3BA1F16-6254-4F1F-AEA3-42285FE03EFF}"/>
              </a:ext>
            </a:extLst>
          </p:cNvPr>
          <p:cNvSpPr>
            <a:spLocks noGrp="1"/>
          </p:cNvSpPr>
          <p:nvPr>
            <p:ph type="sldNum" sz="quarter" idx="12"/>
          </p:nvPr>
        </p:nvSpPr>
        <p:spPr/>
        <p:txBody>
          <a:bodyPr/>
          <a:lstStyle/>
          <a:p>
            <a:fld id="{C58FD98D-BF78-4FF1-9D7F-5E85A7961EF8}" type="slidenum">
              <a:rPr lang="en-US" smtClean="0"/>
              <a:pPr/>
              <a:t>41</a:t>
            </a:fld>
            <a:endParaRPr lang="en-US"/>
          </a:p>
        </p:txBody>
      </p:sp>
    </p:spTree>
    <p:extLst>
      <p:ext uri="{BB962C8B-B14F-4D97-AF65-F5344CB8AC3E}">
        <p14:creationId xmlns:p14="http://schemas.microsoft.com/office/powerpoint/2010/main" val="4066844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Overfishing’s tragic consequences</a:t>
            </a:r>
          </a:p>
        </p:txBody>
      </p:sp>
      <p:sp>
        <p:nvSpPr>
          <p:cNvPr id="3" name="Content Placeholder 2"/>
          <p:cNvSpPr>
            <a:spLocks noGrp="1"/>
          </p:cNvSpPr>
          <p:nvPr>
            <p:ph idx="1"/>
          </p:nvPr>
        </p:nvSpPr>
        <p:spPr/>
        <p:txBody>
          <a:bodyPr/>
          <a:lstStyle/>
          <a:p>
            <a:pPr lvl="0"/>
            <a:r>
              <a:rPr lang="en-US" b="1" dirty="0"/>
              <a:t>How is overfishing connected to migrants drowning trying to get to Europe?</a:t>
            </a:r>
            <a:endParaRPr lang="en-US" dirty="0"/>
          </a:p>
          <a:p>
            <a:endParaRPr lang="en-US" dirty="0"/>
          </a:p>
        </p:txBody>
      </p:sp>
      <p:pic>
        <p:nvPicPr>
          <p:cNvPr id="4" name="Picture 3" descr="14fishing_600.jpg"/>
          <p:cNvPicPr>
            <a:picLocks noChangeAspect="1"/>
          </p:cNvPicPr>
          <p:nvPr/>
        </p:nvPicPr>
        <p:blipFill>
          <a:blip r:embed="rId3" cstate="print"/>
          <a:stretch>
            <a:fillRect/>
          </a:stretch>
        </p:blipFill>
        <p:spPr>
          <a:xfrm>
            <a:off x="228600" y="1600200"/>
            <a:ext cx="8572500" cy="4000500"/>
          </a:xfrm>
          <a:prstGeom prst="rect">
            <a:avLst/>
          </a:prstGeom>
        </p:spPr>
      </p:pic>
      <p:sp>
        <p:nvSpPr>
          <p:cNvPr id="5" name="TextBox 4">
            <a:extLst>
              <a:ext uri="{FF2B5EF4-FFF2-40B4-BE49-F238E27FC236}">
                <a16:creationId xmlns:a16="http://schemas.microsoft.com/office/drawing/2014/main" id="{7A09CC46-854D-47EA-B551-53042C99FC61}"/>
              </a:ext>
            </a:extLst>
          </p:cNvPr>
          <p:cNvSpPr txBox="1"/>
          <p:nvPr/>
        </p:nvSpPr>
        <p:spPr>
          <a:xfrm>
            <a:off x="6705600" y="6126163"/>
            <a:ext cx="2362200" cy="646331"/>
          </a:xfrm>
          <a:prstGeom prst="rect">
            <a:avLst/>
          </a:prstGeom>
          <a:noFill/>
        </p:spPr>
        <p:txBody>
          <a:bodyPr wrap="square" rtlCol="0">
            <a:spAutoFit/>
          </a:bodyPr>
          <a:lstStyle/>
          <a:p>
            <a:r>
              <a:rPr lang="en-US" sz="1200" dirty="0"/>
              <a:t>Fishermen in Bissau, Guinea-Bissau; credit: Candace </a:t>
            </a:r>
            <a:r>
              <a:rPr lang="en-US" sz="1200" dirty="0" err="1"/>
              <a:t>Feit</a:t>
            </a:r>
            <a:r>
              <a:rPr lang="en-US" sz="1200" dirty="0"/>
              <a:t> for The New York Times</a:t>
            </a:r>
          </a:p>
        </p:txBody>
      </p:sp>
      <p:sp>
        <p:nvSpPr>
          <p:cNvPr id="6" name="Footer Placeholder 5">
            <a:extLst>
              <a:ext uri="{FF2B5EF4-FFF2-40B4-BE49-F238E27FC236}">
                <a16:creationId xmlns:a16="http://schemas.microsoft.com/office/drawing/2014/main" id="{CA89C873-3504-46D0-98DF-AFEF0973E5D5}"/>
              </a:ext>
            </a:extLst>
          </p:cNvPr>
          <p:cNvSpPr>
            <a:spLocks noGrp="1"/>
          </p:cNvSpPr>
          <p:nvPr>
            <p:ph type="ftr" sz="quarter" idx="11"/>
          </p:nvPr>
        </p:nvSpPr>
        <p:spPr/>
        <p:txBody>
          <a:bodyPr/>
          <a:lstStyle/>
          <a:p>
            <a:r>
              <a:rPr lang="en-US"/>
              <a:t>www.EcoPhilly.org</a:t>
            </a:r>
            <a:endParaRPr lang="en-US" dirty="0"/>
          </a:p>
        </p:txBody>
      </p:sp>
      <p:sp>
        <p:nvSpPr>
          <p:cNvPr id="7" name="Slide Number Placeholder 6">
            <a:extLst>
              <a:ext uri="{FF2B5EF4-FFF2-40B4-BE49-F238E27FC236}">
                <a16:creationId xmlns:a16="http://schemas.microsoft.com/office/drawing/2014/main" id="{54DD1538-A6B1-4088-9E46-EC8899E95904}"/>
              </a:ext>
            </a:extLst>
          </p:cNvPr>
          <p:cNvSpPr>
            <a:spLocks noGrp="1"/>
          </p:cNvSpPr>
          <p:nvPr>
            <p:ph type="sldNum" sz="quarter" idx="12"/>
          </p:nvPr>
        </p:nvSpPr>
        <p:spPr/>
        <p:txBody>
          <a:bodyPr/>
          <a:lstStyle/>
          <a:p>
            <a:fld id="{C58FD98D-BF78-4FF1-9D7F-5E85A7961EF8}" type="slidenum">
              <a:rPr lang="en-US" smtClean="0"/>
              <a:pPr/>
              <a:t>42</a:t>
            </a:fld>
            <a:endParaRPr lang="en-US"/>
          </a:p>
        </p:txBody>
      </p:sp>
    </p:spTree>
    <p:extLst>
      <p:ext uri="{BB962C8B-B14F-4D97-AF65-F5344CB8AC3E}">
        <p14:creationId xmlns:p14="http://schemas.microsoft.com/office/powerpoint/2010/main" val="2552329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F50D30-3689-490D-96DA-4524B72849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00656"/>
            <a:ext cx="9144000" cy="6093619"/>
          </a:xfrm>
          <a:prstGeom prst="rect">
            <a:avLst/>
          </a:prstGeom>
        </p:spPr>
      </p:pic>
      <p:sp>
        <p:nvSpPr>
          <p:cNvPr id="11" name="TextBox 10">
            <a:extLst>
              <a:ext uri="{FF2B5EF4-FFF2-40B4-BE49-F238E27FC236}">
                <a16:creationId xmlns:a16="http://schemas.microsoft.com/office/drawing/2014/main" id="{3199FB3F-91EE-4F6C-B6F2-3A97FF35DEEA}"/>
              </a:ext>
            </a:extLst>
          </p:cNvPr>
          <p:cNvSpPr txBox="1"/>
          <p:nvPr/>
        </p:nvSpPr>
        <p:spPr>
          <a:xfrm>
            <a:off x="0" y="33455103"/>
            <a:ext cx="9144000" cy="230832"/>
          </a:xfrm>
          <a:prstGeom prst="rect">
            <a:avLst/>
          </a:prstGeom>
          <a:noFill/>
        </p:spPr>
        <p:txBody>
          <a:bodyPr wrap="square" rtlCol="0">
            <a:spAutoFit/>
          </a:bodyPr>
          <a:lstStyle/>
          <a:p>
            <a:r>
              <a:rPr lang="en-US" sz="900">
                <a:hlinkClick r:id="rId4" tooltip="https://www.vexels.com/vectors/preview/74476/cartoon-wood-jungle-sign"/>
              </a:rPr>
              <a:t>This Photo</a:t>
            </a:r>
            <a:r>
              <a:rPr lang="en-US" sz="900"/>
              <a:t> by Unknown Author is licensed under </a:t>
            </a:r>
            <a:r>
              <a:rPr lang="en-US" sz="900">
                <a:hlinkClick r:id="rId5" tooltip="https://creativecommons.org/licenses/by/4.0/"/>
              </a:rPr>
              <a:t>CC BY</a:t>
            </a:r>
            <a:endParaRPr lang="en-US" sz="900"/>
          </a:p>
        </p:txBody>
      </p:sp>
      <p:sp>
        <p:nvSpPr>
          <p:cNvPr id="66562" name="Rectangle 2">
            <a:extLst>
              <a:ext uri="{FF2B5EF4-FFF2-40B4-BE49-F238E27FC236}">
                <a16:creationId xmlns:a16="http://schemas.microsoft.com/office/drawing/2014/main" id="{F855ED4F-BB40-4664-8541-57D3E7FF8EF6}"/>
              </a:ext>
            </a:extLst>
          </p:cNvPr>
          <p:cNvSpPr>
            <a:spLocks noGrp="1" noChangeArrowheads="1"/>
          </p:cNvSpPr>
          <p:nvPr>
            <p:ph type="ctrTitle"/>
          </p:nvPr>
        </p:nvSpPr>
        <p:spPr>
          <a:xfrm>
            <a:off x="-1676400" y="562977"/>
            <a:ext cx="7772400" cy="1470025"/>
          </a:xfrm>
        </p:spPr>
        <p:txBody>
          <a:bodyPr>
            <a:normAutofit/>
          </a:bodyPr>
          <a:lstStyle/>
          <a:p>
            <a:pPr eaLnBrk="1" hangingPunct="1"/>
            <a:r>
              <a:rPr lang="en-US" altLang="en-US" sz="7200" b="1" dirty="0"/>
              <a:t>Coral reefs</a:t>
            </a:r>
          </a:p>
        </p:txBody>
      </p:sp>
      <p:sp>
        <p:nvSpPr>
          <p:cNvPr id="66563" name="Rectangle 3">
            <a:extLst>
              <a:ext uri="{FF2B5EF4-FFF2-40B4-BE49-F238E27FC236}">
                <a16:creationId xmlns:a16="http://schemas.microsoft.com/office/drawing/2014/main" id="{3B62DF45-4430-43CF-89A1-BCB6247FFE60}"/>
              </a:ext>
            </a:extLst>
          </p:cNvPr>
          <p:cNvSpPr>
            <a:spLocks noGrp="1" noChangeArrowheads="1"/>
          </p:cNvSpPr>
          <p:nvPr>
            <p:ph type="subTitle" idx="1"/>
          </p:nvPr>
        </p:nvSpPr>
        <p:spPr>
          <a:xfrm>
            <a:off x="2819400" y="5638800"/>
            <a:ext cx="6400800" cy="1752600"/>
          </a:xfrm>
        </p:spPr>
        <p:txBody>
          <a:bodyPr>
            <a:normAutofit/>
          </a:bodyPr>
          <a:lstStyle/>
          <a:p>
            <a:r>
              <a:rPr lang="en-US" altLang="en-US" sz="4800" dirty="0">
                <a:solidFill>
                  <a:schemeClr val="bg1"/>
                </a:solidFill>
              </a:rPr>
              <a:t>The 'marine </a:t>
            </a:r>
            <a:r>
              <a:rPr lang="en-US" altLang="en-US" sz="4800" dirty="0" err="1">
                <a:solidFill>
                  <a:schemeClr val="bg1"/>
                </a:solidFill>
              </a:rPr>
              <a:t>rainforests'</a:t>
            </a:r>
            <a:endParaRPr lang="en-US" altLang="en-US" sz="4800" dirty="0">
              <a:solidFill>
                <a:schemeClr val="bg1"/>
              </a:solidFill>
            </a:endParaRPr>
          </a:p>
        </p:txBody>
      </p:sp>
    </p:spTree>
    <p:extLst>
      <p:ext uri="{BB962C8B-B14F-4D97-AF65-F5344CB8AC3E}">
        <p14:creationId xmlns:p14="http://schemas.microsoft.com/office/powerpoint/2010/main" val="1899193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a:bodyPr>
          <a:lstStyle/>
          <a:p>
            <a:pPr eaLnBrk="1" hangingPunct="1"/>
            <a:r>
              <a:rPr lang="en-US" dirty="0"/>
              <a:t>Coral reefs …  </a:t>
            </a:r>
          </a:p>
        </p:txBody>
      </p:sp>
      <p:sp>
        <p:nvSpPr>
          <p:cNvPr id="92163" name="Rectangle 3"/>
          <p:cNvSpPr>
            <a:spLocks noGrp="1" noChangeArrowheads="1"/>
          </p:cNvSpPr>
          <p:nvPr>
            <p:ph idx="1"/>
          </p:nvPr>
        </p:nvSpPr>
        <p:spPr/>
        <p:txBody>
          <a:bodyPr>
            <a:normAutofit/>
          </a:bodyPr>
          <a:lstStyle/>
          <a:p>
            <a:r>
              <a:rPr lang="en-US" altLang="en-US" dirty="0"/>
              <a:t>… are (again) beautiful and indispensable</a:t>
            </a:r>
          </a:p>
          <a:p>
            <a:r>
              <a:rPr lang="en-US" altLang="en-US" dirty="0"/>
              <a:t>Essential fish nurseries and source of pharmaceuticals</a:t>
            </a:r>
          </a:p>
          <a:p>
            <a:pPr eaLnBrk="1" hangingPunct="1"/>
            <a:endParaRPr lang="en-US" dirty="0"/>
          </a:p>
        </p:txBody>
      </p:sp>
      <p:sp>
        <p:nvSpPr>
          <p:cNvPr id="2" name="Footer Placeholder 1">
            <a:extLst>
              <a:ext uri="{FF2B5EF4-FFF2-40B4-BE49-F238E27FC236}">
                <a16:creationId xmlns:a16="http://schemas.microsoft.com/office/drawing/2014/main" id="{9B12779A-79AD-4587-B72F-B337B213349D}"/>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7C5775C9-0B08-402B-B45D-82B19E6F4A91}"/>
              </a:ext>
            </a:extLst>
          </p:cNvPr>
          <p:cNvSpPr>
            <a:spLocks noGrp="1"/>
          </p:cNvSpPr>
          <p:nvPr>
            <p:ph type="sldNum" sz="quarter" idx="12"/>
          </p:nvPr>
        </p:nvSpPr>
        <p:spPr/>
        <p:txBody>
          <a:bodyPr/>
          <a:lstStyle/>
          <a:p>
            <a:fld id="{C58FD98D-BF78-4FF1-9D7F-5E85A7961EF8}" type="slidenum">
              <a:rPr lang="en-US" smtClean="0"/>
              <a:pPr/>
              <a:t>44</a:t>
            </a:fld>
            <a:endParaRPr lang="en-US"/>
          </a:p>
        </p:txBody>
      </p:sp>
    </p:spTree>
    <p:extLst>
      <p:ext uri="{BB962C8B-B14F-4D97-AF65-F5344CB8AC3E}">
        <p14:creationId xmlns:p14="http://schemas.microsoft.com/office/powerpoint/2010/main" val="750662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F34C4-55F3-435D-A329-1D6D543E0B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 y="3830955"/>
            <a:ext cx="4297680" cy="2417445"/>
          </a:xfrm>
          <a:prstGeom prst="rect">
            <a:avLst/>
          </a:prstGeom>
        </p:spPr>
      </p:pic>
      <p:pic>
        <p:nvPicPr>
          <p:cNvPr id="5" name="Picture 4">
            <a:extLst>
              <a:ext uri="{FF2B5EF4-FFF2-40B4-BE49-F238E27FC236}">
                <a16:creationId xmlns:a16="http://schemas.microsoft.com/office/drawing/2014/main" id="{D343AE59-1CC9-404A-BC63-AD0F7079BA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0"/>
            <a:ext cx="4663440" cy="2914650"/>
          </a:xfrm>
          <a:prstGeom prst="rect">
            <a:avLst/>
          </a:prstGeom>
        </p:spPr>
      </p:pic>
      <p:pic>
        <p:nvPicPr>
          <p:cNvPr id="4" name="Picture 3">
            <a:extLst>
              <a:ext uri="{FF2B5EF4-FFF2-40B4-BE49-F238E27FC236}">
                <a16:creationId xmlns:a16="http://schemas.microsoft.com/office/drawing/2014/main" id="{8E151ECB-3D7D-412E-A639-C5CB76F2C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Footer Placeholder 1">
            <a:extLst>
              <a:ext uri="{FF2B5EF4-FFF2-40B4-BE49-F238E27FC236}">
                <a16:creationId xmlns:a16="http://schemas.microsoft.com/office/drawing/2014/main" id="{16B40B1A-00CF-432B-A16F-5972CD7C9C08}"/>
              </a:ext>
            </a:extLst>
          </p:cNvPr>
          <p:cNvSpPr>
            <a:spLocks noGrp="1"/>
          </p:cNvSpPr>
          <p:nvPr>
            <p:ph type="ftr" sz="quarter" idx="11"/>
          </p:nvPr>
        </p:nvSpPr>
        <p:spPr/>
        <p:txBody>
          <a:bodyPr/>
          <a:lstStyle/>
          <a:p>
            <a:r>
              <a:rPr lang="en-US"/>
              <a:t>www.EcoPhilly.org</a:t>
            </a:r>
            <a:endParaRPr lang="en-US" dirty="0"/>
          </a:p>
        </p:txBody>
      </p:sp>
      <p:sp>
        <p:nvSpPr>
          <p:cNvPr id="6" name="Slide Number Placeholder 5">
            <a:extLst>
              <a:ext uri="{FF2B5EF4-FFF2-40B4-BE49-F238E27FC236}">
                <a16:creationId xmlns:a16="http://schemas.microsoft.com/office/drawing/2014/main" id="{47B2E805-F8DE-4ED0-9D16-992B2E6DE98D}"/>
              </a:ext>
            </a:extLst>
          </p:cNvPr>
          <p:cNvSpPr>
            <a:spLocks noGrp="1"/>
          </p:cNvSpPr>
          <p:nvPr>
            <p:ph type="sldNum" sz="quarter" idx="12"/>
          </p:nvPr>
        </p:nvSpPr>
        <p:spPr/>
        <p:txBody>
          <a:bodyPr/>
          <a:lstStyle/>
          <a:p>
            <a:fld id="{C58FD98D-BF78-4FF1-9D7F-5E85A7961EF8}" type="slidenum">
              <a:rPr lang="en-US" smtClean="0"/>
              <a:pPr/>
              <a:t>45</a:t>
            </a:fld>
            <a:endParaRPr lang="en-US"/>
          </a:p>
        </p:txBody>
      </p:sp>
    </p:spTree>
    <p:extLst>
      <p:ext uri="{BB962C8B-B14F-4D97-AF65-F5344CB8AC3E}">
        <p14:creationId xmlns:p14="http://schemas.microsoft.com/office/powerpoint/2010/main" val="1738149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F34C4-55F3-435D-A329-1D6D543E0B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6200" y="3850002"/>
            <a:ext cx="4754880" cy="2674620"/>
          </a:xfrm>
          <a:prstGeom prst="rect">
            <a:avLst/>
          </a:prstGeom>
        </p:spPr>
      </p:pic>
      <p:pic>
        <p:nvPicPr>
          <p:cNvPr id="5" name="Picture 4">
            <a:extLst>
              <a:ext uri="{FF2B5EF4-FFF2-40B4-BE49-F238E27FC236}">
                <a16:creationId xmlns:a16="http://schemas.microsoft.com/office/drawing/2014/main" id="{D343AE59-1CC9-404A-BC63-AD0F7079BA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4663440" cy="2914650"/>
          </a:xfrm>
          <a:prstGeom prst="rect">
            <a:avLst/>
          </a:prstGeom>
        </p:spPr>
      </p:pic>
      <p:sp>
        <p:nvSpPr>
          <p:cNvPr id="2" name="Footer Placeholder 1">
            <a:extLst>
              <a:ext uri="{FF2B5EF4-FFF2-40B4-BE49-F238E27FC236}">
                <a16:creationId xmlns:a16="http://schemas.microsoft.com/office/drawing/2014/main" id="{7F1E086B-3403-4E87-AAC8-215D430F91B4}"/>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BC8AA5A3-DD2C-4017-A37C-805CECDE7673}"/>
              </a:ext>
            </a:extLst>
          </p:cNvPr>
          <p:cNvSpPr>
            <a:spLocks noGrp="1"/>
          </p:cNvSpPr>
          <p:nvPr>
            <p:ph type="sldNum" sz="quarter" idx="12"/>
          </p:nvPr>
        </p:nvSpPr>
        <p:spPr/>
        <p:txBody>
          <a:bodyPr/>
          <a:lstStyle/>
          <a:p>
            <a:fld id="{C58FD98D-BF78-4FF1-9D7F-5E85A7961EF8}" type="slidenum">
              <a:rPr lang="en-US" smtClean="0"/>
              <a:pPr/>
              <a:t>46</a:t>
            </a:fld>
            <a:endParaRPr lang="en-US"/>
          </a:p>
        </p:txBody>
      </p:sp>
    </p:spTree>
    <p:extLst>
      <p:ext uri="{BB962C8B-B14F-4D97-AF65-F5344CB8AC3E}">
        <p14:creationId xmlns:p14="http://schemas.microsoft.com/office/powerpoint/2010/main" val="2432753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749BE-50C5-4A1B-B597-E8F4B9EFAA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396330"/>
            <a:ext cx="7772400" cy="5775870"/>
          </a:xfrm>
          <a:prstGeom prst="rect">
            <a:avLst/>
          </a:prstGeom>
        </p:spPr>
      </p:pic>
      <p:sp>
        <p:nvSpPr>
          <p:cNvPr id="2" name="Footer Placeholder 1">
            <a:extLst>
              <a:ext uri="{FF2B5EF4-FFF2-40B4-BE49-F238E27FC236}">
                <a16:creationId xmlns:a16="http://schemas.microsoft.com/office/drawing/2014/main" id="{F8ADFF1A-911C-4C4C-93AB-E14D7B5C26FD}"/>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301096E7-2840-4591-AE59-EBA593DE4BDD}"/>
              </a:ext>
            </a:extLst>
          </p:cNvPr>
          <p:cNvSpPr>
            <a:spLocks noGrp="1"/>
          </p:cNvSpPr>
          <p:nvPr>
            <p:ph type="sldNum" sz="quarter" idx="12"/>
          </p:nvPr>
        </p:nvSpPr>
        <p:spPr/>
        <p:txBody>
          <a:bodyPr/>
          <a:lstStyle/>
          <a:p>
            <a:fld id="{C58FD98D-BF78-4FF1-9D7F-5E85A7961EF8}" type="slidenum">
              <a:rPr lang="en-US" smtClean="0"/>
              <a:pPr/>
              <a:t>47</a:t>
            </a:fld>
            <a:endParaRPr lang="en-US"/>
          </a:p>
        </p:txBody>
      </p:sp>
    </p:spTree>
    <p:extLst>
      <p:ext uri="{BB962C8B-B14F-4D97-AF65-F5344CB8AC3E}">
        <p14:creationId xmlns:p14="http://schemas.microsoft.com/office/powerpoint/2010/main" val="3993971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D4AC9-02FE-405A-9A72-B22AF865FC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50" y="571500"/>
            <a:ext cx="8572500" cy="5715000"/>
          </a:xfrm>
          <a:prstGeom prst="rect">
            <a:avLst/>
          </a:prstGeom>
        </p:spPr>
      </p:pic>
      <p:sp>
        <p:nvSpPr>
          <p:cNvPr id="2" name="Footer Placeholder 1">
            <a:extLst>
              <a:ext uri="{FF2B5EF4-FFF2-40B4-BE49-F238E27FC236}">
                <a16:creationId xmlns:a16="http://schemas.microsoft.com/office/drawing/2014/main" id="{C375C669-DE43-4C4A-AEB9-E2342944C207}"/>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697340A8-EE07-40DD-9444-A035A8386D7F}"/>
              </a:ext>
            </a:extLst>
          </p:cNvPr>
          <p:cNvSpPr>
            <a:spLocks noGrp="1"/>
          </p:cNvSpPr>
          <p:nvPr>
            <p:ph type="sldNum" sz="quarter" idx="12"/>
          </p:nvPr>
        </p:nvSpPr>
        <p:spPr/>
        <p:txBody>
          <a:bodyPr/>
          <a:lstStyle/>
          <a:p>
            <a:fld id="{C58FD98D-BF78-4FF1-9D7F-5E85A7961EF8}" type="slidenum">
              <a:rPr lang="en-US" smtClean="0"/>
              <a:pPr/>
              <a:t>48</a:t>
            </a:fld>
            <a:endParaRPr lang="en-US"/>
          </a:p>
        </p:txBody>
      </p:sp>
    </p:spTree>
    <p:extLst>
      <p:ext uri="{BB962C8B-B14F-4D97-AF65-F5344CB8AC3E}">
        <p14:creationId xmlns:p14="http://schemas.microsoft.com/office/powerpoint/2010/main" val="3582174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a:bodyPr>
          <a:lstStyle/>
          <a:p>
            <a:pPr eaLnBrk="1" hangingPunct="1"/>
            <a:r>
              <a:rPr lang="en-US" dirty="0"/>
              <a:t>Coral reefs are in trouble</a:t>
            </a:r>
          </a:p>
        </p:txBody>
      </p:sp>
      <p:sp>
        <p:nvSpPr>
          <p:cNvPr id="2" name="Content Placeholder 1">
            <a:extLst>
              <a:ext uri="{FF2B5EF4-FFF2-40B4-BE49-F238E27FC236}">
                <a16:creationId xmlns:a16="http://schemas.microsoft.com/office/drawing/2014/main" id="{C2C50714-0ACD-4926-8CF2-C58AB11A0766}"/>
              </a:ext>
            </a:extLst>
          </p:cNvPr>
          <p:cNvSpPr>
            <a:spLocks noGrp="1"/>
          </p:cNvSpPr>
          <p:nvPr>
            <p:ph idx="1"/>
          </p:nvPr>
        </p:nvSpPr>
        <p:spPr/>
        <p:txBody>
          <a:bodyPr/>
          <a:lstStyle/>
          <a:p>
            <a:r>
              <a:rPr lang="en-US" dirty="0"/>
              <a:t>Runoff of polluted water</a:t>
            </a:r>
          </a:p>
          <a:p>
            <a:r>
              <a:rPr lang="en-US" dirty="0"/>
              <a:t>Overfishing</a:t>
            </a:r>
          </a:p>
          <a:p>
            <a:r>
              <a:rPr lang="en-US" dirty="0"/>
              <a:t>Acidification from increased CO</a:t>
            </a:r>
            <a:r>
              <a:rPr lang="en-US" baseline="-25000" dirty="0"/>
              <a:t>2</a:t>
            </a:r>
            <a:r>
              <a:rPr lang="en-US" dirty="0"/>
              <a:t> in the atmosphere</a:t>
            </a:r>
          </a:p>
          <a:p>
            <a:r>
              <a:rPr lang="en-US" dirty="0"/>
              <a:t>Bleaching due to high temperatures</a:t>
            </a:r>
          </a:p>
          <a:p>
            <a:endParaRPr lang="en-US" dirty="0"/>
          </a:p>
        </p:txBody>
      </p:sp>
      <p:sp>
        <p:nvSpPr>
          <p:cNvPr id="3" name="Footer Placeholder 2">
            <a:extLst>
              <a:ext uri="{FF2B5EF4-FFF2-40B4-BE49-F238E27FC236}">
                <a16:creationId xmlns:a16="http://schemas.microsoft.com/office/drawing/2014/main" id="{BA9C269D-8868-4785-A7CE-EE1799E1B03F}"/>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3E156E4D-490F-4F0A-90B4-7E236E4910D1}"/>
              </a:ext>
            </a:extLst>
          </p:cNvPr>
          <p:cNvSpPr>
            <a:spLocks noGrp="1"/>
          </p:cNvSpPr>
          <p:nvPr>
            <p:ph type="sldNum" sz="quarter" idx="12"/>
          </p:nvPr>
        </p:nvSpPr>
        <p:spPr/>
        <p:txBody>
          <a:bodyPr/>
          <a:lstStyle/>
          <a:p>
            <a:fld id="{C58FD98D-BF78-4FF1-9D7F-5E85A7961EF8}" type="slidenum">
              <a:rPr lang="en-US" smtClean="0"/>
              <a:pPr/>
              <a:t>49</a:t>
            </a:fld>
            <a:endParaRPr lang="en-US"/>
          </a:p>
        </p:txBody>
      </p:sp>
    </p:spTree>
    <p:extLst>
      <p:ext uri="{BB962C8B-B14F-4D97-AF65-F5344CB8AC3E}">
        <p14:creationId xmlns:p14="http://schemas.microsoft.com/office/powerpoint/2010/main" val="8744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normAutofit fontScale="90000"/>
          </a:bodyPr>
          <a:lstStyle/>
          <a:p>
            <a:r>
              <a:rPr lang="en-US" dirty="0"/>
              <a:t>What do we mean by ‘biodiversity’?</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normAutofit/>
          </a:bodyPr>
          <a:lstStyle/>
          <a:p>
            <a:r>
              <a:rPr lang="en-US" dirty="0"/>
              <a:t>But we can appreciate biodiversity in our local park or our back yard too</a:t>
            </a:r>
          </a:p>
          <a:p>
            <a:pPr lvl="1"/>
            <a:r>
              <a:rPr lang="en-US" dirty="0"/>
              <a:t>And in appreciating the presence of robins, blue jays, cardinals, house sparrows and pigeons, we grow to love and respect God’s world </a:t>
            </a:r>
          </a:p>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5</a:t>
            </a:fld>
            <a:endParaRPr lang="en-US"/>
          </a:p>
        </p:txBody>
      </p:sp>
    </p:spTree>
    <p:extLst>
      <p:ext uri="{BB962C8B-B14F-4D97-AF65-F5344CB8AC3E}">
        <p14:creationId xmlns:p14="http://schemas.microsoft.com/office/powerpoint/2010/main" val="300846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2369E-050B-42F8-AA2C-BE6565DF26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 y="387417"/>
            <a:ext cx="9144000" cy="6083166"/>
          </a:xfrm>
          <a:prstGeom prst="rect">
            <a:avLst/>
          </a:prstGeom>
        </p:spPr>
      </p:pic>
      <p:sp>
        <p:nvSpPr>
          <p:cNvPr id="2" name="Footer Placeholder 1">
            <a:extLst>
              <a:ext uri="{FF2B5EF4-FFF2-40B4-BE49-F238E27FC236}">
                <a16:creationId xmlns:a16="http://schemas.microsoft.com/office/drawing/2014/main" id="{ED1B3A43-9849-443E-957A-3DBAA5836A2C}"/>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874F31F3-A2D1-4D2B-B5AC-F2587A86B054}"/>
              </a:ext>
            </a:extLst>
          </p:cNvPr>
          <p:cNvSpPr>
            <a:spLocks noGrp="1"/>
          </p:cNvSpPr>
          <p:nvPr>
            <p:ph type="sldNum" sz="quarter" idx="12"/>
          </p:nvPr>
        </p:nvSpPr>
        <p:spPr/>
        <p:txBody>
          <a:bodyPr/>
          <a:lstStyle/>
          <a:p>
            <a:fld id="{C58FD98D-BF78-4FF1-9D7F-5E85A7961EF8}" type="slidenum">
              <a:rPr lang="en-US" smtClean="0"/>
              <a:pPr/>
              <a:t>50</a:t>
            </a:fld>
            <a:endParaRPr lang="en-US"/>
          </a:p>
        </p:txBody>
      </p:sp>
    </p:spTree>
    <p:extLst>
      <p:ext uri="{BB962C8B-B14F-4D97-AF65-F5344CB8AC3E}">
        <p14:creationId xmlns:p14="http://schemas.microsoft.com/office/powerpoint/2010/main" val="125608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eached coral.jpg"/>
          <p:cNvPicPr>
            <a:picLocks noChangeAspect="1"/>
          </p:cNvPicPr>
          <p:nvPr/>
        </p:nvPicPr>
        <p:blipFill>
          <a:blip r:embed="rId3" cstate="print"/>
          <a:stretch>
            <a:fillRect/>
          </a:stretch>
        </p:blipFill>
        <p:spPr>
          <a:xfrm>
            <a:off x="2246689" y="685800"/>
            <a:ext cx="4650621" cy="4846320"/>
          </a:xfrm>
          <a:prstGeom prst="rect">
            <a:avLst/>
          </a:prstGeom>
        </p:spPr>
      </p:pic>
      <p:sp>
        <p:nvSpPr>
          <p:cNvPr id="2" name="TextBox 1">
            <a:extLst>
              <a:ext uri="{FF2B5EF4-FFF2-40B4-BE49-F238E27FC236}">
                <a16:creationId xmlns:a16="http://schemas.microsoft.com/office/drawing/2014/main" id="{748085E6-88F2-4281-83E0-806EF266C3EB}"/>
              </a:ext>
            </a:extLst>
          </p:cNvPr>
          <p:cNvSpPr txBox="1"/>
          <p:nvPr/>
        </p:nvSpPr>
        <p:spPr>
          <a:xfrm>
            <a:off x="609600" y="5715000"/>
            <a:ext cx="8077200" cy="646331"/>
          </a:xfrm>
          <a:prstGeom prst="rect">
            <a:avLst/>
          </a:prstGeom>
          <a:noFill/>
        </p:spPr>
        <p:txBody>
          <a:bodyPr wrap="square" rtlCol="0">
            <a:spAutoFit/>
          </a:bodyPr>
          <a:lstStyle/>
          <a:p>
            <a:pPr algn="ctr"/>
            <a:r>
              <a:rPr lang="en-US" dirty="0"/>
              <a:t>“Who turned the wonderworld of the seas into underwater cemeteries bereft of color and life?”</a:t>
            </a:r>
          </a:p>
        </p:txBody>
      </p:sp>
      <p:sp>
        <p:nvSpPr>
          <p:cNvPr id="3" name="Footer Placeholder 2">
            <a:extLst>
              <a:ext uri="{FF2B5EF4-FFF2-40B4-BE49-F238E27FC236}">
                <a16:creationId xmlns:a16="http://schemas.microsoft.com/office/drawing/2014/main" id="{D7973906-DAE0-4A03-A1C3-4AFAD181C6F3}"/>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38F77BE2-5510-4CD3-82FE-42E582667E47}"/>
              </a:ext>
            </a:extLst>
          </p:cNvPr>
          <p:cNvSpPr>
            <a:spLocks noGrp="1"/>
          </p:cNvSpPr>
          <p:nvPr>
            <p:ph type="sldNum" sz="quarter" idx="12"/>
          </p:nvPr>
        </p:nvSpPr>
        <p:spPr/>
        <p:txBody>
          <a:bodyPr/>
          <a:lstStyle/>
          <a:p>
            <a:fld id="{C58FD98D-BF78-4FF1-9D7F-5E85A7961EF8}" type="slidenum">
              <a:rPr lang="en-US" smtClean="0"/>
              <a:pPr/>
              <a:t>51</a:t>
            </a:fld>
            <a:endParaRPr lang="en-US"/>
          </a:p>
        </p:txBody>
      </p:sp>
    </p:spTree>
    <p:extLst>
      <p:ext uri="{BB962C8B-B14F-4D97-AF65-F5344CB8AC3E}">
        <p14:creationId xmlns:p14="http://schemas.microsoft.com/office/powerpoint/2010/main" val="264988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C54F-7022-86A8-D8FC-09332A1061FA}"/>
              </a:ext>
            </a:extLst>
          </p:cNvPr>
          <p:cNvSpPr>
            <a:spLocks noGrp="1"/>
          </p:cNvSpPr>
          <p:nvPr>
            <p:ph type="title"/>
          </p:nvPr>
        </p:nvSpPr>
        <p:spPr/>
        <p:txBody>
          <a:bodyPr/>
          <a:lstStyle/>
          <a:p>
            <a:r>
              <a:rPr lang="en-US" dirty="0"/>
              <a:t>Closer to home: bird populations</a:t>
            </a:r>
          </a:p>
        </p:txBody>
      </p:sp>
      <p:sp>
        <p:nvSpPr>
          <p:cNvPr id="3" name="Content Placeholder 2">
            <a:extLst>
              <a:ext uri="{FF2B5EF4-FFF2-40B4-BE49-F238E27FC236}">
                <a16:creationId xmlns:a16="http://schemas.microsoft.com/office/drawing/2014/main" id="{DF711638-2E39-B30C-6EAC-2A93D93072AE}"/>
              </a:ext>
            </a:extLst>
          </p:cNvPr>
          <p:cNvSpPr>
            <a:spLocks noGrp="1"/>
          </p:cNvSpPr>
          <p:nvPr>
            <p:ph idx="1"/>
          </p:nvPr>
        </p:nvSpPr>
        <p:spPr/>
        <p:txBody>
          <a:bodyPr>
            <a:normAutofit/>
          </a:bodyPr>
          <a:lstStyle/>
          <a:p>
            <a:r>
              <a:rPr lang="en-US" dirty="0"/>
              <a:t>Across the American continent, bird numbers have plummeted – even among common species </a:t>
            </a:r>
          </a:p>
          <a:p>
            <a:r>
              <a:rPr lang="en-US" dirty="0"/>
              <a:t>In less than a single lifetime, North America has lost more than one in four of its birds, according to a report in the world’s leading scientific journal, </a:t>
            </a:r>
            <a:r>
              <a:rPr lang="en-US" i="1" dirty="0"/>
              <a:t>Science</a:t>
            </a:r>
            <a:endParaRPr lang="en-US" dirty="0"/>
          </a:p>
        </p:txBody>
      </p:sp>
      <p:sp>
        <p:nvSpPr>
          <p:cNvPr id="4" name="Footer Placeholder 3">
            <a:extLst>
              <a:ext uri="{FF2B5EF4-FFF2-40B4-BE49-F238E27FC236}">
                <a16:creationId xmlns:a16="http://schemas.microsoft.com/office/drawing/2014/main" id="{CAF19F22-A831-60EA-1528-DA8308D95630}"/>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B2C4BBB0-37B0-FA16-EE22-377353A6C8C5}"/>
              </a:ext>
            </a:extLst>
          </p:cNvPr>
          <p:cNvSpPr>
            <a:spLocks noGrp="1"/>
          </p:cNvSpPr>
          <p:nvPr>
            <p:ph type="sldNum" sz="quarter" idx="12"/>
          </p:nvPr>
        </p:nvSpPr>
        <p:spPr/>
        <p:txBody>
          <a:bodyPr/>
          <a:lstStyle/>
          <a:p>
            <a:fld id="{C58FD98D-BF78-4FF1-9D7F-5E85A7961EF8}" type="slidenum">
              <a:rPr lang="en-US" smtClean="0"/>
              <a:pPr/>
              <a:t>52</a:t>
            </a:fld>
            <a:endParaRPr lang="en-US"/>
          </a:p>
        </p:txBody>
      </p:sp>
    </p:spTree>
    <p:extLst>
      <p:ext uri="{BB962C8B-B14F-4D97-AF65-F5344CB8AC3E}">
        <p14:creationId xmlns:p14="http://schemas.microsoft.com/office/powerpoint/2010/main" val="212872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C54F-7022-86A8-D8FC-09332A1061FA}"/>
              </a:ext>
            </a:extLst>
          </p:cNvPr>
          <p:cNvSpPr>
            <a:spLocks noGrp="1"/>
          </p:cNvSpPr>
          <p:nvPr>
            <p:ph type="title"/>
          </p:nvPr>
        </p:nvSpPr>
        <p:spPr/>
        <p:txBody>
          <a:bodyPr/>
          <a:lstStyle/>
          <a:p>
            <a:r>
              <a:rPr lang="en-US" dirty="0"/>
              <a:t>Closer to home: bird populations</a:t>
            </a:r>
          </a:p>
        </p:txBody>
      </p:sp>
      <p:sp>
        <p:nvSpPr>
          <p:cNvPr id="3" name="Content Placeholder 2">
            <a:extLst>
              <a:ext uri="{FF2B5EF4-FFF2-40B4-BE49-F238E27FC236}">
                <a16:creationId xmlns:a16="http://schemas.microsoft.com/office/drawing/2014/main" id="{DF711638-2E39-B30C-6EAC-2A93D93072AE}"/>
              </a:ext>
            </a:extLst>
          </p:cNvPr>
          <p:cNvSpPr>
            <a:spLocks noGrp="1"/>
          </p:cNvSpPr>
          <p:nvPr>
            <p:ph idx="1"/>
          </p:nvPr>
        </p:nvSpPr>
        <p:spPr/>
        <p:txBody>
          <a:bodyPr>
            <a:normAutofit/>
          </a:bodyPr>
          <a:lstStyle/>
          <a:p>
            <a:r>
              <a:rPr lang="en-US" dirty="0"/>
              <a:t>Researchers at seven institutions found that 2.9 billion breeding adult birds have been lost since 1970, in every ecosystem.</a:t>
            </a:r>
          </a:p>
          <a:p>
            <a:r>
              <a:rPr lang="en-US" dirty="0"/>
              <a:t>The disappearance of even common species indicates a </a:t>
            </a:r>
            <a:r>
              <a:rPr lang="en-US" i="1" dirty="0"/>
              <a:t>shift in our ecosystems’ ability to support basic birdlife</a:t>
            </a:r>
          </a:p>
        </p:txBody>
      </p:sp>
      <p:sp>
        <p:nvSpPr>
          <p:cNvPr id="4" name="Footer Placeholder 3">
            <a:extLst>
              <a:ext uri="{FF2B5EF4-FFF2-40B4-BE49-F238E27FC236}">
                <a16:creationId xmlns:a16="http://schemas.microsoft.com/office/drawing/2014/main" id="{CAF19F22-A831-60EA-1528-DA8308D95630}"/>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B2C4BBB0-37B0-FA16-EE22-377353A6C8C5}"/>
              </a:ext>
            </a:extLst>
          </p:cNvPr>
          <p:cNvSpPr>
            <a:spLocks noGrp="1"/>
          </p:cNvSpPr>
          <p:nvPr>
            <p:ph type="sldNum" sz="quarter" idx="12"/>
          </p:nvPr>
        </p:nvSpPr>
        <p:spPr/>
        <p:txBody>
          <a:bodyPr/>
          <a:lstStyle/>
          <a:p>
            <a:fld id="{C58FD98D-BF78-4FF1-9D7F-5E85A7961EF8}" type="slidenum">
              <a:rPr lang="en-US" smtClean="0"/>
              <a:pPr/>
              <a:t>53</a:t>
            </a:fld>
            <a:endParaRPr lang="en-US"/>
          </a:p>
        </p:txBody>
      </p:sp>
    </p:spTree>
    <p:extLst>
      <p:ext uri="{BB962C8B-B14F-4D97-AF65-F5344CB8AC3E}">
        <p14:creationId xmlns:p14="http://schemas.microsoft.com/office/powerpoint/2010/main" val="3745109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9AC1-59FE-C25A-054C-6570498C1F0F}"/>
              </a:ext>
            </a:extLst>
          </p:cNvPr>
          <p:cNvSpPr>
            <a:spLocks noGrp="1"/>
          </p:cNvSpPr>
          <p:nvPr>
            <p:ph type="title"/>
          </p:nvPr>
        </p:nvSpPr>
        <p:spPr/>
        <p:txBody>
          <a:bodyPr>
            <a:normAutofit/>
          </a:bodyPr>
          <a:lstStyle/>
          <a:p>
            <a:r>
              <a:rPr lang="en-US" dirty="0"/>
              <a:t>Birds are getting squeezed</a:t>
            </a:r>
          </a:p>
        </p:txBody>
      </p:sp>
      <p:sp>
        <p:nvSpPr>
          <p:cNvPr id="3" name="Content Placeholder 2">
            <a:extLst>
              <a:ext uri="{FF2B5EF4-FFF2-40B4-BE49-F238E27FC236}">
                <a16:creationId xmlns:a16="http://schemas.microsoft.com/office/drawing/2014/main" id="{7C47E12D-4B99-C82C-103E-179EC08C60D6}"/>
              </a:ext>
            </a:extLst>
          </p:cNvPr>
          <p:cNvSpPr>
            <a:spLocks noGrp="1"/>
          </p:cNvSpPr>
          <p:nvPr>
            <p:ph idx="1"/>
          </p:nvPr>
        </p:nvSpPr>
        <p:spPr/>
        <p:txBody>
          <a:bodyPr/>
          <a:lstStyle/>
          <a:p>
            <a:r>
              <a:rPr lang="en-US" dirty="0"/>
              <a:t>Their habitat is being built on</a:t>
            </a:r>
          </a:p>
          <a:p>
            <a:r>
              <a:rPr lang="en-US" dirty="0"/>
              <a:t>Windows and skyscrapers act like bird magnets – millions die each year</a:t>
            </a:r>
          </a:p>
          <a:p>
            <a:r>
              <a:rPr lang="en-US" dirty="0"/>
              <a:t>Insecticides have far-reaching effects:</a:t>
            </a:r>
          </a:p>
          <a:p>
            <a:pPr lvl="1"/>
            <a:r>
              <a:rPr lang="en-US" dirty="0"/>
              <a:t>Direct poisoning</a:t>
            </a:r>
          </a:p>
          <a:p>
            <a:pPr lvl="1"/>
            <a:r>
              <a:rPr lang="en-US" dirty="0"/>
              <a:t>Insects (their food) are being poisoned out of existence, so birds are starving</a:t>
            </a:r>
          </a:p>
        </p:txBody>
      </p:sp>
      <p:sp>
        <p:nvSpPr>
          <p:cNvPr id="4" name="Footer Placeholder 3">
            <a:extLst>
              <a:ext uri="{FF2B5EF4-FFF2-40B4-BE49-F238E27FC236}">
                <a16:creationId xmlns:a16="http://schemas.microsoft.com/office/drawing/2014/main" id="{00E86FAB-E3CD-24E7-A32E-7B05DB4ED748}"/>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1E6EE987-0B4C-BDAD-617D-DB7DFB2F2857}"/>
              </a:ext>
            </a:extLst>
          </p:cNvPr>
          <p:cNvSpPr>
            <a:spLocks noGrp="1"/>
          </p:cNvSpPr>
          <p:nvPr>
            <p:ph type="sldNum" sz="quarter" idx="12"/>
          </p:nvPr>
        </p:nvSpPr>
        <p:spPr/>
        <p:txBody>
          <a:bodyPr/>
          <a:lstStyle/>
          <a:p>
            <a:fld id="{C58FD98D-BF78-4FF1-9D7F-5E85A7961EF8}" type="slidenum">
              <a:rPr lang="en-US" smtClean="0"/>
              <a:pPr/>
              <a:t>54</a:t>
            </a:fld>
            <a:endParaRPr lang="en-US"/>
          </a:p>
        </p:txBody>
      </p:sp>
    </p:spTree>
    <p:extLst>
      <p:ext uri="{BB962C8B-B14F-4D97-AF65-F5344CB8AC3E}">
        <p14:creationId xmlns:p14="http://schemas.microsoft.com/office/powerpoint/2010/main" val="534303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C95732-9F9B-E8E2-5932-E673D476CF01}"/>
              </a:ext>
            </a:extLst>
          </p:cNvPr>
          <p:cNvSpPr>
            <a:spLocks noGrp="1"/>
          </p:cNvSpPr>
          <p:nvPr>
            <p:ph type="title"/>
          </p:nvPr>
        </p:nvSpPr>
        <p:spPr/>
        <p:txBody>
          <a:bodyPr>
            <a:normAutofit/>
          </a:bodyPr>
          <a:lstStyle/>
          <a:p>
            <a:r>
              <a:rPr lang="en-US" b="0" i="0" cap="none" dirty="0">
                <a:solidFill>
                  <a:srgbClr val="333333"/>
                </a:solidFill>
                <a:effectLst/>
                <a:latin typeface="Calibri" panose="020F0502020204030204" pitchFamily="34" charset="0"/>
              </a:rPr>
              <a:t>The Reality of the Insect Apocalypse and What We Can Do</a:t>
            </a:r>
            <a:endParaRPr lang="en-US" dirty="0"/>
          </a:p>
        </p:txBody>
      </p:sp>
      <p:sp>
        <p:nvSpPr>
          <p:cNvPr id="7" name="Text Placeholder 6">
            <a:extLst>
              <a:ext uri="{FF2B5EF4-FFF2-40B4-BE49-F238E27FC236}">
                <a16:creationId xmlns:a16="http://schemas.microsoft.com/office/drawing/2014/main" id="{7A328694-18E7-D520-3BB0-3ECF88B9E69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3316D95-7C0C-8EF8-4FDD-D077C1C50679}"/>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0D7BF39-7306-6F3B-FECB-72EC2FA20AF0}"/>
              </a:ext>
            </a:extLst>
          </p:cNvPr>
          <p:cNvSpPr>
            <a:spLocks noGrp="1"/>
          </p:cNvSpPr>
          <p:nvPr>
            <p:ph type="sldNum" sz="quarter" idx="12"/>
          </p:nvPr>
        </p:nvSpPr>
        <p:spPr/>
        <p:txBody>
          <a:bodyPr/>
          <a:lstStyle/>
          <a:p>
            <a:fld id="{C58FD98D-BF78-4FF1-9D7F-5E85A7961EF8}" type="slidenum">
              <a:rPr lang="en-US" smtClean="0"/>
              <a:pPr/>
              <a:t>55</a:t>
            </a:fld>
            <a:endParaRPr lang="en-US"/>
          </a:p>
        </p:txBody>
      </p:sp>
      <p:pic>
        <p:nvPicPr>
          <p:cNvPr id="3" name="Picture 2">
            <a:extLst>
              <a:ext uri="{FF2B5EF4-FFF2-40B4-BE49-F238E27FC236}">
                <a16:creationId xmlns:a16="http://schemas.microsoft.com/office/drawing/2014/main" id="{A4E212F3-7C8B-1D44-AD5E-AB42CB7ED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3" y="803226"/>
            <a:ext cx="2926080" cy="2194560"/>
          </a:xfrm>
          <a:prstGeom prst="rect">
            <a:avLst/>
          </a:prstGeom>
        </p:spPr>
      </p:pic>
      <p:pic>
        <p:nvPicPr>
          <p:cNvPr id="9" name="Picture 8">
            <a:extLst>
              <a:ext uri="{FF2B5EF4-FFF2-40B4-BE49-F238E27FC236}">
                <a16:creationId xmlns:a16="http://schemas.microsoft.com/office/drawing/2014/main" id="{AADD5AE4-BAB8-9529-075D-2A09B08C8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029" y="1014602"/>
            <a:ext cx="2926080" cy="1954769"/>
          </a:xfrm>
          <a:prstGeom prst="rect">
            <a:avLst/>
          </a:prstGeom>
        </p:spPr>
      </p:pic>
      <p:pic>
        <p:nvPicPr>
          <p:cNvPr id="12" name="Picture 11">
            <a:extLst>
              <a:ext uri="{FF2B5EF4-FFF2-40B4-BE49-F238E27FC236}">
                <a16:creationId xmlns:a16="http://schemas.microsoft.com/office/drawing/2014/main" id="{DEEACDCD-97C3-1400-ABEB-11602F60D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920" y="876763"/>
            <a:ext cx="2926080" cy="2069953"/>
          </a:xfrm>
          <a:prstGeom prst="rect">
            <a:avLst/>
          </a:prstGeom>
        </p:spPr>
      </p:pic>
    </p:spTree>
    <p:extLst>
      <p:ext uri="{BB962C8B-B14F-4D97-AF65-F5344CB8AC3E}">
        <p14:creationId xmlns:p14="http://schemas.microsoft.com/office/powerpoint/2010/main" val="3945057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a:xfrm>
            <a:off x="457200" y="380145"/>
            <a:ext cx="8229600" cy="1143000"/>
          </a:xfrm>
        </p:spPr>
        <p:txBody>
          <a:bodyPr/>
          <a:lstStyle/>
          <a:p>
            <a:r>
              <a:rPr lang="en-US" dirty="0"/>
              <a:t>Insect apocalypse: facts and figures</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p:txBody>
          <a:bodyPr/>
          <a:lstStyle/>
          <a:p>
            <a:r>
              <a:rPr lang="en-US" dirty="0"/>
              <a:t>Bumblebees: 28% of species in North America are threatened; 24% in Europe. </a:t>
            </a:r>
          </a:p>
          <a:p>
            <a:r>
              <a:rPr lang="en-US" dirty="0"/>
              <a:t>Butterflies (Ohio): one-third ‘biomass’  (population abundance) lost over 21 years</a:t>
            </a:r>
          </a:p>
          <a:p>
            <a:r>
              <a:rPr lang="en-US" dirty="0"/>
              <a:t>Butterflies (Northern California): populations have decreased for the last 45 years</a:t>
            </a:r>
          </a:p>
        </p:txBody>
      </p:sp>
      <p:sp>
        <p:nvSpPr>
          <p:cNvPr id="4" name="Footer Placeholder 3">
            <a:extLst>
              <a:ext uri="{FF2B5EF4-FFF2-40B4-BE49-F238E27FC236}">
                <a16:creationId xmlns:a16="http://schemas.microsoft.com/office/drawing/2014/main" id="{EDC9D8C4-5CB3-4A4D-9534-59CE738A4DEE}"/>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D0FC5430-A438-422A-B06F-13A8DC894020}"/>
              </a:ext>
            </a:extLst>
          </p:cNvPr>
          <p:cNvSpPr>
            <a:spLocks noGrp="1"/>
          </p:cNvSpPr>
          <p:nvPr>
            <p:ph type="sldNum" sz="quarter" idx="12"/>
          </p:nvPr>
        </p:nvSpPr>
        <p:spPr/>
        <p:txBody>
          <a:bodyPr/>
          <a:lstStyle/>
          <a:p>
            <a:fld id="{C58FD98D-BF78-4FF1-9D7F-5E85A7961EF8}" type="slidenum">
              <a:rPr lang="en-US" smtClean="0"/>
              <a:pPr/>
              <a:t>56</a:t>
            </a:fld>
            <a:endParaRPr lang="en-US" dirty="0"/>
          </a:p>
        </p:txBody>
      </p:sp>
    </p:spTree>
    <p:extLst>
      <p:ext uri="{BB962C8B-B14F-4D97-AF65-F5344CB8AC3E}">
        <p14:creationId xmlns:p14="http://schemas.microsoft.com/office/powerpoint/2010/main" val="3986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p:txBody>
          <a:bodyPr/>
          <a:lstStyle/>
          <a:p>
            <a:r>
              <a:rPr lang="en-US" dirty="0"/>
              <a:t>Insect apocalypse: facts and figures</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a:xfrm>
            <a:off x="457200" y="1600200"/>
            <a:ext cx="8229600" cy="4525963"/>
          </a:xfrm>
        </p:spPr>
        <p:txBody>
          <a:bodyPr>
            <a:noAutofit/>
          </a:bodyPr>
          <a:lstStyle/>
          <a:p>
            <a:pPr>
              <a:spcBef>
                <a:spcPts val="600"/>
              </a:spcBef>
            </a:pPr>
            <a:r>
              <a:rPr lang="en-US" dirty="0"/>
              <a:t>Butterflies (UK): Half the species have declined in abundance and half are less widespread</a:t>
            </a:r>
          </a:p>
          <a:p>
            <a:pPr>
              <a:spcBef>
                <a:spcPts val="600"/>
              </a:spcBef>
            </a:pPr>
            <a:r>
              <a:rPr lang="en-US" dirty="0"/>
              <a:t>Butterflies (Belgium): 30% of Flanders species extinct</a:t>
            </a:r>
          </a:p>
          <a:p>
            <a:pPr>
              <a:spcBef>
                <a:spcPts val="600"/>
              </a:spcBef>
            </a:pPr>
            <a:r>
              <a:rPr lang="en-US" dirty="0"/>
              <a:t>Germany:  </a:t>
            </a:r>
            <a:r>
              <a:rPr lang="en-US" dirty="0">
                <a:solidFill>
                  <a:srgbClr val="333333"/>
                </a:solidFill>
                <a:latin typeface="Calibri" panose="020F0502020204030204" pitchFamily="34" charset="0"/>
                <a:cs typeface="Calibri" panose="020F0502020204030204" pitchFamily="34" charset="0"/>
              </a:rPr>
              <a:t>The total biomass of flying insects decreased by more than 70 percent across sixty-three study locations over twenty-seven years.</a:t>
            </a:r>
          </a:p>
          <a:p>
            <a:pPr lvl="1">
              <a:spcBef>
                <a:spcPts val="600"/>
              </a:spcBef>
            </a:pPr>
            <a:r>
              <a:rPr lang="en-US" dirty="0">
                <a:solidFill>
                  <a:srgbClr val="333333"/>
                </a:solidFill>
                <a:latin typeface="Calibri" panose="020F0502020204030204" pitchFamily="34" charset="0"/>
                <a:cs typeface="Calibri" panose="020F0502020204030204" pitchFamily="34" charset="0"/>
              </a:rPr>
              <a:t>The road trip’s insect splatter is no longer seen</a:t>
            </a:r>
          </a:p>
          <a:p>
            <a:pPr>
              <a:spcBef>
                <a:spcPts val="600"/>
              </a:spcBef>
            </a:pPr>
            <a:endParaRPr lang="en-US" sz="2400" b="1" dirty="0">
              <a:solidFill>
                <a:srgbClr val="FF0000"/>
              </a:solidFill>
            </a:endParaRPr>
          </a:p>
        </p:txBody>
      </p:sp>
      <p:sp>
        <p:nvSpPr>
          <p:cNvPr id="4" name="Footer Placeholder 3">
            <a:extLst>
              <a:ext uri="{FF2B5EF4-FFF2-40B4-BE49-F238E27FC236}">
                <a16:creationId xmlns:a16="http://schemas.microsoft.com/office/drawing/2014/main" id="{EDC9D8C4-5CB3-4A4D-9534-59CE738A4DEE}"/>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D0FC5430-A438-422A-B06F-13A8DC894020}"/>
              </a:ext>
            </a:extLst>
          </p:cNvPr>
          <p:cNvSpPr>
            <a:spLocks noGrp="1"/>
          </p:cNvSpPr>
          <p:nvPr>
            <p:ph type="sldNum" sz="quarter" idx="12"/>
          </p:nvPr>
        </p:nvSpPr>
        <p:spPr/>
        <p:txBody>
          <a:bodyPr/>
          <a:lstStyle/>
          <a:p>
            <a:fld id="{C58FD98D-BF78-4FF1-9D7F-5E85A7961EF8}" type="slidenum">
              <a:rPr lang="en-US" smtClean="0"/>
              <a:pPr/>
              <a:t>57</a:t>
            </a:fld>
            <a:endParaRPr lang="en-US"/>
          </a:p>
        </p:txBody>
      </p:sp>
    </p:spTree>
    <p:extLst>
      <p:ext uri="{BB962C8B-B14F-4D97-AF65-F5344CB8AC3E}">
        <p14:creationId xmlns:p14="http://schemas.microsoft.com/office/powerpoint/2010/main" val="50501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a:xfrm>
            <a:off x="457200" y="274638"/>
            <a:ext cx="8229600" cy="1143000"/>
          </a:xfrm>
        </p:spPr>
        <p:txBody>
          <a:bodyPr/>
          <a:lstStyle/>
          <a:p>
            <a:r>
              <a:rPr lang="en-US" dirty="0"/>
              <a:t>The apocalypse is real</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a:xfrm>
            <a:off x="457200" y="1600200"/>
            <a:ext cx="8229600" cy="4525963"/>
          </a:xfrm>
        </p:spPr>
        <p:txBody>
          <a:bodyPr>
            <a:noAutofit/>
          </a:bodyPr>
          <a:lstStyle/>
          <a:p>
            <a:r>
              <a:rPr lang="en-US" dirty="0"/>
              <a:t>Insects are fundamental for the working of a viable planet</a:t>
            </a:r>
          </a:p>
          <a:p>
            <a:r>
              <a:rPr lang="en-US" b="1" dirty="0">
                <a:solidFill>
                  <a:srgbClr val="C00000"/>
                </a:solidFill>
              </a:rPr>
              <a:t>This must not be ignored</a:t>
            </a:r>
          </a:p>
          <a:p>
            <a:r>
              <a:rPr lang="en-US" b="1" dirty="0">
                <a:solidFill>
                  <a:srgbClr val="C00000"/>
                </a:solidFill>
              </a:rPr>
              <a:t>We all need to act</a:t>
            </a:r>
          </a:p>
        </p:txBody>
      </p:sp>
      <p:sp>
        <p:nvSpPr>
          <p:cNvPr id="4" name="Footer Placeholder 3">
            <a:extLst>
              <a:ext uri="{FF2B5EF4-FFF2-40B4-BE49-F238E27FC236}">
                <a16:creationId xmlns:a16="http://schemas.microsoft.com/office/drawing/2014/main" id="{EDC9D8C4-5CB3-4A4D-9534-59CE738A4DEE}"/>
              </a:ext>
            </a:extLst>
          </p:cNvPr>
          <p:cNvSpPr>
            <a:spLocks noGrp="1"/>
          </p:cNvSpPr>
          <p:nvPr>
            <p:ph type="ftr" sz="quarter" idx="11"/>
          </p:nvPr>
        </p:nvSpPr>
        <p:spPr>
          <a:xfrm>
            <a:off x="-460955" y="6379779"/>
            <a:ext cx="2888845" cy="352294"/>
          </a:xfrm>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D0FC5430-A438-422A-B06F-13A8DC894020}"/>
              </a:ext>
            </a:extLst>
          </p:cNvPr>
          <p:cNvSpPr>
            <a:spLocks noGrp="1"/>
          </p:cNvSpPr>
          <p:nvPr>
            <p:ph type="sldNum" sz="quarter" idx="12"/>
          </p:nvPr>
        </p:nvSpPr>
        <p:spPr>
          <a:xfrm>
            <a:off x="6553200" y="6356350"/>
            <a:ext cx="2133600" cy="365125"/>
          </a:xfrm>
        </p:spPr>
        <p:txBody>
          <a:bodyPr/>
          <a:lstStyle/>
          <a:p>
            <a:fld id="{C58FD98D-BF78-4FF1-9D7F-5E85A7961EF8}" type="slidenum">
              <a:rPr lang="en-US" smtClean="0"/>
              <a:pPr/>
              <a:t>58</a:t>
            </a:fld>
            <a:endParaRPr lang="en-US"/>
          </a:p>
        </p:txBody>
      </p:sp>
    </p:spTree>
    <p:extLst>
      <p:ext uri="{BB962C8B-B14F-4D97-AF65-F5344CB8AC3E}">
        <p14:creationId xmlns:p14="http://schemas.microsoft.com/office/powerpoint/2010/main" val="320314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39AD-4948-4D62-9827-FF7524AF436F}"/>
              </a:ext>
            </a:extLst>
          </p:cNvPr>
          <p:cNvSpPr>
            <a:spLocks noGrp="1"/>
          </p:cNvSpPr>
          <p:nvPr>
            <p:ph type="title"/>
          </p:nvPr>
        </p:nvSpPr>
        <p:spPr>
          <a:xfrm>
            <a:off x="457200" y="274638"/>
            <a:ext cx="8229600" cy="1143000"/>
          </a:xfrm>
        </p:spPr>
        <p:txBody>
          <a:bodyPr>
            <a:normAutofit/>
          </a:bodyPr>
          <a:lstStyle/>
          <a:p>
            <a:r>
              <a:rPr lang="en-US" dirty="0"/>
              <a:t>Tackling the insect apocalypse</a:t>
            </a:r>
          </a:p>
        </p:txBody>
      </p:sp>
      <p:sp>
        <p:nvSpPr>
          <p:cNvPr id="3" name="Content Placeholder 2">
            <a:extLst>
              <a:ext uri="{FF2B5EF4-FFF2-40B4-BE49-F238E27FC236}">
                <a16:creationId xmlns:a16="http://schemas.microsoft.com/office/drawing/2014/main" id="{E03613E4-430E-46C1-8D6C-14151FE30F18}"/>
              </a:ext>
            </a:extLst>
          </p:cNvPr>
          <p:cNvSpPr>
            <a:spLocks noGrp="1"/>
          </p:cNvSpPr>
          <p:nvPr>
            <p:ph idx="1"/>
          </p:nvPr>
        </p:nvSpPr>
        <p:spPr>
          <a:xfrm>
            <a:off x="457200" y="1600200"/>
            <a:ext cx="8229600" cy="4525963"/>
          </a:xfrm>
        </p:spPr>
        <p:txBody>
          <a:bodyPr>
            <a:noAutofit/>
          </a:bodyPr>
          <a:lstStyle/>
          <a:p>
            <a:r>
              <a:rPr lang="en-US" dirty="0"/>
              <a:t>We need high-quality, climate-resilient habitat across the landscape</a:t>
            </a:r>
          </a:p>
          <a:p>
            <a:pPr lvl="1"/>
            <a:r>
              <a:rPr lang="en-US" dirty="0"/>
              <a:t>That’s a task for all of us</a:t>
            </a:r>
          </a:p>
          <a:p>
            <a:pPr lvl="1"/>
            <a:r>
              <a:rPr lang="en-US" dirty="0"/>
              <a:t>Government agencies, farmers, managers of natural areas, homeowners, and businesses/employers … all can protect and restore habitat, reduce the harm of pesticides on nontarget insects, and undertake actions to help slow climate change.</a:t>
            </a:r>
          </a:p>
          <a:p>
            <a:r>
              <a:rPr lang="en-US" dirty="0"/>
              <a:t>These ‘remedial’ interventions do work.  </a:t>
            </a:r>
          </a:p>
          <a:p>
            <a:endParaRPr lang="en-US" dirty="0"/>
          </a:p>
        </p:txBody>
      </p:sp>
      <p:sp>
        <p:nvSpPr>
          <p:cNvPr id="4" name="Footer Placeholder 3">
            <a:extLst>
              <a:ext uri="{FF2B5EF4-FFF2-40B4-BE49-F238E27FC236}">
                <a16:creationId xmlns:a16="http://schemas.microsoft.com/office/drawing/2014/main" id="{EDC9D8C4-5CB3-4A4D-9534-59CE738A4DEE}"/>
              </a:ext>
            </a:extLst>
          </p:cNvPr>
          <p:cNvSpPr>
            <a:spLocks noGrp="1"/>
          </p:cNvSpPr>
          <p:nvPr>
            <p:ph type="ftr" sz="quarter" idx="11"/>
          </p:nvPr>
        </p:nvSpPr>
        <p:spPr>
          <a:xfrm>
            <a:off x="-460955" y="6379779"/>
            <a:ext cx="2888845" cy="352294"/>
          </a:xfrm>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D0FC5430-A438-422A-B06F-13A8DC894020}"/>
              </a:ext>
            </a:extLst>
          </p:cNvPr>
          <p:cNvSpPr>
            <a:spLocks noGrp="1"/>
          </p:cNvSpPr>
          <p:nvPr>
            <p:ph type="sldNum" sz="quarter" idx="12"/>
          </p:nvPr>
        </p:nvSpPr>
        <p:spPr>
          <a:xfrm>
            <a:off x="6553200" y="6356350"/>
            <a:ext cx="2133600" cy="365125"/>
          </a:xfrm>
        </p:spPr>
        <p:txBody>
          <a:bodyPr/>
          <a:lstStyle/>
          <a:p>
            <a:fld id="{C58FD98D-BF78-4FF1-9D7F-5E85A7961EF8}" type="slidenum">
              <a:rPr lang="en-US" smtClean="0"/>
              <a:pPr/>
              <a:t>59</a:t>
            </a:fld>
            <a:endParaRPr lang="en-US"/>
          </a:p>
        </p:txBody>
      </p:sp>
    </p:spTree>
    <p:extLst>
      <p:ext uri="{BB962C8B-B14F-4D97-AF65-F5344CB8AC3E}">
        <p14:creationId xmlns:p14="http://schemas.microsoft.com/office/powerpoint/2010/main" val="3752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normAutofit/>
          </a:bodyPr>
          <a:lstStyle/>
          <a:p>
            <a:r>
              <a:rPr lang="en-US" dirty="0"/>
              <a:t>The fragility of a species</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lstStyle/>
          <a:p>
            <a:r>
              <a:rPr lang="en-US" dirty="0"/>
              <a:t>Just because something is common now, it doesn’t mean it will be around forever</a:t>
            </a:r>
          </a:p>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6</a:t>
            </a:fld>
            <a:endParaRPr lang="en-US"/>
          </a:p>
        </p:txBody>
      </p:sp>
      <p:pic>
        <p:nvPicPr>
          <p:cNvPr id="7" name="Picture 6">
            <a:extLst>
              <a:ext uri="{FF2B5EF4-FFF2-40B4-BE49-F238E27FC236}">
                <a16:creationId xmlns:a16="http://schemas.microsoft.com/office/drawing/2014/main" id="{408745B4-06FC-C740-A046-1CEE2A8A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667" y="2915328"/>
            <a:ext cx="5167709" cy="3657600"/>
          </a:xfrm>
          <a:prstGeom prst="rect">
            <a:avLst/>
          </a:prstGeom>
        </p:spPr>
      </p:pic>
      <p:sp>
        <p:nvSpPr>
          <p:cNvPr id="9" name="TextBox 8">
            <a:extLst>
              <a:ext uri="{FF2B5EF4-FFF2-40B4-BE49-F238E27FC236}">
                <a16:creationId xmlns:a16="http://schemas.microsoft.com/office/drawing/2014/main" id="{BF40CE3D-FA4C-5BF8-C43C-883700E17FC1}"/>
              </a:ext>
            </a:extLst>
          </p:cNvPr>
          <p:cNvSpPr txBox="1"/>
          <p:nvPr/>
        </p:nvSpPr>
        <p:spPr>
          <a:xfrm>
            <a:off x="7431314" y="5756831"/>
            <a:ext cx="1432529" cy="646331"/>
          </a:xfrm>
          <a:prstGeom prst="rect">
            <a:avLst/>
          </a:prstGeom>
          <a:noFill/>
        </p:spPr>
        <p:txBody>
          <a:bodyPr wrap="square" rtlCol="0">
            <a:spAutoFit/>
          </a:bodyPr>
          <a:lstStyle/>
          <a:p>
            <a:r>
              <a:rPr lang="en-US" dirty="0"/>
              <a:t>Passenger Pigeon</a:t>
            </a:r>
          </a:p>
        </p:txBody>
      </p:sp>
    </p:spTree>
    <p:extLst>
      <p:ext uri="{BB962C8B-B14F-4D97-AF65-F5344CB8AC3E}">
        <p14:creationId xmlns:p14="http://schemas.microsoft.com/office/powerpoint/2010/main" val="2821578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61D1B0-9FA5-B45F-A3E9-A6A861A57D86}"/>
              </a:ext>
            </a:extLst>
          </p:cNvPr>
          <p:cNvSpPr>
            <a:spLocks noGrp="1"/>
          </p:cNvSpPr>
          <p:nvPr>
            <p:ph type="ctrTitle"/>
          </p:nvPr>
        </p:nvSpPr>
        <p:spPr/>
        <p:txBody>
          <a:bodyPr/>
          <a:lstStyle/>
          <a:p>
            <a:r>
              <a:rPr lang="en-US" dirty="0"/>
              <a:t>But surely …</a:t>
            </a:r>
          </a:p>
        </p:txBody>
      </p:sp>
      <p:sp>
        <p:nvSpPr>
          <p:cNvPr id="7" name="Subtitle 6">
            <a:extLst>
              <a:ext uri="{FF2B5EF4-FFF2-40B4-BE49-F238E27FC236}">
                <a16:creationId xmlns:a16="http://schemas.microsoft.com/office/drawing/2014/main" id="{64E783A9-BC8C-6708-F7A3-1F6B5D697BFE}"/>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3C6829EA-FC35-7A3F-BB2F-28494650A70F}"/>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7D2D70D5-1FDB-81C8-6740-720FF2C11B59}"/>
              </a:ext>
            </a:extLst>
          </p:cNvPr>
          <p:cNvSpPr>
            <a:spLocks noGrp="1"/>
          </p:cNvSpPr>
          <p:nvPr>
            <p:ph type="sldNum" sz="quarter" idx="12"/>
          </p:nvPr>
        </p:nvSpPr>
        <p:spPr/>
        <p:txBody>
          <a:bodyPr/>
          <a:lstStyle/>
          <a:p>
            <a:fld id="{C58FD98D-BF78-4FF1-9D7F-5E85A7961EF8}" type="slidenum">
              <a:rPr lang="en-US" smtClean="0"/>
              <a:pPr/>
              <a:t>60</a:t>
            </a:fld>
            <a:endParaRPr lang="en-US"/>
          </a:p>
        </p:txBody>
      </p:sp>
    </p:spTree>
    <p:extLst>
      <p:ext uri="{BB962C8B-B14F-4D97-AF65-F5344CB8AC3E}">
        <p14:creationId xmlns:p14="http://schemas.microsoft.com/office/powerpoint/2010/main" val="3604129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4EC7CE6-2D46-4652-8B64-96F3FB181B51}"/>
              </a:ext>
            </a:extLst>
          </p:cNvPr>
          <p:cNvSpPr>
            <a:spLocks noGrp="1" noChangeArrowheads="1"/>
          </p:cNvSpPr>
          <p:nvPr>
            <p:ph type="title"/>
          </p:nvPr>
        </p:nvSpPr>
        <p:spPr/>
        <p:txBody>
          <a:bodyPr/>
          <a:lstStyle/>
          <a:p>
            <a:pPr eaLnBrk="1" hangingPunct="1"/>
            <a:r>
              <a:rPr lang="en-GB" altLang="en-US"/>
              <a:t>But surely……</a:t>
            </a:r>
          </a:p>
        </p:txBody>
      </p:sp>
      <p:sp>
        <p:nvSpPr>
          <p:cNvPr id="109571" name="Rectangle 3">
            <a:extLst>
              <a:ext uri="{FF2B5EF4-FFF2-40B4-BE49-F238E27FC236}">
                <a16:creationId xmlns:a16="http://schemas.microsoft.com/office/drawing/2014/main" id="{C54D1692-97B8-4E33-B4BF-3F36C8B2D75B}"/>
              </a:ext>
            </a:extLst>
          </p:cNvPr>
          <p:cNvSpPr>
            <a:spLocks noGrp="1" noChangeArrowheads="1"/>
          </p:cNvSpPr>
          <p:nvPr>
            <p:ph idx="1"/>
          </p:nvPr>
        </p:nvSpPr>
        <p:spPr/>
        <p:txBody>
          <a:bodyPr/>
          <a:lstStyle/>
          <a:p>
            <a:pPr eaLnBrk="1" hangingPunct="1"/>
            <a:r>
              <a:rPr lang="en-GB" altLang="en-US"/>
              <a:t>Why should we care about a useless little fish or weed, like the snail darter or Furbish lousewort?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C79EEE1-0E90-49B4-80F8-85EF3DC30C07}"/>
              </a:ext>
            </a:extLst>
          </p:cNvPr>
          <p:cNvSpPr>
            <a:spLocks noGrp="1" noChangeArrowheads="1"/>
          </p:cNvSpPr>
          <p:nvPr>
            <p:ph type="title"/>
          </p:nvPr>
        </p:nvSpPr>
        <p:spPr/>
        <p:txBody>
          <a:bodyPr/>
          <a:lstStyle/>
          <a:p>
            <a:pPr eaLnBrk="1" hangingPunct="1"/>
            <a:r>
              <a:rPr lang="en-GB" altLang="en-US"/>
              <a:t>Useless species?</a:t>
            </a:r>
          </a:p>
        </p:txBody>
      </p:sp>
      <p:sp>
        <p:nvSpPr>
          <p:cNvPr id="110595" name="Rectangle 3">
            <a:extLst>
              <a:ext uri="{FF2B5EF4-FFF2-40B4-BE49-F238E27FC236}">
                <a16:creationId xmlns:a16="http://schemas.microsoft.com/office/drawing/2014/main" id="{9C833FF1-630F-4D93-B602-8DF068D9CDB3}"/>
              </a:ext>
            </a:extLst>
          </p:cNvPr>
          <p:cNvSpPr>
            <a:spLocks noGrp="1" noChangeArrowheads="1"/>
          </p:cNvSpPr>
          <p:nvPr>
            <p:ph idx="1"/>
          </p:nvPr>
        </p:nvSpPr>
        <p:spPr/>
        <p:txBody>
          <a:bodyPr/>
          <a:lstStyle/>
          <a:p>
            <a:pPr eaLnBrk="1" hangingPunct="1"/>
            <a:r>
              <a:rPr lang="en-GB" altLang="en-US" dirty="0"/>
              <a:t>Why should we care about a useless little fish or weed, like the snail darter or Furbish lousewort?</a:t>
            </a:r>
          </a:p>
          <a:p>
            <a:pPr lvl="1" eaLnBrk="1" hangingPunct="1"/>
            <a:r>
              <a:rPr lang="en-US" altLang="en-US" dirty="0"/>
              <a:t>Because the natural world is made up of wild species providing us (for free) with services that can be very expensive or impossible for us to do ourselves</a:t>
            </a:r>
          </a:p>
          <a:p>
            <a:pPr lvl="1" eaLnBrk="1" hangingPunct="1"/>
            <a:r>
              <a:rPr lang="en-US" altLang="en-US" dirty="0"/>
              <a:t>Earthworms, fungi, bees, vultures, plants</a:t>
            </a:r>
            <a:endParaRPr lang="en-GB" altLang="en-US" dirty="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32D65ED-6920-49CE-99C1-854F7501C346}"/>
              </a:ext>
            </a:extLst>
          </p:cNvPr>
          <p:cNvSpPr>
            <a:spLocks noGrp="1" noChangeArrowheads="1"/>
          </p:cNvSpPr>
          <p:nvPr>
            <p:ph type="title"/>
          </p:nvPr>
        </p:nvSpPr>
        <p:spPr/>
        <p:txBody>
          <a:bodyPr/>
          <a:lstStyle/>
          <a:p>
            <a:pPr eaLnBrk="1" hangingPunct="1"/>
            <a:r>
              <a:rPr lang="en-GB" altLang="en-US"/>
              <a:t>Useless species?</a:t>
            </a:r>
          </a:p>
        </p:txBody>
      </p:sp>
      <p:sp>
        <p:nvSpPr>
          <p:cNvPr id="415747" name="Rectangle 3">
            <a:extLst>
              <a:ext uri="{FF2B5EF4-FFF2-40B4-BE49-F238E27FC236}">
                <a16:creationId xmlns:a16="http://schemas.microsoft.com/office/drawing/2014/main" id="{E4E67FB1-66C0-410D-B375-4A7B09C09F3A}"/>
              </a:ext>
            </a:extLst>
          </p:cNvPr>
          <p:cNvSpPr>
            <a:spLocks noGrp="1" noChangeArrowheads="1"/>
          </p:cNvSpPr>
          <p:nvPr>
            <p:ph idx="1"/>
          </p:nvPr>
        </p:nvSpPr>
        <p:spPr/>
        <p:txBody>
          <a:bodyPr/>
          <a:lstStyle/>
          <a:p>
            <a:pPr eaLnBrk="1" hangingPunct="1"/>
            <a:r>
              <a:rPr lang="en-GB" altLang="en-US"/>
              <a:t>Elimination</a:t>
            </a:r>
            <a:r>
              <a:rPr lang="en-US" altLang="en-US"/>
              <a:t> of lots of “lousy little creatures” regularly causes big harmful consequences for us humans</a:t>
            </a:r>
          </a:p>
          <a:p>
            <a:pPr lvl="1" eaLnBrk="1" hangingPunct="1"/>
            <a:r>
              <a:rPr lang="en-US" altLang="en-US"/>
              <a:t>Just as would the random removal of the “lousy little rivets” holding together an airplane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5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C248C3C-B337-4587-AA23-18424CF3A713}"/>
              </a:ext>
            </a:extLst>
          </p:cNvPr>
          <p:cNvSpPr>
            <a:spLocks noGrp="1" noChangeArrowheads="1"/>
          </p:cNvSpPr>
          <p:nvPr>
            <p:ph type="title"/>
          </p:nvPr>
        </p:nvSpPr>
        <p:spPr/>
        <p:txBody>
          <a:bodyPr/>
          <a:lstStyle/>
          <a:p>
            <a:pPr eaLnBrk="1" hangingPunct="1"/>
            <a:r>
              <a:rPr lang="en-GB" altLang="en-US"/>
              <a:t>Useless species?</a:t>
            </a:r>
          </a:p>
        </p:txBody>
      </p:sp>
      <p:sp>
        <p:nvSpPr>
          <p:cNvPr id="112643" name="Rectangle 3">
            <a:extLst>
              <a:ext uri="{FF2B5EF4-FFF2-40B4-BE49-F238E27FC236}">
                <a16:creationId xmlns:a16="http://schemas.microsoft.com/office/drawing/2014/main" id="{D6949276-3794-401C-B3ED-BBBF6F4CE48D}"/>
              </a:ext>
            </a:extLst>
          </p:cNvPr>
          <p:cNvSpPr>
            <a:spLocks noGrp="1" noChangeArrowheads="1"/>
          </p:cNvSpPr>
          <p:nvPr>
            <p:ph idx="1"/>
          </p:nvPr>
        </p:nvSpPr>
        <p:spPr/>
        <p:txBody>
          <a:bodyPr/>
          <a:lstStyle/>
          <a:p>
            <a:pPr eaLnBrk="1" hangingPunct="1"/>
            <a:r>
              <a:rPr lang="en-GB" altLang="en-US"/>
              <a:t>Remember… when we kill off a species we go against God’s dual blessings: </a:t>
            </a:r>
          </a:p>
          <a:p>
            <a:pPr lvl="1" eaLnBrk="1" hangingPunct="1"/>
            <a:r>
              <a:rPr lang="en-GB" altLang="en-US"/>
              <a:t>We cancel the life God gave to the species</a:t>
            </a:r>
          </a:p>
          <a:p>
            <a:pPr lvl="1" eaLnBrk="1" hangingPunct="1"/>
            <a:r>
              <a:rPr lang="en-GB" altLang="en-US"/>
              <a:t>We forever lose the benefits that species has for humanity</a:t>
            </a:r>
          </a:p>
          <a:p>
            <a:pPr eaLnBrk="1" hangingPunct="1"/>
            <a:r>
              <a:rPr lang="en-GB" altLang="en-US"/>
              <a:t>When we ignore a blessing, we disrespect God</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ctrTitle"/>
          </p:nvPr>
        </p:nvSpPr>
        <p:spPr/>
        <p:txBody>
          <a:bodyPr/>
          <a:lstStyle/>
          <a:p>
            <a:pPr eaLnBrk="1" hangingPunct="1"/>
            <a:r>
              <a:rPr lang="en-US" dirty="0"/>
              <a:t>How can I make any difference?</a:t>
            </a:r>
          </a:p>
        </p:txBody>
      </p:sp>
      <p:sp>
        <p:nvSpPr>
          <p:cNvPr id="125955" name="Rectangle 5"/>
          <p:cNvSpPr>
            <a:spLocks noGrp="1" noChangeArrowheads="1"/>
          </p:cNvSpPr>
          <p:nvPr>
            <p:ph type="subTitle" idx="1"/>
          </p:nvPr>
        </p:nvSpPr>
        <p:spPr>
          <a:xfrm>
            <a:off x="304800" y="3886200"/>
            <a:ext cx="8382000" cy="2546684"/>
          </a:xfrm>
        </p:spPr>
        <p:txBody>
          <a:bodyPr>
            <a:noAutofit/>
          </a:bodyPr>
          <a:lstStyle/>
          <a:p>
            <a:r>
              <a:rPr lang="en-US" sz="2800" dirty="0">
                <a:solidFill>
                  <a:srgbClr val="C00000"/>
                </a:solidFill>
              </a:rPr>
              <a:t>“Faced as we are </a:t>
            </a:r>
          </a:p>
          <a:p>
            <a:r>
              <a:rPr lang="en-US" sz="2800" dirty="0">
                <a:solidFill>
                  <a:srgbClr val="C00000"/>
                </a:solidFill>
              </a:rPr>
              <a:t>with global environmental deterioration, </a:t>
            </a:r>
          </a:p>
          <a:p>
            <a:r>
              <a:rPr lang="en-US" sz="2800" dirty="0">
                <a:solidFill>
                  <a:srgbClr val="C00000"/>
                </a:solidFill>
              </a:rPr>
              <a:t>I wish to address </a:t>
            </a:r>
          </a:p>
          <a:p>
            <a:r>
              <a:rPr lang="en-US" sz="2800" dirty="0">
                <a:solidFill>
                  <a:srgbClr val="C00000"/>
                </a:solidFill>
              </a:rPr>
              <a:t>every person living on this planet...”</a:t>
            </a:r>
          </a:p>
          <a:p>
            <a:r>
              <a:rPr lang="en-US" sz="2800" dirty="0">
                <a:solidFill>
                  <a:srgbClr val="C00000"/>
                </a:solidFill>
              </a:rPr>
              <a:t>(Pope Francis, Laudato Si’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fade">
                                      <p:cBhvr>
                                        <p:cTn id="7" dur="500"/>
                                        <p:tgtEl>
                                          <p:spTgt spid="1259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animEffect transition="in" filter="fade">
                                      <p:cBhvr>
                                        <p:cTn id="11" dur="500"/>
                                        <p:tgtEl>
                                          <p:spTgt spid="12595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animEffect transition="in" filter="fade">
                                      <p:cBhvr>
                                        <p:cTn id="15" dur="500"/>
                                        <p:tgtEl>
                                          <p:spTgt spid="12595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animEffect transition="in" filter="fade">
                                      <p:cBhvr>
                                        <p:cTn id="19" dur="500"/>
                                        <p:tgtEl>
                                          <p:spTgt spid="12595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5955">
                                            <p:txEl>
                                              <p:pRg st="4" end="4"/>
                                            </p:txEl>
                                          </p:spTgt>
                                        </p:tgtEl>
                                        <p:attrNameLst>
                                          <p:attrName>style.visibility</p:attrName>
                                        </p:attrNameLst>
                                      </p:cBhvr>
                                      <p:to>
                                        <p:strVal val="visible"/>
                                      </p:to>
                                    </p:set>
                                    <p:animEffect transition="in" filter="fade">
                                      <p:cBhvr>
                                        <p:cTn id="24" dur="500"/>
                                        <p:tgtEl>
                                          <p:spTgt spid="1259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dirty="0"/>
              <a:t>Our back yard</a:t>
            </a:r>
          </a:p>
        </p:txBody>
      </p:sp>
      <p:sp>
        <p:nvSpPr>
          <p:cNvPr id="133123" name="Rectangle 3"/>
          <p:cNvSpPr>
            <a:spLocks noGrp="1" noChangeArrowheads="1"/>
          </p:cNvSpPr>
          <p:nvPr>
            <p:ph idx="1"/>
          </p:nvPr>
        </p:nvSpPr>
        <p:spPr/>
        <p:txBody>
          <a:bodyPr/>
          <a:lstStyle/>
          <a:p>
            <a:r>
              <a:rPr lang="en-US" dirty="0"/>
              <a:t>Try perennials and native plants</a:t>
            </a:r>
          </a:p>
          <a:p>
            <a:pPr lvl="1"/>
            <a:r>
              <a:rPr lang="en-US" dirty="0">
                <a:hlinkClick r:id="rId3"/>
              </a:rPr>
              <a:t>wildflower.org</a:t>
            </a:r>
            <a:endParaRPr lang="en-US" dirty="0"/>
          </a:p>
          <a:p>
            <a:pPr lvl="1"/>
            <a:r>
              <a:rPr lang="en-US" dirty="0">
                <a:hlinkClick r:id="rId4"/>
              </a:rPr>
              <a:t>www.audubon.org/native-plants</a:t>
            </a:r>
            <a:r>
              <a:rPr lang="en-US" dirty="0"/>
              <a:t> </a:t>
            </a:r>
          </a:p>
          <a:p>
            <a:pPr lvl="1"/>
            <a:r>
              <a:rPr lang="en-US" dirty="0"/>
              <a:t>plantnative.org</a:t>
            </a:r>
          </a:p>
          <a:p>
            <a:pPr lvl="1"/>
            <a:r>
              <a:rPr lang="en-US" dirty="0">
                <a:hlinkClick r:id="rId5"/>
              </a:rPr>
              <a:t>plants.usda.gov  </a:t>
            </a:r>
            <a:endParaRPr lang="en-US" dirty="0"/>
          </a:p>
          <a:p>
            <a:r>
              <a:rPr lang="en-US" dirty="0"/>
              <a:t>Long-lasting, tailored to thrive in your environment, and home to lots of animals</a:t>
            </a:r>
          </a:p>
        </p:txBody>
      </p:sp>
      <p:sp>
        <p:nvSpPr>
          <p:cNvPr id="2" name="Footer Placeholder 1">
            <a:extLst>
              <a:ext uri="{FF2B5EF4-FFF2-40B4-BE49-F238E27FC236}">
                <a16:creationId xmlns:a16="http://schemas.microsoft.com/office/drawing/2014/main" id="{358C3B85-F287-426B-B0AA-2C8ABEF37CD3}"/>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7C7C4DCC-B7E2-4A84-A4D0-C2B5F26758BF}"/>
              </a:ext>
            </a:extLst>
          </p:cNvPr>
          <p:cNvSpPr>
            <a:spLocks noGrp="1"/>
          </p:cNvSpPr>
          <p:nvPr>
            <p:ph type="sldNum" sz="quarter" idx="12"/>
          </p:nvPr>
        </p:nvSpPr>
        <p:spPr/>
        <p:txBody>
          <a:bodyPr/>
          <a:lstStyle/>
          <a:p>
            <a:fld id="{C58FD98D-BF78-4FF1-9D7F-5E85A7961EF8}"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r>
              <a:rPr lang="en-US" dirty="0"/>
              <a:t>Perennials and native plants </a:t>
            </a:r>
          </a:p>
        </p:txBody>
      </p:sp>
      <p:pic>
        <p:nvPicPr>
          <p:cNvPr id="5" name="Picture 4" descr="Swallowtail on Echinacea (John Humphrey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1600200"/>
            <a:ext cx="4206240" cy="3955655"/>
          </a:xfrm>
          <a:prstGeom prst="rect">
            <a:avLst/>
          </a:prstGeom>
        </p:spPr>
      </p:pic>
      <p:pic>
        <p:nvPicPr>
          <p:cNvPr id="2" name="Picture 1" descr="Skipper on Gaillardia (John Humphreys).JPG">
            <a:extLst>
              <a:ext uri="{FF2B5EF4-FFF2-40B4-BE49-F238E27FC236}">
                <a16:creationId xmlns:a16="http://schemas.microsoft.com/office/drawing/2014/main" id="{5CE44C63-B2B9-495A-8B2B-A5EF54D3E6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1000" y="1219204"/>
            <a:ext cx="3566160" cy="4290118"/>
          </a:xfrm>
          <a:prstGeom prst="rect">
            <a:avLst/>
          </a:prstGeom>
        </p:spPr>
      </p:pic>
      <p:sp>
        <p:nvSpPr>
          <p:cNvPr id="3" name="Footer Placeholder 2">
            <a:extLst>
              <a:ext uri="{FF2B5EF4-FFF2-40B4-BE49-F238E27FC236}">
                <a16:creationId xmlns:a16="http://schemas.microsoft.com/office/drawing/2014/main" id="{18BDB139-3F8E-45B7-8BDB-C8D097EE89E5}"/>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C5321609-2C83-4585-AFF7-A4BF86688A85}"/>
              </a:ext>
            </a:extLst>
          </p:cNvPr>
          <p:cNvSpPr>
            <a:spLocks noGrp="1"/>
          </p:cNvSpPr>
          <p:nvPr>
            <p:ph type="sldNum" sz="quarter" idx="12"/>
          </p:nvPr>
        </p:nvSpPr>
        <p:spPr/>
        <p:txBody>
          <a:bodyPr/>
          <a:lstStyle/>
          <a:p>
            <a:fld id="{C58FD98D-BF78-4FF1-9D7F-5E85A7961EF8}"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r>
              <a:rPr lang="en-US" dirty="0"/>
              <a:t>Perennials and native plants </a:t>
            </a:r>
          </a:p>
        </p:txBody>
      </p:sp>
      <p:pic>
        <p:nvPicPr>
          <p:cNvPr id="9" name="Picture 8" descr="Monarch Butterly on Zinnia (John Humphrey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1371600"/>
            <a:ext cx="4788100" cy="4846320"/>
          </a:xfrm>
          <a:prstGeom prst="rect">
            <a:avLst/>
          </a:prstGeom>
        </p:spPr>
      </p:pic>
      <p:pic>
        <p:nvPicPr>
          <p:cNvPr id="8" name="Picture 7" descr="Blue Butterfly on Wild Senna, John Humphreys (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1143000"/>
            <a:ext cx="3028745" cy="5394960"/>
          </a:xfrm>
          <a:prstGeom prst="rect">
            <a:avLst/>
          </a:prstGeom>
        </p:spPr>
      </p:pic>
      <p:sp>
        <p:nvSpPr>
          <p:cNvPr id="2" name="Footer Placeholder 1">
            <a:extLst>
              <a:ext uri="{FF2B5EF4-FFF2-40B4-BE49-F238E27FC236}">
                <a16:creationId xmlns:a16="http://schemas.microsoft.com/office/drawing/2014/main" id="{279B2BB8-D795-4E88-A972-7471C7ED8953}"/>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C3995EF-B216-43A5-B23A-C97B79960566}"/>
              </a:ext>
            </a:extLst>
          </p:cNvPr>
          <p:cNvSpPr>
            <a:spLocks noGrp="1"/>
          </p:cNvSpPr>
          <p:nvPr>
            <p:ph type="sldNum" sz="quarter" idx="12"/>
          </p:nvPr>
        </p:nvSpPr>
        <p:spPr/>
        <p:txBody>
          <a:bodyPr/>
          <a:lstStyle/>
          <a:p>
            <a:fld id="{C58FD98D-BF78-4FF1-9D7F-5E85A7961EF8}"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clepias curassavica (author = Justin Le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371600"/>
            <a:ext cx="4038600" cy="3042920"/>
          </a:xfrm>
          <a:prstGeom prst="rect">
            <a:avLst/>
          </a:prstGeom>
        </p:spPr>
      </p:pic>
      <p:sp>
        <p:nvSpPr>
          <p:cNvPr id="133122" name="Rectangle 2"/>
          <p:cNvSpPr>
            <a:spLocks noGrp="1" noChangeArrowheads="1"/>
          </p:cNvSpPr>
          <p:nvPr>
            <p:ph type="title"/>
          </p:nvPr>
        </p:nvSpPr>
        <p:spPr/>
        <p:txBody>
          <a:bodyPr>
            <a:normAutofit/>
          </a:bodyPr>
          <a:lstStyle/>
          <a:p>
            <a:r>
              <a:rPr lang="en-US" dirty="0"/>
              <a:t>Perennials and native plants </a:t>
            </a:r>
          </a:p>
        </p:txBody>
      </p:sp>
      <p:pic>
        <p:nvPicPr>
          <p:cNvPr id="6" name="Picture 5" descr="Goldenro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1447800"/>
            <a:ext cx="3067507" cy="3108960"/>
          </a:xfrm>
          <a:prstGeom prst="rect">
            <a:avLst/>
          </a:prstGeom>
        </p:spPr>
      </p:pic>
      <p:pic>
        <p:nvPicPr>
          <p:cNvPr id="7" name="Picture 6" descr="Aster novae-angliae (author = Brian Arthu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000" y="3657600"/>
            <a:ext cx="2026920" cy="3042920"/>
          </a:xfrm>
          <a:prstGeom prst="rect">
            <a:avLst/>
          </a:prstGeom>
        </p:spPr>
      </p:pic>
      <p:sp>
        <p:nvSpPr>
          <p:cNvPr id="2" name="Footer Placeholder 1">
            <a:extLst>
              <a:ext uri="{FF2B5EF4-FFF2-40B4-BE49-F238E27FC236}">
                <a16:creationId xmlns:a16="http://schemas.microsoft.com/office/drawing/2014/main" id="{C5B27DD9-FA06-42FD-93D7-CAE4F49208FA}"/>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ECBF4C7-C0DB-425E-948C-89DF22672B0A}"/>
              </a:ext>
            </a:extLst>
          </p:cNvPr>
          <p:cNvSpPr>
            <a:spLocks noGrp="1"/>
          </p:cNvSpPr>
          <p:nvPr>
            <p:ph type="sldNum" sz="quarter" idx="12"/>
          </p:nvPr>
        </p:nvSpPr>
        <p:spPr/>
        <p:txBody>
          <a:bodyPr/>
          <a:lstStyle/>
          <a:p>
            <a:fld id="{C58FD98D-BF78-4FF1-9D7F-5E85A7961EF8}"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7</a:t>
            </a:fld>
            <a:endParaRPr lang="en-US"/>
          </a:p>
        </p:txBody>
      </p:sp>
      <p:pic>
        <p:nvPicPr>
          <p:cNvPr id="9" name="Picture 8">
            <a:extLst>
              <a:ext uri="{FF2B5EF4-FFF2-40B4-BE49-F238E27FC236}">
                <a16:creationId xmlns:a16="http://schemas.microsoft.com/office/drawing/2014/main" id="{688D8F63-4470-DDB2-4EB7-94D57C52B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306" y="1711321"/>
            <a:ext cx="3035300" cy="3810000"/>
          </a:xfrm>
          <a:prstGeom prst="rect">
            <a:avLst/>
          </a:prstGeom>
        </p:spPr>
      </p:pic>
    </p:spTree>
    <p:extLst>
      <p:ext uri="{BB962C8B-B14F-4D97-AF65-F5344CB8AC3E}">
        <p14:creationId xmlns:p14="http://schemas.microsoft.com/office/powerpoint/2010/main" val="3075732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Pollinators</a:t>
            </a:r>
          </a:p>
        </p:txBody>
      </p:sp>
      <p:sp>
        <p:nvSpPr>
          <p:cNvPr id="3" name="Content Placeholder 2"/>
          <p:cNvSpPr>
            <a:spLocks noGrp="1"/>
          </p:cNvSpPr>
          <p:nvPr>
            <p:ph idx="1"/>
          </p:nvPr>
        </p:nvSpPr>
        <p:spPr/>
        <p:txBody>
          <a:bodyPr/>
          <a:lstStyle/>
          <a:p>
            <a:r>
              <a:rPr lang="en-US" dirty="0"/>
              <a:t>Bees and butterflies are in steep decline</a:t>
            </a:r>
          </a:p>
          <a:p>
            <a:r>
              <a:rPr lang="en-US" dirty="0"/>
              <a:t>Ecological and financial consequences are huge</a:t>
            </a:r>
          </a:p>
          <a:p>
            <a:r>
              <a:rPr lang="en-US" dirty="0"/>
              <a:t>We can all help</a:t>
            </a:r>
          </a:p>
          <a:p>
            <a:pPr lvl="1"/>
            <a:r>
              <a:rPr lang="en-US" dirty="0"/>
              <a:t>Avoid using pesticides</a:t>
            </a:r>
          </a:p>
          <a:p>
            <a:pPr lvl="1"/>
            <a:r>
              <a:rPr lang="en-US" dirty="0"/>
              <a:t>Use pollinator-friendly plants and also encourage caterpillar food plants</a:t>
            </a:r>
          </a:p>
        </p:txBody>
      </p:sp>
      <p:sp>
        <p:nvSpPr>
          <p:cNvPr id="4" name="Footer Placeholder 3">
            <a:extLst>
              <a:ext uri="{FF2B5EF4-FFF2-40B4-BE49-F238E27FC236}">
                <a16:creationId xmlns:a16="http://schemas.microsoft.com/office/drawing/2014/main" id="{38E8B544-A21D-4299-A1AE-3FC9D9C6C766}"/>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CB208638-3E43-4779-A18B-68DD687F90A9}"/>
              </a:ext>
            </a:extLst>
          </p:cNvPr>
          <p:cNvSpPr>
            <a:spLocks noGrp="1"/>
          </p:cNvSpPr>
          <p:nvPr>
            <p:ph type="sldNum" sz="quarter" idx="12"/>
          </p:nvPr>
        </p:nvSpPr>
        <p:spPr/>
        <p:txBody>
          <a:bodyPr/>
          <a:lstStyle/>
          <a:p>
            <a:fld id="{C58FD98D-BF78-4FF1-9D7F-5E85A7961EF8}" type="slidenum">
              <a:rPr lang="en-US" smtClean="0"/>
              <a:pPr/>
              <a:t>70</a:t>
            </a:fld>
            <a:endParaRPr lang="en-US"/>
          </a:p>
        </p:txBody>
      </p:sp>
    </p:spTree>
    <p:extLst>
      <p:ext uri="{BB962C8B-B14F-4D97-AF65-F5344CB8AC3E}">
        <p14:creationId xmlns:p14="http://schemas.microsoft.com/office/powerpoint/2010/main" val="1867171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ance's bird population collapses.jpg"/>
          <p:cNvPicPr>
            <a:picLocks noChangeAspect="1"/>
          </p:cNvPicPr>
          <p:nvPr/>
        </p:nvPicPr>
        <p:blipFill>
          <a:blip r:embed="rId3" cstate="print"/>
          <a:stretch>
            <a:fillRect/>
          </a:stretch>
        </p:blipFill>
        <p:spPr>
          <a:xfrm>
            <a:off x="1571625" y="461962"/>
            <a:ext cx="6000750" cy="5934075"/>
          </a:xfrm>
          <a:prstGeom prst="rect">
            <a:avLst/>
          </a:prstGeom>
        </p:spPr>
      </p:pic>
      <p:sp>
        <p:nvSpPr>
          <p:cNvPr id="2" name="Footer Placeholder 1">
            <a:extLst>
              <a:ext uri="{FF2B5EF4-FFF2-40B4-BE49-F238E27FC236}">
                <a16:creationId xmlns:a16="http://schemas.microsoft.com/office/drawing/2014/main" id="{B85977B9-8400-472A-A6E5-7EE8F8CA1D30}"/>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E9A3599A-9B16-4E10-B3AA-79FA06D6DDE8}"/>
              </a:ext>
            </a:extLst>
          </p:cNvPr>
          <p:cNvSpPr>
            <a:spLocks noGrp="1"/>
          </p:cNvSpPr>
          <p:nvPr>
            <p:ph type="sldNum" sz="quarter" idx="12"/>
          </p:nvPr>
        </p:nvSpPr>
        <p:spPr/>
        <p:txBody>
          <a:bodyPr/>
          <a:lstStyle/>
          <a:p>
            <a:fld id="{C58FD98D-BF78-4FF1-9D7F-5E85A7961EF8}"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miliar birds at risk of extinction.png"/>
          <p:cNvPicPr>
            <a:picLocks noChangeAspect="1"/>
          </p:cNvPicPr>
          <p:nvPr/>
        </p:nvPicPr>
        <p:blipFill>
          <a:blip r:embed="rId3" cstate="print"/>
          <a:stretch>
            <a:fillRect/>
          </a:stretch>
        </p:blipFill>
        <p:spPr>
          <a:xfrm>
            <a:off x="1817697" y="121920"/>
            <a:ext cx="5288261" cy="6583680"/>
          </a:xfrm>
          <a:prstGeom prst="rect">
            <a:avLst/>
          </a:prstGeom>
        </p:spPr>
      </p:pic>
      <p:sp>
        <p:nvSpPr>
          <p:cNvPr id="2" name="Footer Placeholder 1">
            <a:extLst>
              <a:ext uri="{FF2B5EF4-FFF2-40B4-BE49-F238E27FC236}">
                <a16:creationId xmlns:a16="http://schemas.microsoft.com/office/drawing/2014/main" id="{EBA77BAF-CAA3-4605-A93F-4121C2DB20DE}"/>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99F086F5-698A-4369-9537-84549299591F}"/>
              </a:ext>
            </a:extLst>
          </p:cNvPr>
          <p:cNvSpPr>
            <a:spLocks noGrp="1"/>
          </p:cNvSpPr>
          <p:nvPr>
            <p:ph type="sldNum" sz="quarter" idx="12"/>
          </p:nvPr>
        </p:nvSpPr>
        <p:spPr/>
        <p:txBody>
          <a:bodyPr/>
          <a:lstStyle/>
          <a:p>
            <a:fld id="{C58FD98D-BF78-4FF1-9D7F-5E85A7961EF8}"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28600" y="274638"/>
            <a:ext cx="8610600" cy="1143000"/>
          </a:xfrm>
        </p:spPr>
        <p:txBody>
          <a:bodyPr>
            <a:normAutofit fontScale="90000"/>
          </a:bodyPr>
          <a:lstStyle/>
          <a:p>
            <a:pPr eaLnBrk="1" hangingPunct="1"/>
            <a:r>
              <a:rPr lang="en-US" dirty="0"/>
              <a:t>What we eat and don’t eat makes a difference</a:t>
            </a:r>
          </a:p>
        </p:txBody>
      </p:sp>
      <p:sp>
        <p:nvSpPr>
          <p:cNvPr id="134147" name="Rectangle 3"/>
          <p:cNvSpPr>
            <a:spLocks noGrp="1" noChangeArrowheads="1"/>
          </p:cNvSpPr>
          <p:nvPr>
            <p:ph idx="1"/>
          </p:nvPr>
        </p:nvSpPr>
        <p:spPr>
          <a:xfrm>
            <a:off x="457200" y="1798637"/>
            <a:ext cx="8229600" cy="4525963"/>
          </a:xfrm>
        </p:spPr>
        <p:txBody>
          <a:bodyPr>
            <a:normAutofit/>
          </a:bodyPr>
          <a:lstStyle/>
          <a:p>
            <a:pPr eaLnBrk="1" hangingPunct="1"/>
            <a:r>
              <a:rPr lang="en-US" dirty="0"/>
              <a:t>Low on the food chain = less energy &amp; water used</a:t>
            </a:r>
          </a:p>
          <a:p>
            <a:pPr lvl="1" eaLnBrk="1" hangingPunct="1"/>
            <a:r>
              <a:rPr lang="en-US" dirty="0"/>
              <a:t>1 lb. lentils vs. 1 </a:t>
            </a:r>
            <a:r>
              <a:rPr lang="en-US" dirty="0" err="1"/>
              <a:t>lb</a:t>
            </a:r>
            <a:r>
              <a:rPr lang="en-US" dirty="0"/>
              <a:t> beef</a:t>
            </a:r>
          </a:p>
          <a:p>
            <a:pPr lvl="1" eaLnBrk="1" hangingPunct="1"/>
            <a:r>
              <a:rPr lang="en-GB" sz="2800" u="sng" kern="1200" dirty="0">
                <a:solidFill>
                  <a:schemeClr val="tx1"/>
                </a:solidFill>
                <a:latin typeface="+mn-lt"/>
                <a:ea typeface="+mn-ea"/>
                <a:cs typeface="+mn-cs"/>
                <a:hlinkClick r:id="rId3"/>
              </a:rPr>
              <a:t>http://www.waterfootprint.org</a:t>
            </a:r>
            <a:endParaRPr lang="en-US" dirty="0"/>
          </a:p>
          <a:p>
            <a:r>
              <a:rPr lang="en-US" dirty="0"/>
              <a:t>If you can, buy organic</a:t>
            </a:r>
          </a:p>
          <a:p>
            <a:pPr lvl="1"/>
            <a:r>
              <a:rPr lang="en-US" dirty="0"/>
              <a:t>Primarily to reduce pesticides in the environment</a:t>
            </a:r>
          </a:p>
          <a:p>
            <a:r>
              <a:rPr lang="en-US" dirty="0"/>
              <a:t>If you can, buy local</a:t>
            </a:r>
          </a:p>
          <a:p>
            <a:pPr lvl="1"/>
            <a:r>
              <a:rPr lang="en-US" dirty="0"/>
              <a:t>Reduce ‘food miles’</a:t>
            </a:r>
          </a:p>
          <a:p>
            <a:pPr eaLnBrk="1" hangingPunct="1"/>
            <a:endParaRPr lang="en-US" dirty="0"/>
          </a:p>
        </p:txBody>
      </p:sp>
      <p:sp>
        <p:nvSpPr>
          <p:cNvPr id="2" name="Footer Placeholder 1">
            <a:extLst>
              <a:ext uri="{FF2B5EF4-FFF2-40B4-BE49-F238E27FC236}">
                <a16:creationId xmlns:a16="http://schemas.microsoft.com/office/drawing/2014/main" id="{385C8BAF-A318-4B65-9E99-6A60EEE096D5}"/>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295E476A-BAFF-402C-8921-4B5641CA7154}"/>
              </a:ext>
            </a:extLst>
          </p:cNvPr>
          <p:cNvSpPr>
            <a:spLocks noGrp="1"/>
          </p:cNvSpPr>
          <p:nvPr>
            <p:ph type="sldNum" sz="quarter" idx="12"/>
          </p:nvPr>
        </p:nvSpPr>
        <p:spPr/>
        <p:txBody>
          <a:bodyPr/>
          <a:lstStyle/>
          <a:p>
            <a:fld id="{C58FD98D-BF78-4FF1-9D7F-5E85A7961EF8}"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What we eat and don’t eat makes a difference</a:t>
            </a:r>
          </a:p>
        </p:txBody>
      </p:sp>
      <p:sp>
        <p:nvSpPr>
          <p:cNvPr id="134147" name="Rectangle 3"/>
          <p:cNvSpPr>
            <a:spLocks noGrp="1" noChangeArrowheads="1"/>
          </p:cNvSpPr>
          <p:nvPr>
            <p:ph idx="1"/>
          </p:nvPr>
        </p:nvSpPr>
        <p:spPr>
          <a:xfrm>
            <a:off x="457200" y="1646237"/>
            <a:ext cx="8229600" cy="4525963"/>
          </a:xfrm>
        </p:spPr>
        <p:txBody>
          <a:bodyPr/>
          <a:lstStyle/>
          <a:p>
            <a:pPr eaLnBrk="1" hangingPunct="1"/>
            <a:r>
              <a:rPr lang="en-US" dirty="0"/>
              <a:t>Watch what fish you choose</a:t>
            </a:r>
          </a:p>
          <a:p>
            <a:pPr lvl="1" eaLnBrk="1" hangingPunct="1"/>
            <a:r>
              <a:rPr lang="en-US" dirty="0"/>
              <a:t>Sustainable fish stocks mean long-term benefits to the fishermen </a:t>
            </a:r>
            <a:r>
              <a:rPr lang="en-US" dirty="0">
                <a:solidFill>
                  <a:srgbClr val="FF0066"/>
                </a:solidFill>
              </a:rPr>
              <a:t>and</a:t>
            </a:r>
            <a:r>
              <a:rPr lang="en-US" dirty="0"/>
              <a:t> the planet</a:t>
            </a:r>
          </a:p>
          <a:p>
            <a:pPr lvl="1" eaLnBrk="1" hangingPunct="1"/>
            <a:r>
              <a:rPr lang="en-US" dirty="0"/>
              <a:t>Look for Marine Stewardship Council certification </a:t>
            </a:r>
          </a:p>
          <a:p>
            <a:pPr lvl="1"/>
            <a:r>
              <a:rPr lang="en-US" dirty="0"/>
              <a:t>Download the guide - </a:t>
            </a:r>
            <a:r>
              <a:rPr lang="en-US" dirty="0">
                <a:hlinkClick r:id="rId3"/>
              </a:rPr>
              <a:t>http://www.seafoodwatch.org/</a:t>
            </a:r>
            <a:r>
              <a:rPr lang="en-US" dirty="0"/>
              <a:t> </a:t>
            </a:r>
          </a:p>
          <a:p>
            <a:pPr eaLnBrk="1" hangingPunct="1"/>
            <a:endParaRPr lang="en-US" dirty="0"/>
          </a:p>
        </p:txBody>
      </p:sp>
      <p:pic>
        <p:nvPicPr>
          <p:cNvPr id="134148" name="Picture 5" descr="logo-en">
            <a:hlinkClick r:id="rId4"/>
          </p:cNvPr>
          <p:cNvPicPr>
            <a:picLocks noChangeAspect="1" noChangeArrowheads="1"/>
          </p:cNvPicPr>
          <p:nvPr/>
        </p:nvPicPr>
        <p:blipFill>
          <a:blip r:embed="rId5" cstate="print"/>
          <a:srcRect/>
          <a:stretch>
            <a:fillRect/>
          </a:stretch>
        </p:blipFill>
        <p:spPr bwMode="auto">
          <a:xfrm>
            <a:off x="3276600" y="5029200"/>
            <a:ext cx="4953000" cy="66675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AB8B2FB1-4E63-42F7-BB6F-4D202C70D500}"/>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EFFEEA70-15CB-469E-9D08-79C69D872AD4}"/>
              </a:ext>
            </a:extLst>
          </p:cNvPr>
          <p:cNvSpPr>
            <a:spLocks noGrp="1"/>
          </p:cNvSpPr>
          <p:nvPr>
            <p:ph type="sldNum" sz="quarter" idx="12"/>
          </p:nvPr>
        </p:nvSpPr>
        <p:spPr/>
        <p:txBody>
          <a:bodyPr/>
          <a:lstStyle/>
          <a:p>
            <a:fld id="{C58FD98D-BF78-4FF1-9D7F-5E85A7961EF8}"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What we eat and don’t eat makes a difference</a:t>
            </a:r>
          </a:p>
        </p:txBody>
      </p:sp>
      <p:sp>
        <p:nvSpPr>
          <p:cNvPr id="134147" name="Rectangle 3"/>
          <p:cNvSpPr>
            <a:spLocks noGrp="1" noChangeArrowheads="1"/>
          </p:cNvSpPr>
          <p:nvPr>
            <p:ph idx="1"/>
          </p:nvPr>
        </p:nvSpPr>
        <p:spPr>
          <a:xfrm>
            <a:off x="457200" y="1646237"/>
            <a:ext cx="8229600" cy="4525963"/>
          </a:xfrm>
        </p:spPr>
        <p:txBody>
          <a:bodyPr>
            <a:normAutofit fontScale="92500"/>
          </a:bodyPr>
          <a:lstStyle/>
          <a:p>
            <a:pPr eaLnBrk="1" hangingPunct="1"/>
            <a:r>
              <a:rPr lang="en-US" dirty="0"/>
              <a:t>The food we waste is a disaster for the planet</a:t>
            </a:r>
          </a:p>
          <a:p>
            <a:r>
              <a:rPr lang="en-US" dirty="0"/>
              <a:t>1.3 billion tons of food lost or wasted worldwide</a:t>
            </a:r>
          </a:p>
          <a:p>
            <a:r>
              <a:rPr lang="en-US" dirty="0"/>
              <a:t>That’s one-third! </a:t>
            </a:r>
          </a:p>
          <a:p>
            <a:pPr lvl="1"/>
            <a:r>
              <a:rPr lang="en-US" dirty="0"/>
              <a:t>40% in this country, when 42 million Americans say they don’t have enough to eat</a:t>
            </a:r>
          </a:p>
          <a:p>
            <a:r>
              <a:rPr lang="en-US" dirty="0"/>
              <a:t>It has been estimated that this wasted food accounts for a quarter of the world’s deforestation and a quarter of our global water use</a:t>
            </a:r>
          </a:p>
        </p:txBody>
      </p:sp>
      <p:sp>
        <p:nvSpPr>
          <p:cNvPr id="2" name="Footer Placeholder 1">
            <a:extLst>
              <a:ext uri="{FF2B5EF4-FFF2-40B4-BE49-F238E27FC236}">
                <a16:creationId xmlns:a16="http://schemas.microsoft.com/office/drawing/2014/main" id="{2FEC2F5C-0F8A-4051-BA9F-DB759C36E33A}"/>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CD838F0-34D5-42D2-9BCB-BE791FC5A067}"/>
              </a:ext>
            </a:extLst>
          </p:cNvPr>
          <p:cNvSpPr>
            <a:spLocks noGrp="1"/>
          </p:cNvSpPr>
          <p:nvPr>
            <p:ph type="sldNum" sz="quarter" idx="12"/>
          </p:nvPr>
        </p:nvSpPr>
        <p:spPr/>
        <p:txBody>
          <a:bodyPr/>
          <a:lstStyle/>
          <a:p>
            <a:fld id="{C58FD98D-BF78-4FF1-9D7F-5E85A7961EF8}" type="slidenum">
              <a:rPr lang="en-US" smtClean="0"/>
              <a:pPr/>
              <a:t>75</a:t>
            </a:fld>
            <a:endParaRPr lang="en-US"/>
          </a:p>
        </p:txBody>
      </p:sp>
    </p:spTree>
    <p:extLst>
      <p:ext uri="{BB962C8B-B14F-4D97-AF65-F5344CB8AC3E}">
        <p14:creationId xmlns:p14="http://schemas.microsoft.com/office/powerpoint/2010/main" val="1679063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The food we waste is a disaster for the planet</a:t>
            </a:r>
          </a:p>
        </p:txBody>
      </p:sp>
      <p:sp>
        <p:nvSpPr>
          <p:cNvPr id="134147" name="Rectangle 3"/>
          <p:cNvSpPr>
            <a:spLocks noGrp="1" noChangeArrowheads="1"/>
          </p:cNvSpPr>
          <p:nvPr>
            <p:ph idx="1"/>
          </p:nvPr>
        </p:nvSpPr>
        <p:spPr>
          <a:xfrm>
            <a:off x="457200" y="1646237"/>
            <a:ext cx="8229600" cy="4525963"/>
          </a:xfrm>
        </p:spPr>
        <p:txBody>
          <a:bodyPr>
            <a:normAutofit fontScale="92500" lnSpcReduction="10000"/>
          </a:bodyPr>
          <a:lstStyle/>
          <a:p>
            <a:r>
              <a:rPr lang="en-US" dirty="0"/>
              <a:t>At the growers &amp; elsewhere in the supply chain</a:t>
            </a:r>
          </a:p>
          <a:p>
            <a:r>
              <a:rPr lang="en-US" dirty="0"/>
              <a:t>One study of on-farm losses:</a:t>
            </a:r>
          </a:p>
          <a:p>
            <a:pPr lvl="1"/>
            <a:r>
              <a:rPr lang="en-US" dirty="0"/>
              <a:t>40% of tomatoes are discarded</a:t>
            </a:r>
          </a:p>
          <a:p>
            <a:pPr lvl="1"/>
            <a:r>
              <a:rPr lang="en-US" dirty="0"/>
              <a:t>Over half of the leafy greens</a:t>
            </a:r>
          </a:p>
          <a:p>
            <a:pPr lvl="1"/>
            <a:r>
              <a:rPr lang="en-US" dirty="0"/>
              <a:t>One-third of peaches</a:t>
            </a:r>
          </a:p>
          <a:p>
            <a:r>
              <a:rPr lang="en-US" dirty="0"/>
              <a:t>Then another 14% of peaches lost at the packing houses</a:t>
            </a:r>
          </a:p>
          <a:p>
            <a:r>
              <a:rPr lang="en-US" dirty="0"/>
              <a:t>Then the retailers waste over $18 billion each year (sell-by dates, odd-looking fruit, etc.) </a:t>
            </a:r>
          </a:p>
        </p:txBody>
      </p:sp>
      <p:sp>
        <p:nvSpPr>
          <p:cNvPr id="2" name="Footer Placeholder 1">
            <a:extLst>
              <a:ext uri="{FF2B5EF4-FFF2-40B4-BE49-F238E27FC236}">
                <a16:creationId xmlns:a16="http://schemas.microsoft.com/office/drawing/2014/main" id="{E690A717-781A-4093-8639-459FD59B587F}"/>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9E6356C-4556-4856-BAA8-63B0CB9E4440}"/>
              </a:ext>
            </a:extLst>
          </p:cNvPr>
          <p:cNvSpPr>
            <a:spLocks noGrp="1"/>
          </p:cNvSpPr>
          <p:nvPr>
            <p:ph type="sldNum" sz="quarter" idx="12"/>
          </p:nvPr>
        </p:nvSpPr>
        <p:spPr/>
        <p:txBody>
          <a:bodyPr/>
          <a:lstStyle/>
          <a:p>
            <a:fld id="{C58FD98D-BF78-4FF1-9D7F-5E85A7961EF8}" type="slidenum">
              <a:rPr lang="en-US" smtClean="0"/>
              <a:pPr/>
              <a:t>76</a:t>
            </a:fld>
            <a:endParaRPr lang="en-US"/>
          </a:p>
        </p:txBody>
      </p:sp>
    </p:spTree>
    <p:extLst>
      <p:ext uri="{BB962C8B-B14F-4D97-AF65-F5344CB8AC3E}">
        <p14:creationId xmlns:p14="http://schemas.microsoft.com/office/powerpoint/2010/main" val="38583068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The food we waste is a disaster for the planet</a:t>
            </a:r>
          </a:p>
        </p:txBody>
      </p:sp>
      <p:sp>
        <p:nvSpPr>
          <p:cNvPr id="134147" name="Rectangle 3"/>
          <p:cNvSpPr>
            <a:spLocks noGrp="1" noChangeArrowheads="1"/>
          </p:cNvSpPr>
          <p:nvPr>
            <p:ph idx="1"/>
          </p:nvPr>
        </p:nvSpPr>
        <p:spPr>
          <a:xfrm>
            <a:off x="457200" y="1646237"/>
            <a:ext cx="8229600" cy="4525963"/>
          </a:xfrm>
        </p:spPr>
        <p:txBody>
          <a:bodyPr/>
          <a:lstStyle/>
          <a:p>
            <a:r>
              <a:rPr lang="en-US" dirty="0"/>
              <a:t>Elsewhere:</a:t>
            </a:r>
          </a:p>
          <a:p>
            <a:pPr lvl="1"/>
            <a:r>
              <a:rPr lang="en-US" dirty="0"/>
              <a:t>In school cafeterias</a:t>
            </a:r>
          </a:p>
          <a:p>
            <a:pPr lvl="1"/>
            <a:r>
              <a:rPr lang="en-US" dirty="0"/>
              <a:t>In hotels and restaurants (2-4 million tons wasted)</a:t>
            </a:r>
          </a:p>
          <a:p>
            <a:pPr lvl="1"/>
            <a:r>
              <a:rPr lang="en-US" dirty="0"/>
              <a:t>In our own homes</a:t>
            </a:r>
          </a:p>
          <a:p>
            <a:endParaRPr lang="en-US" dirty="0"/>
          </a:p>
        </p:txBody>
      </p:sp>
      <p:sp>
        <p:nvSpPr>
          <p:cNvPr id="2" name="Footer Placeholder 1">
            <a:extLst>
              <a:ext uri="{FF2B5EF4-FFF2-40B4-BE49-F238E27FC236}">
                <a16:creationId xmlns:a16="http://schemas.microsoft.com/office/drawing/2014/main" id="{372C6C1A-E0A3-4697-B3AA-66882ADDF273}"/>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E7716112-D4F2-4C72-83BE-141AEAF29ADB}"/>
              </a:ext>
            </a:extLst>
          </p:cNvPr>
          <p:cNvSpPr>
            <a:spLocks noGrp="1"/>
          </p:cNvSpPr>
          <p:nvPr>
            <p:ph type="sldNum" sz="quarter" idx="12"/>
          </p:nvPr>
        </p:nvSpPr>
        <p:spPr/>
        <p:txBody>
          <a:bodyPr/>
          <a:lstStyle/>
          <a:p>
            <a:fld id="{C58FD98D-BF78-4FF1-9D7F-5E85A7961EF8}" type="slidenum">
              <a:rPr lang="en-US" smtClean="0"/>
              <a:pPr/>
              <a:t>77</a:t>
            </a:fld>
            <a:endParaRPr lang="en-US"/>
          </a:p>
        </p:txBody>
      </p:sp>
    </p:spTree>
    <p:extLst>
      <p:ext uri="{BB962C8B-B14F-4D97-AF65-F5344CB8AC3E}">
        <p14:creationId xmlns:p14="http://schemas.microsoft.com/office/powerpoint/2010/main" val="3986849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a:bodyPr>
          <a:lstStyle/>
          <a:p>
            <a:r>
              <a:rPr lang="en-US" dirty="0"/>
              <a:t>What we drink makes a difference</a:t>
            </a:r>
          </a:p>
        </p:txBody>
      </p:sp>
      <p:sp>
        <p:nvSpPr>
          <p:cNvPr id="134147" name="Rectangle 3"/>
          <p:cNvSpPr>
            <a:spLocks noGrp="1" noChangeArrowheads="1"/>
          </p:cNvSpPr>
          <p:nvPr>
            <p:ph idx="1"/>
          </p:nvPr>
        </p:nvSpPr>
        <p:spPr>
          <a:xfrm>
            <a:off x="457200" y="1570037"/>
            <a:ext cx="8229600" cy="4525963"/>
          </a:xfrm>
        </p:spPr>
        <p:txBody>
          <a:bodyPr/>
          <a:lstStyle/>
          <a:p>
            <a:pPr eaLnBrk="1" hangingPunct="1"/>
            <a:r>
              <a:rPr lang="en-US" dirty="0"/>
              <a:t>Drink wine with corks!</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Look for organically grown grapes</a:t>
            </a:r>
          </a:p>
        </p:txBody>
      </p:sp>
      <p:pic>
        <p:nvPicPr>
          <p:cNvPr id="5" name="Picture 4" descr="choose cork"/>
          <p:cNvPicPr/>
          <p:nvPr/>
        </p:nvPicPr>
        <p:blipFill>
          <a:blip r:embed="rId3" cstate="print"/>
          <a:srcRect/>
          <a:stretch>
            <a:fillRect/>
          </a:stretch>
        </p:blipFill>
        <p:spPr bwMode="auto">
          <a:xfrm>
            <a:off x="1828800" y="2255520"/>
            <a:ext cx="5477510" cy="2087880"/>
          </a:xfrm>
          <a:prstGeom prst="rect">
            <a:avLst/>
          </a:prstGeom>
          <a:noFill/>
          <a:ln w="9525">
            <a:noFill/>
            <a:miter lim="800000"/>
            <a:headEnd/>
            <a:tailEnd/>
          </a:ln>
        </p:spPr>
      </p:pic>
      <p:pic>
        <p:nvPicPr>
          <p:cNvPr id="1027" name="Picture 3" descr="C:\Users\John\AppData\Local\Microsoft\Windows\Temporary Internet Files\Content.IE5\Q1688CS5\Wine_Corks[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2600" y="5189644"/>
            <a:ext cx="2971800" cy="1973156"/>
          </a:xfrm>
          <a:prstGeom prst="rect">
            <a:avLst/>
          </a:prstGeom>
          <a:noFill/>
        </p:spPr>
      </p:pic>
      <p:sp>
        <p:nvSpPr>
          <p:cNvPr id="2" name="Footer Placeholder 1">
            <a:extLst>
              <a:ext uri="{FF2B5EF4-FFF2-40B4-BE49-F238E27FC236}">
                <a16:creationId xmlns:a16="http://schemas.microsoft.com/office/drawing/2014/main" id="{73FE0343-72A6-4EAA-BD84-4EC872FD19BF}"/>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065AC055-F6A0-43AB-8599-A1EFD399C004}"/>
              </a:ext>
            </a:extLst>
          </p:cNvPr>
          <p:cNvSpPr>
            <a:spLocks noGrp="1"/>
          </p:cNvSpPr>
          <p:nvPr>
            <p:ph type="sldNum" sz="quarter" idx="12"/>
          </p:nvPr>
        </p:nvSpPr>
        <p:spPr/>
        <p:txBody>
          <a:bodyPr/>
          <a:lstStyle/>
          <a:p>
            <a:fld id="{C58FD98D-BF78-4FF1-9D7F-5E85A7961EF8}"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normAutofit/>
          </a:bodyPr>
          <a:lstStyle/>
          <a:p>
            <a:r>
              <a:rPr lang="en-US" dirty="0"/>
              <a:t>What we drink makes a difference</a:t>
            </a:r>
          </a:p>
        </p:txBody>
      </p:sp>
      <p:sp>
        <p:nvSpPr>
          <p:cNvPr id="135171" name="Rectangle 3"/>
          <p:cNvSpPr>
            <a:spLocks noGrp="1" noChangeArrowheads="1"/>
          </p:cNvSpPr>
          <p:nvPr>
            <p:ph idx="1"/>
          </p:nvPr>
        </p:nvSpPr>
        <p:spPr>
          <a:xfrm>
            <a:off x="457200" y="1752600"/>
            <a:ext cx="8229600" cy="5105400"/>
          </a:xfrm>
        </p:spPr>
        <p:txBody>
          <a:bodyPr>
            <a:normAutofit/>
          </a:bodyPr>
          <a:lstStyle/>
          <a:p>
            <a:pPr eaLnBrk="1" hangingPunct="1"/>
            <a:r>
              <a:rPr lang="en-US" dirty="0"/>
              <a:t>Try to buy shade-grown coffee</a:t>
            </a:r>
          </a:p>
          <a:p>
            <a:pPr eaLnBrk="1" hangingPunct="1"/>
            <a:r>
              <a:rPr lang="en-US" dirty="0"/>
              <a:t>The coffee bushes are grown in the rainforest, leaving it intact!</a:t>
            </a:r>
          </a:p>
          <a:p>
            <a:r>
              <a:rPr lang="en-US" dirty="0"/>
              <a:t>Examples are …</a:t>
            </a:r>
          </a:p>
          <a:p>
            <a:pPr lvl="1"/>
            <a:r>
              <a:rPr lang="en-GB" u="sng" dirty="0"/>
              <a:t>Birds &amp; Beans (</a:t>
            </a:r>
            <a:r>
              <a:rPr lang="en-GB" u="sng" dirty="0">
                <a:hlinkClick r:id="rId3"/>
              </a:rPr>
              <a:t>http://www.birdsandbeans.com/</a:t>
            </a:r>
            <a:r>
              <a:rPr lang="en-GB" u="sng" dirty="0"/>
              <a:t>)</a:t>
            </a:r>
            <a:endParaRPr lang="en-US" dirty="0"/>
          </a:p>
          <a:p>
            <a:pPr lvl="1"/>
            <a:r>
              <a:rPr lang="en-GB" dirty="0" err="1"/>
              <a:t>Gevalia</a:t>
            </a:r>
            <a:r>
              <a:rPr lang="en-GB" dirty="0"/>
              <a:t>	and other brands available in supermarkets</a:t>
            </a:r>
          </a:p>
          <a:p>
            <a:pPr eaLnBrk="1" hangingPunct="1"/>
            <a:endParaRPr lang="en-US" dirty="0"/>
          </a:p>
        </p:txBody>
      </p:sp>
      <p:pic>
        <p:nvPicPr>
          <p:cNvPr id="2051" name="Picture 3" descr="C:\Users\John\AppData\Local\Microsoft\Windows\Temporary Internet Files\Content.IE5\Q1688CS5\coffee-312521_64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90265" y="4902197"/>
            <a:ext cx="1551509" cy="1343025"/>
          </a:xfrm>
          <a:prstGeom prst="rect">
            <a:avLst/>
          </a:prstGeom>
          <a:noFill/>
        </p:spPr>
      </p:pic>
      <p:sp>
        <p:nvSpPr>
          <p:cNvPr id="2" name="Footer Placeholder 1">
            <a:extLst>
              <a:ext uri="{FF2B5EF4-FFF2-40B4-BE49-F238E27FC236}">
                <a16:creationId xmlns:a16="http://schemas.microsoft.com/office/drawing/2014/main" id="{DD5FD362-D09D-4827-8D03-4691B0740697}"/>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673BE263-5A7E-4991-9422-82EEAE3E1FA7}"/>
              </a:ext>
            </a:extLst>
          </p:cNvPr>
          <p:cNvSpPr>
            <a:spLocks noGrp="1"/>
          </p:cNvSpPr>
          <p:nvPr>
            <p:ph type="sldNum" sz="quarter" idx="12"/>
          </p:nvPr>
        </p:nvSpPr>
        <p:spPr/>
        <p:txBody>
          <a:bodyPr/>
          <a:lstStyle/>
          <a:p>
            <a:fld id="{C58FD98D-BF78-4FF1-9D7F-5E85A7961EF8}"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195E-BC1E-A5C8-0C75-FB553F30F7B9}"/>
              </a:ext>
            </a:extLst>
          </p:cNvPr>
          <p:cNvSpPr>
            <a:spLocks noGrp="1"/>
          </p:cNvSpPr>
          <p:nvPr>
            <p:ph type="title"/>
          </p:nvPr>
        </p:nvSpPr>
        <p:spPr/>
        <p:txBody>
          <a:bodyPr>
            <a:normAutofit/>
          </a:bodyPr>
          <a:lstStyle/>
          <a:p>
            <a:r>
              <a:rPr lang="en-US" dirty="0"/>
              <a:t>The fragility of a species</a:t>
            </a:r>
          </a:p>
        </p:txBody>
      </p:sp>
      <p:sp>
        <p:nvSpPr>
          <p:cNvPr id="3" name="Content Placeholder 2">
            <a:extLst>
              <a:ext uri="{FF2B5EF4-FFF2-40B4-BE49-F238E27FC236}">
                <a16:creationId xmlns:a16="http://schemas.microsoft.com/office/drawing/2014/main" id="{E237BEA6-69A2-B117-82AF-B76108233B06}"/>
              </a:ext>
            </a:extLst>
          </p:cNvPr>
          <p:cNvSpPr>
            <a:spLocks noGrp="1"/>
          </p:cNvSpPr>
          <p:nvPr>
            <p:ph idx="1"/>
          </p:nvPr>
        </p:nvSpPr>
        <p:spPr/>
        <p:txBody>
          <a:bodyPr/>
          <a:lstStyle/>
          <a:p>
            <a:r>
              <a:rPr lang="en-US" dirty="0"/>
              <a:t>Just because something is big and beautiful, it doesn’t mean it will be around forever</a:t>
            </a:r>
          </a:p>
          <a:p>
            <a:endParaRPr lang="en-US" dirty="0"/>
          </a:p>
        </p:txBody>
      </p:sp>
      <p:sp>
        <p:nvSpPr>
          <p:cNvPr id="4" name="Footer Placeholder 3">
            <a:extLst>
              <a:ext uri="{FF2B5EF4-FFF2-40B4-BE49-F238E27FC236}">
                <a16:creationId xmlns:a16="http://schemas.microsoft.com/office/drawing/2014/main" id="{B081356B-6E02-1D45-D1D5-AB0B161FE494}"/>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6E3AC97F-E180-86BB-284F-16558096B1F0}"/>
              </a:ext>
            </a:extLst>
          </p:cNvPr>
          <p:cNvSpPr>
            <a:spLocks noGrp="1"/>
          </p:cNvSpPr>
          <p:nvPr>
            <p:ph type="sldNum" sz="quarter" idx="12"/>
          </p:nvPr>
        </p:nvSpPr>
        <p:spPr/>
        <p:txBody>
          <a:bodyPr/>
          <a:lstStyle/>
          <a:p>
            <a:fld id="{C58FD98D-BF78-4FF1-9D7F-5E85A7961EF8}" type="slidenum">
              <a:rPr lang="en-US" smtClean="0"/>
              <a:pPr/>
              <a:t>8</a:t>
            </a:fld>
            <a:endParaRPr lang="en-US"/>
          </a:p>
        </p:txBody>
      </p:sp>
      <p:pic>
        <p:nvPicPr>
          <p:cNvPr id="8" name="Picture 7">
            <a:extLst>
              <a:ext uri="{FF2B5EF4-FFF2-40B4-BE49-F238E27FC236}">
                <a16:creationId xmlns:a16="http://schemas.microsoft.com/office/drawing/2014/main" id="{EAC1B5C3-1543-9576-5B51-F038151E3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402" y="2843058"/>
            <a:ext cx="4594975" cy="3657600"/>
          </a:xfrm>
          <a:prstGeom prst="rect">
            <a:avLst/>
          </a:prstGeom>
        </p:spPr>
      </p:pic>
      <p:sp>
        <p:nvSpPr>
          <p:cNvPr id="9" name="TextBox 8">
            <a:extLst>
              <a:ext uri="{FF2B5EF4-FFF2-40B4-BE49-F238E27FC236}">
                <a16:creationId xmlns:a16="http://schemas.microsoft.com/office/drawing/2014/main" id="{3B907D2D-2EBE-91B3-CA5E-CED8DA5382F7}"/>
              </a:ext>
            </a:extLst>
          </p:cNvPr>
          <p:cNvSpPr txBox="1"/>
          <p:nvPr/>
        </p:nvSpPr>
        <p:spPr>
          <a:xfrm>
            <a:off x="7431314" y="5756831"/>
            <a:ext cx="1432529" cy="646331"/>
          </a:xfrm>
          <a:prstGeom prst="rect">
            <a:avLst/>
          </a:prstGeom>
          <a:noFill/>
        </p:spPr>
        <p:txBody>
          <a:bodyPr wrap="square" rtlCol="0">
            <a:spAutoFit/>
          </a:bodyPr>
          <a:lstStyle/>
          <a:p>
            <a:r>
              <a:rPr lang="en-US" dirty="0"/>
              <a:t>Ivory-Billed Woodpecker</a:t>
            </a:r>
          </a:p>
        </p:txBody>
      </p:sp>
    </p:spTree>
    <p:extLst>
      <p:ext uri="{BB962C8B-B14F-4D97-AF65-F5344CB8AC3E}">
        <p14:creationId xmlns:p14="http://schemas.microsoft.com/office/powerpoint/2010/main" val="2779307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t>Protecting rainforests</a:t>
            </a:r>
          </a:p>
        </p:txBody>
      </p:sp>
      <p:sp>
        <p:nvSpPr>
          <p:cNvPr id="135171" name="Rectangle 3"/>
          <p:cNvSpPr>
            <a:spLocks noGrp="1" noChangeArrowheads="1"/>
          </p:cNvSpPr>
          <p:nvPr>
            <p:ph idx="1"/>
          </p:nvPr>
        </p:nvSpPr>
        <p:spPr>
          <a:xfrm>
            <a:off x="457200" y="1219200"/>
            <a:ext cx="8229600" cy="4525963"/>
          </a:xfrm>
        </p:spPr>
        <p:txBody>
          <a:bodyPr/>
          <a:lstStyle/>
          <a:p>
            <a:pPr eaLnBrk="1" hangingPunct="1"/>
            <a:r>
              <a:rPr lang="en-US" dirty="0"/>
              <a:t>Never use endangered wood if you can avoid doing so</a:t>
            </a:r>
          </a:p>
          <a:p>
            <a:pPr lvl="1" eaLnBrk="1" hangingPunct="1"/>
            <a:r>
              <a:rPr lang="en-US" dirty="0"/>
              <a:t>Look for Forest Stewardship Council certification</a:t>
            </a:r>
          </a:p>
          <a:p>
            <a:pPr eaLnBrk="1" hangingPunct="1"/>
            <a:r>
              <a:rPr lang="en-US" dirty="0"/>
              <a:t>Contribute to the Rainforest Trust</a:t>
            </a:r>
          </a:p>
          <a:p>
            <a:pPr lvl="1"/>
            <a:r>
              <a:rPr lang="en-US" dirty="0">
                <a:hlinkClick r:id="rId3"/>
              </a:rPr>
              <a:t>www.rainforesttrust.org</a:t>
            </a:r>
            <a:r>
              <a:rPr lang="en-US" dirty="0"/>
              <a:t> </a:t>
            </a:r>
          </a:p>
          <a:p>
            <a:pPr lvl="1"/>
            <a:endParaRPr lang="en-US" dirty="0"/>
          </a:p>
        </p:txBody>
      </p:sp>
      <p:pic>
        <p:nvPicPr>
          <p:cNvPr id="135172" name="Picture 4"/>
          <p:cNvPicPr>
            <a:picLocks noChangeAspect="1" noChangeArrowheads="1"/>
          </p:cNvPicPr>
          <p:nvPr/>
        </p:nvPicPr>
        <p:blipFill>
          <a:blip r:embed="rId4" cstate="print"/>
          <a:srcRect/>
          <a:stretch>
            <a:fillRect/>
          </a:stretch>
        </p:blipFill>
        <p:spPr bwMode="auto">
          <a:xfrm>
            <a:off x="7620000" y="3352800"/>
            <a:ext cx="904875" cy="1000125"/>
          </a:xfrm>
          <a:prstGeom prst="rect">
            <a:avLst/>
          </a:prstGeom>
          <a:noFill/>
          <a:ln w="9525">
            <a:noFill/>
            <a:miter lim="800000"/>
            <a:headEnd/>
            <a:tailEnd/>
          </a:ln>
          <a:effec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39018" y="4038600"/>
            <a:ext cx="2228850" cy="685800"/>
          </a:xfrm>
          <a:prstGeom prst="rect">
            <a:avLst/>
          </a:prstGeom>
        </p:spPr>
      </p:pic>
      <p:sp>
        <p:nvSpPr>
          <p:cNvPr id="3" name="Footer Placeholder 2">
            <a:extLst>
              <a:ext uri="{FF2B5EF4-FFF2-40B4-BE49-F238E27FC236}">
                <a16:creationId xmlns:a16="http://schemas.microsoft.com/office/drawing/2014/main" id="{EF5DF4EF-B288-4C85-AE0D-5B502F46077E}"/>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FCF5700A-9EC6-4822-B182-7B6778A7D75A}"/>
              </a:ext>
            </a:extLst>
          </p:cNvPr>
          <p:cNvSpPr>
            <a:spLocks noGrp="1"/>
          </p:cNvSpPr>
          <p:nvPr>
            <p:ph type="sldNum" sz="quarter" idx="12"/>
          </p:nvPr>
        </p:nvSpPr>
        <p:spPr/>
        <p:txBody>
          <a:bodyPr/>
          <a:lstStyle/>
          <a:p>
            <a:fld id="{C58FD98D-BF78-4FF1-9D7F-5E85A7961EF8}"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8BD62C-EE7B-4E92-9A4E-2C60F66E2043}"/>
              </a:ext>
            </a:extLst>
          </p:cNvPr>
          <p:cNvSpPr>
            <a:spLocks noGrp="1"/>
          </p:cNvSpPr>
          <p:nvPr>
            <p:ph type="body" idx="1"/>
          </p:nvPr>
        </p:nvSpPr>
        <p:spPr/>
        <p:txBody>
          <a:bodyPr/>
          <a:lstStyle/>
          <a:p>
            <a:r>
              <a:rPr lang="en-US" sz="6600" b="1" dirty="0">
                <a:hlinkClick r:id="rId2"/>
              </a:rPr>
              <a:t>EcoPhilly.org</a:t>
            </a:r>
            <a:endParaRPr lang="en-US" b="1" dirty="0"/>
          </a:p>
        </p:txBody>
      </p:sp>
      <p:sp>
        <p:nvSpPr>
          <p:cNvPr id="2" name="Footer Placeholder 1">
            <a:extLst>
              <a:ext uri="{FF2B5EF4-FFF2-40B4-BE49-F238E27FC236}">
                <a16:creationId xmlns:a16="http://schemas.microsoft.com/office/drawing/2014/main" id="{94DB70FF-B892-4A55-B6E9-002409D59709}"/>
              </a:ext>
            </a:extLst>
          </p:cNvPr>
          <p:cNvSpPr>
            <a:spLocks noGrp="1"/>
          </p:cNvSpPr>
          <p:nvPr>
            <p:ph type="ftr" sz="quarter" idx="11"/>
          </p:nvPr>
        </p:nvSpPr>
        <p:spPr/>
        <p:txBody>
          <a:bodyPr/>
          <a:lstStyle/>
          <a:p>
            <a:r>
              <a:rPr lang="en-US"/>
              <a:t>www.EcoPhilly.org</a:t>
            </a:r>
          </a:p>
        </p:txBody>
      </p:sp>
      <p:sp>
        <p:nvSpPr>
          <p:cNvPr id="3" name="Slide Number Placeholder 2">
            <a:extLst>
              <a:ext uri="{FF2B5EF4-FFF2-40B4-BE49-F238E27FC236}">
                <a16:creationId xmlns:a16="http://schemas.microsoft.com/office/drawing/2014/main" id="{46389A64-D8BA-470E-B61A-64E33198A055}"/>
              </a:ext>
            </a:extLst>
          </p:cNvPr>
          <p:cNvSpPr>
            <a:spLocks noGrp="1"/>
          </p:cNvSpPr>
          <p:nvPr>
            <p:ph type="sldNum" sz="quarter" idx="12"/>
          </p:nvPr>
        </p:nvSpPr>
        <p:spPr/>
        <p:txBody>
          <a:bodyPr/>
          <a:lstStyle/>
          <a:p>
            <a:fld id="{C58FD98D-BF78-4FF1-9D7F-5E85A7961EF8}" type="slidenum">
              <a:rPr lang="en-US" smtClean="0"/>
              <a:pPr/>
              <a:t>81</a:t>
            </a:fld>
            <a:endParaRPr lang="en-US"/>
          </a:p>
        </p:txBody>
      </p:sp>
    </p:spTree>
    <p:extLst>
      <p:ext uri="{BB962C8B-B14F-4D97-AF65-F5344CB8AC3E}">
        <p14:creationId xmlns:p14="http://schemas.microsoft.com/office/powerpoint/2010/main" val="73086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0DF2-28B7-3254-E1FD-D19181EFB8AE}"/>
              </a:ext>
            </a:extLst>
          </p:cNvPr>
          <p:cNvSpPr>
            <a:spLocks noGrp="1"/>
          </p:cNvSpPr>
          <p:nvPr>
            <p:ph type="title"/>
          </p:nvPr>
        </p:nvSpPr>
        <p:spPr/>
        <p:txBody>
          <a:bodyPr/>
          <a:lstStyle/>
          <a:p>
            <a:r>
              <a:rPr lang="en-US" dirty="0"/>
              <a:t>When will we stop doing this?</a:t>
            </a:r>
          </a:p>
        </p:txBody>
      </p:sp>
      <p:pic>
        <p:nvPicPr>
          <p:cNvPr id="7" name="Content Placeholder 6">
            <a:extLst>
              <a:ext uri="{FF2B5EF4-FFF2-40B4-BE49-F238E27FC236}">
                <a16:creationId xmlns:a16="http://schemas.microsoft.com/office/drawing/2014/main" id="{8036629F-A627-D8AA-7822-508FE52499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654" y="1263085"/>
            <a:ext cx="6644692" cy="5029200"/>
          </a:xfrm>
        </p:spPr>
      </p:pic>
      <p:sp>
        <p:nvSpPr>
          <p:cNvPr id="4" name="Footer Placeholder 3">
            <a:extLst>
              <a:ext uri="{FF2B5EF4-FFF2-40B4-BE49-F238E27FC236}">
                <a16:creationId xmlns:a16="http://schemas.microsoft.com/office/drawing/2014/main" id="{4365A200-2F60-B649-DC88-84898C2545D3}"/>
              </a:ext>
            </a:extLst>
          </p:cNvPr>
          <p:cNvSpPr>
            <a:spLocks noGrp="1"/>
          </p:cNvSpPr>
          <p:nvPr>
            <p:ph type="ftr" sz="quarter" idx="11"/>
          </p:nvPr>
        </p:nvSpPr>
        <p:spPr/>
        <p:txBody>
          <a:bodyPr/>
          <a:lstStyle/>
          <a:p>
            <a:r>
              <a:rPr lang="en-US"/>
              <a:t>© EcoPhilly.org</a:t>
            </a:r>
            <a:endParaRPr lang="en-US" dirty="0"/>
          </a:p>
        </p:txBody>
      </p:sp>
      <p:sp>
        <p:nvSpPr>
          <p:cNvPr id="5" name="Slide Number Placeholder 4">
            <a:extLst>
              <a:ext uri="{FF2B5EF4-FFF2-40B4-BE49-F238E27FC236}">
                <a16:creationId xmlns:a16="http://schemas.microsoft.com/office/drawing/2014/main" id="{CDD9A602-F77E-1C6E-2BFA-55ECFAA4F45B}"/>
              </a:ext>
            </a:extLst>
          </p:cNvPr>
          <p:cNvSpPr>
            <a:spLocks noGrp="1"/>
          </p:cNvSpPr>
          <p:nvPr>
            <p:ph type="sldNum" sz="quarter" idx="12"/>
          </p:nvPr>
        </p:nvSpPr>
        <p:spPr/>
        <p:txBody>
          <a:bodyPr/>
          <a:lstStyle/>
          <a:p>
            <a:fld id="{C58FD98D-BF78-4FF1-9D7F-5E85A7961EF8}" type="slidenum">
              <a:rPr lang="en-US" smtClean="0"/>
              <a:pPr/>
              <a:t>9</a:t>
            </a:fld>
            <a:endParaRPr lang="en-US"/>
          </a:p>
        </p:txBody>
      </p:sp>
    </p:spTree>
    <p:extLst>
      <p:ext uri="{BB962C8B-B14F-4D97-AF65-F5344CB8AC3E}">
        <p14:creationId xmlns:p14="http://schemas.microsoft.com/office/powerpoint/2010/main" val="1157610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115644</TotalTime>
  <Words>11329</Words>
  <Application>Microsoft Office PowerPoint</Application>
  <PresentationFormat>On-screen Show (4:3)</PresentationFormat>
  <Paragraphs>788</Paragraphs>
  <Slides>81</Slides>
  <Notes>76</Notes>
  <HiddenSlides>17</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81</vt:i4>
      </vt:variant>
    </vt:vector>
  </HeadingPairs>
  <TitlesOfParts>
    <vt:vector size="98" baseType="lpstr">
      <vt:lpstr>adobe-garamond-pro</vt:lpstr>
      <vt:lpstr>AdvOT80e0a004</vt:lpstr>
      <vt:lpstr>AdvOTa59ec3b8</vt:lpstr>
      <vt:lpstr>AdvOTa59ec3b8+20</vt:lpstr>
      <vt:lpstr>AdvTTba3ce14e.I</vt:lpstr>
      <vt:lpstr>-apple-system</vt:lpstr>
      <vt:lpstr>Arial</vt:lpstr>
      <vt:lpstr>Calibri</vt:lpstr>
      <vt:lpstr>Helvetica</vt:lpstr>
      <vt:lpstr>Helvetica Neue</vt:lpstr>
      <vt:lpstr>Merriweather</vt:lpstr>
      <vt:lpstr>open sans</vt:lpstr>
      <vt:lpstr>Roboto</vt:lpstr>
      <vt:lpstr>source sans pro</vt:lpstr>
      <vt:lpstr>TitilliumSemiBold</vt:lpstr>
      <vt:lpstr>WorkSans</vt:lpstr>
      <vt:lpstr>Office Theme</vt:lpstr>
      <vt:lpstr>A Catholic Christian Response to the Biodiversity Crisis</vt:lpstr>
      <vt:lpstr>A Catholic Christian Response to the Biodiversity Crisis</vt:lpstr>
      <vt:lpstr>PowerPoint Presentation</vt:lpstr>
      <vt:lpstr>What do we mean by ‘biodiversity’?</vt:lpstr>
      <vt:lpstr>What do we mean by ‘biodiversity’?</vt:lpstr>
      <vt:lpstr>The fragility of a species</vt:lpstr>
      <vt:lpstr>When will we stop doing this?</vt:lpstr>
      <vt:lpstr>The fragility of a species</vt:lpstr>
      <vt:lpstr>When will we stop doing this?</vt:lpstr>
      <vt:lpstr>The fragility of a species</vt:lpstr>
      <vt:lpstr>The fragility of a species</vt:lpstr>
      <vt:lpstr>The fragility of a species</vt:lpstr>
      <vt:lpstr>PowerPoint Presentation</vt:lpstr>
      <vt:lpstr>When will we stop doing this?</vt:lpstr>
      <vt:lpstr>When will we stop doing this?</vt:lpstr>
      <vt:lpstr>When will we stop doing this?</vt:lpstr>
      <vt:lpstr>When will we stop doing this?</vt:lpstr>
      <vt:lpstr>When will we stop doing this?</vt:lpstr>
      <vt:lpstr>When will we stop doing this?</vt:lpstr>
      <vt:lpstr>Iconic species on the brink</vt:lpstr>
      <vt:lpstr>Keystone, iconic animals on the very brink of extinction</vt:lpstr>
      <vt:lpstr>Rainforests</vt:lpstr>
      <vt:lpstr>Rainforests</vt:lpstr>
      <vt:lpstr>The beauty of rain forests</vt:lpstr>
      <vt:lpstr>The beauty of rain forests</vt:lpstr>
      <vt:lpstr>The beauty of rain forests</vt:lpstr>
      <vt:lpstr>The beauty of rainforests</vt:lpstr>
      <vt:lpstr>The beauty of rain forests</vt:lpstr>
      <vt:lpstr>The beauty of rain forests</vt:lpstr>
      <vt:lpstr>The beauty of rain forests</vt:lpstr>
      <vt:lpstr>The beauty of rain forests</vt:lpstr>
      <vt:lpstr>The beauty of rain forests</vt:lpstr>
      <vt:lpstr>The beauty of rain forests</vt:lpstr>
      <vt:lpstr>Plant pharmaceuticals</vt:lpstr>
      <vt:lpstr>Plants against cancer</vt:lpstr>
      <vt:lpstr>Other lifesaving plants</vt:lpstr>
      <vt:lpstr>Other lifesaving plants</vt:lpstr>
      <vt:lpstr>Human rights abuses</vt:lpstr>
      <vt:lpstr>Oceans</vt:lpstr>
      <vt:lpstr>Oceans, lakes, rivers</vt:lpstr>
      <vt:lpstr>Using oceans sustainably</vt:lpstr>
      <vt:lpstr>Overfishing’s tragic consequences</vt:lpstr>
      <vt:lpstr>Coral reefs</vt:lpstr>
      <vt:lpstr>Coral reefs …  </vt:lpstr>
      <vt:lpstr>PowerPoint Presentation</vt:lpstr>
      <vt:lpstr>PowerPoint Presentation</vt:lpstr>
      <vt:lpstr>PowerPoint Presentation</vt:lpstr>
      <vt:lpstr>PowerPoint Presentation</vt:lpstr>
      <vt:lpstr>Coral reefs are in trouble</vt:lpstr>
      <vt:lpstr>PowerPoint Presentation</vt:lpstr>
      <vt:lpstr>PowerPoint Presentation</vt:lpstr>
      <vt:lpstr>Closer to home: bird populations</vt:lpstr>
      <vt:lpstr>Closer to home: bird populations</vt:lpstr>
      <vt:lpstr>Birds are getting squeezed</vt:lpstr>
      <vt:lpstr>The Reality of the Insect Apocalypse and What We Can Do</vt:lpstr>
      <vt:lpstr>Insect apocalypse: facts and figures</vt:lpstr>
      <vt:lpstr>Insect apocalypse: facts and figures</vt:lpstr>
      <vt:lpstr>The apocalypse is real</vt:lpstr>
      <vt:lpstr>Tackling the insect apocalypse</vt:lpstr>
      <vt:lpstr>But surely …</vt:lpstr>
      <vt:lpstr>But surely……</vt:lpstr>
      <vt:lpstr>Useless species?</vt:lpstr>
      <vt:lpstr>Useless species?</vt:lpstr>
      <vt:lpstr>Useless species?</vt:lpstr>
      <vt:lpstr>How can I make any difference?</vt:lpstr>
      <vt:lpstr>Our back yard</vt:lpstr>
      <vt:lpstr>Perennials and native plants </vt:lpstr>
      <vt:lpstr>Perennials and native plants </vt:lpstr>
      <vt:lpstr>Perennials and native plants </vt:lpstr>
      <vt:lpstr>Pollinators</vt:lpstr>
      <vt:lpstr>PowerPoint Presentation</vt:lpstr>
      <vt:lpstr>PowerPoint Presentation</vt:lpstr>
      <vt:lpstr>What we eat and don’t eat makes a difference</vt:lpstr>
      <vt:lpstr>What we eat and don’t eat makes a difference</vt:lpstr>
      <vt:lpstr>What we eat and don’t eat makes a difference</vt:lpstr>
      <vt:lpstr>The food we waste is a disaster for the planet</vt:lpstr>
      <vt:lpstr>The food we waste is a disaster for the planet</vt:lpstr>
      <vt:lpstr>What we drink makes a difference</vt:lpstr>
      <vt:lpstr>What we drink makes a difference</vt:lpstr>
      <vt:lpstr>Protecting rainforests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dc:creator>
  <cp:lastModifiedBy>John Humphreys</cp:lastModifiedBy>
  <cp:revision>1109</cp:revision>
  <dcterms:created xsi:type="dcterms:W3CDTF">2015-07-26T17:43:40Z</dcterms:created>
  <dcterms:modified xsi:type="dcterms:W3CDTF">2023-10-20T00:12:33Z</dcterms:modified>
</cp:coreProperties>
</file>